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0" r:id="rId16"/>
    <p:sldId id="271" r:id="rId17"/>
    <p:sldId id="269" r:id="rId18"/>
    <p:sldId id="272" r:id="rId19"/>
    <p:sldId id="273" r:id="rId20"/>
    <p:sldId id="276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Plan1!$A$2:$A$3</c:f>
              <c:strCache>
                <c:ptCount val="2"/>
                <c:pt idx="0">
                  <c:v>População Americana</c:v>
                </c:pt>
                <c:pt idx="1">
                  <c:v>Em udo de Estatina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05"/>
          <c:y val="1.7636929230085547E-2"/>
          <c:w val="0.9"/>
          <c:h val="0.16683123171499464"/>
        </c:manualLayout>
      </c:layout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76%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24%</a:t>
                    </a:r>
                    <a:endParaRPr lang="en-US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Plan1!$A$2:$A$3</c:f>
              <c:strCache>
                <c:ptCount val="2"/>
                <c:pt idx="0">
                  <c:v>População Americana</c:v>
                </c:pt>
                <c:pt idx="1">
                  <c:v>Elegível para Estatina - 56 milhões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11854549328681556"/>
          <c:y val="2.0588985487197002E-2"/>
          <c:w val="0.88145450671318448"/>
          <c:h val="0.19479098667173916"/>
        </c:manualLayout>
      </c:layout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Uso de estatina</c:v>
                </c:pt>
              </c:strCache>
            </c:strRef>
          </c:tx>
          <c:cat>
            <c:strRef>
              <c:f>Plan1!$A$2:$A$4</c:f>
              <c:strCache>
                <c:ptCount val="3"/>
                <c:pt idx="0">
                  <c:v>45 - 64 anos</c:v>
                </c:pt>
                <c:pt idx="1">
                  <c:v>65 - 74 anos</c:v>
                </c:pt>
                <c:pt idx="2">
                  <c:v>&gt; 75 anos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>
                  <c:v>0.17</c:v>
                </c:pt>
                <c:pt idx="1">
                  <c:v>0.42</c:v>
                </c:pt>
                <c:pt idx="2">
                  <c:v>0.41</c:v>
                </c:pt>
              </c:numCache>
            </c:numRef>
          </c:val>
        </c:ser>
        <c:dLbls>
          <c:showVal val="1"/>
        </c:dLbls>
        <c:gapWidth val="75"/>
        <c:axId val="88377984"/>
        <c:axId val="88380928"/>
      </c:barChart>
      <c:catAx>
        <c:axId val="88377984"/>
        <c:scaling>
          <c:orientation val="minMax"/>
        </c:scaling>
        <c:axPos val="l"/>
        <c:majorTickMark val="none"/>
        <c:tickLblPos val="nextTo"/>
        <c:crossAx val="88380928"/>
        <c:crosses val="autoZero"/>
        <c:auto val="1"/>
        <c:lblAlgn val="ctr"/>
        <c:lblOffset val="100"/>
      </c:catAx>
      <c:valAx>
        <c:axId val="88380928"/>
        <c:scaling>
          <c:orientation val="minMax"/>
        </c:scaling>
        <c:axPos val="b"/>
        <c:numFmt formatCode="0%" sourceLinked="1"/>
        <c:majorTickMark val="none"/>
        <c:tickLblPos val="nextTo"/>
        <c:crossAx val="8837798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DB062-A1D8-4161-9643-971DB9BE99E9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501382C-43B5-499E-9493-78780650B289}">
      <dgm:prSet phldrT="[Texto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BR" dirty="0" smtClean="0"/>
            <a:t>A FAVOR</a:t>
          </a:r>
          <a:endParaRPr lang="pt-BR" dirty="0"/>
        </a:p>
      </dgm:t>
    </dgm:pt>
    <dgm:pt modelId="{6186DD22-4742-4CE6-876C-85D71878E4A8}" type="parTrans" cxnId="{B22BC2FE-39D0-4802-8814-CD9C821FEB4D}">
      <dgm:prSet/>
      <dgm:spPr/>
      <dgm:t>
        <a:bodyPr/>
        <a:lstStyle/>
        <a:p>
          <a:endParaRPr lang="pt-BR"/>
        </a:p>
      </dgm:t>
    </dgm:pt>
    <dgm:pt modelId="{6B6DF368-F2E9-484D-976F-836A99A5052F}" type="sibTrans" cxnId="{B22BC2FE-39D0-4802-8814-CD9C821FEB4D}">
      <dgm:prSet/>
      <dgm:spPr/>
      <dgm:t>
        <a:bodyPr/>
        <a:lstStyle/>
        <a:p>
          <a:endParaRPr lang="pt-BR"/>
        </a:p>
      </dgm:t>
    </dgm:pt>
    <dgm:pt modelId="{748B9C3C-2B11-417E-B3A9-1043EE5562D7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pt-BR" sz="2400" dirty="0" err="1" smtClean="0"/>
            <a:t>Trials</a:t>
          </a:r>
          <a:r>
            <a:rPr lang="pt-BR" sz="2400" dirty="0" smtClean="0"/>
            <a:t> clínicos fase 3  	       – não direcionado</a:t>
          </a:r>
          <a:endParaRPr lang="pt-BR" sz="2400" dirty="0"/>
        </a:p>
      </dgm:t>
    </dgm:pt>
    <dgm:pt modelId="{0EDC17C3-84B2-4FBE-8021-46DF0AC6D66C}" type="parTrans" cxnId="{8C527AFF-7F9B-468C-B10E-B9BB7CC17CFB}">
      <dgm:prSet/>
      <dgm:spPr/>
      <dgm:t>
        <a:bodyPr/>
        <a:lstStyle/>
        <a:p>
          <a:endParaRPr lang="pt-BR"/>
        </a:p>
      </dgm:t>
    </dgm:pt>
    <dgm:pt modelId="{FC64C7B4-0E90-4BFD-A33D-91E2452D84A2}" type="sibTrans" cxnId="{8C527AFF-7F9B-468C-B10E-B9BB7CC17CFB}">
      <dgm:prSet/>
      <dgm:spPr/>
      <dgm:t>
        <a:bodyPr/>
        <a:lstStyle/>
        <a:p>
          <a:endParaRPr lang="pt-BR"/>
        </a:p>
      </dgm:t>
    </dgm:pt>
    <dgm:pt modelId="{0CBF3ED2-04F6-417A-8764-191F3EA801DA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pt-BR" sz="2400" dirty="0" smtClean="0"/>
            <a:t>Estudos observacionais 	</a:t>
          </a:r>
          <a:r>
            <a:rPr lang="pt-BR" sz="2400" smtClean="0"/>
            <a:t>       – </a:t>
          </a:r>
          <a:r>
            <a:rPr lang="pt-BR" sz="2400" dirty="0" smtClean="0"/>
            <a:t>menor risco de demência</a:t>
          </a:r>
          <a:endParaRPr lang="pt-BR" sz="2400" dirty="0"/>
        </a:p>
      </dgm:t>
    </dgm:pt>
    <dgm:pt modelId="{AA946A94-C77B-4A2B-9C5A-01F06FE45C57}" type="parTrans" cxnId="{08C25F73-550D-4D68-82D3-D5AE855A00A9}">
      <dgm:prSet/>
      <dgm:spPr/>
      <dgm:t>
        <a:bodyPr/>
        <a:lstStyle/>
        <a:p>
          <a:endParaRPr lang="pt-BR"/>
        </a:p>
      </dgm:t>
    </dgm:pt>
    <dgm:pt modelId="{9CCCF81E-C86B-4F28-9047-2713434EDB22}" type="sibTrans" cxnId="{08C25F73-550D-4D68-82D3-D5AE855A00A9}">
      <dgm:prSet/>
      <dgm:spPr/>
      <dgm:t>
        <a:bodyPr/>
        <a:lstStyle/>
        <a:p>
          <a:endParaRPr lang="pt-BR"/>
        </a:p>
      </dgm:t>
    </dgm:pt>
    <dgm:pt modelId="{06EBBA31-C664-4B3A-94D4-33EF2FBC869A}">
      <dgm:prSet phldrT="[Texto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pt-BR" dirty="0" smtClean="0"/>
            <a:t>CONTRA</a:t>
          </a:r>
          <a:endParaRPr lang="pt-BR" dirty="0"/>
        </a:p>
      </dgm:t>
    </dgm:pt>
    <dgm:pt modelId="{767EE9D3-31C2-4558-BBE3-34934F982BA2}" type="parTrans" cxnId="{C5347D12-CDB7-476D-8403-30AB1612682D}">
      <dgm:prSet/>
      <dgm:spPr/>
      <dgm:t>
        <a:bodyPr/>
        <a:lstStyle/>
        <a:p>
          <a:endParaRPr lang="pt-BR"/>
        </a:p>
      </dgm:t>
    </dgm:pt>
    <dgm:pt modelId="{F267D674-64A4-4ABC-8B64-23C98CB5EBB2}" type="sibTrans" cxnId="{C5347D12-CDB7-476D-8403-30AB1612682D}">
      <dgm:prSet/>
      <dgm:spPr/>
      <dgm:t>
        <a:bodyPr/>
        <a:lstStyle/>
        <a:p>
          <a:endParaRPr lang="pt-BR"/>
        </a:p>
      </dgm:t>
    </dgm:pt>
    <dgm:pt modelId="{09106E12-FE2B-46A3-B5D2-9AA24CF5FB8E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pt-BR" sz="2400" dirty="0" smtClean="0"/>
            <a:t>Casos reportados</a:t>
          </a:r>
          <a:endParaRPr lang="pt-BR" sz="2400" dirty="0"/>
        </a:p>
      </dgm:t>
    </dgm:pt>
    <dgm:pt modelId="{01D9532F-AB6F-428C-8FCA-5CC897D5D5BD}" type="parTrans" cxnId="{C68ECCE4-1A9C-4464-9D3D-B8FAFC53F33E}">
      <dgm:prSet/>
      <dgm:spPr/>
      <dgm:t>
        <a:bodyPr/>
        <a:lstStyle/>
        <a:p>
          <a:endParaRPr lang="pt-BR"/>
        </a:p>
      </dgm:t>
    </dgm:pt>
    <dgm:pt modelId="{9E456EEE-98AF-49B1-89EA-234CA3CF2CA7}" type="sibTrans" cxnId="{C68ECCE4-1A9C-4464-9D3D-B8FAFC53F33E}">
      <dgm:prSet/>
      <dgm:spPr/>
      <dgm:t>
        <a:bodyPr/>
        <a:lstStyle/>
        <a:p>
          <a:endParaRPr lang="pt-BR"/>
        </a:p>
      </dgm:t>
    </dgm:pt>
    <dgm:pt modelId="{11DF48AA-6E01-4614-9FA5-D9D0100666FD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pt-BR" sz="2400" dirty="0" smtClean="0"/>
            <a:t>FDA 2012 		</a:t>
          </a:r>
          <a:r>
            <a:rPr lang="pt-BR" sz="2400" smtClean="0"/>
            <a:t>       – </a:t>
          </a:r>
          <a:r>
            <a:rPr lang="pt-BR" sz="2400" dirty="0" smtClean="0"/>
            <a:t>impacto reversível</a:t>
          </a:r>
          <a:endParaRPr lang="pt-BR" sz="2400" dirty="0"/>
        </a:p>
      </dgm:t>
    </dgm:pt>
    <dgm:pt modelId="{438E0559-4D54-4476-A124-BA11FE5EBF19}" type="parTrans" cxnId="{BB2C2BDB-E8C3-4320-823B-49CECD63A951}">
      <dgm:prSet/>
      <dgm:spPr/>
      <dgm:t>
        <a:bodyPr/>
        <a:lstStyle/>
        <a:p>
          <a:endParaRPr lang="pt-BR"/>
        </a:p>
      </dgm:t>
    </dgm:pt>
    <dgm:pt modelId="{72AB1708-6B2A-457F-842F-8495D67169E4}" type="sibTrans" cxnId="{BB2C2BDB-E8C3-4320-823B-49CECD63A951}">
      <dgm:prSet/>
      <dgm:spPr/>
      <dgm:t>
        <a:bodyPr/>
        <a:lstStyle/>
        <a:p>
          <a:endParaRPr lang="pt-BR"/>
        </a:p>
      </dgm:t>
    </dgm:pt>
    <dgm:pt modelId="{0FA82AE6-BBC3-4F1A-B139-39679E8923EA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pt-BR" sz="2400" dirty="0" err="1" smtClean="0"/>
            <a:t>Trials</a:t>
          </a:r>
          <a:r>
            <a:rPr lang="pt-BR" sz="2400" dirty="0" smtClean="0"/>
            <a:t> controlados randomizados		       – sem efeito benéfico no Alzheimer</a:t>
          </a:r>
          <a:endParaRPr lang="pt-BR" sz="2400" dirty="0"/>
        </a:p>
      </dgm:t>
    </dgm:pt>
    <dgm:pt modelId="{98C96046-7E26-4A55-9A52-0916ECC3B6D7}" type="parTrans" cxnId="{DF5C34E0-CBDF-4F07-8578-AEF3439B7F9C}">
      <dgm:prSet/>
      <dgm:spPr/>
      <dgm:t>
        <a:bodyPr/>
        <a:lstStyle/>
        <a:p>
          <a:endParaRPr lang="pt-BR"/>
        </a:p>
      </dgm:t>
    </dgm:pt>
    <dgm:pt modelId="{320C1CFB-4C07-445F-8768-47D3BA9B7793}" type="sibTrans" cxnId="{DF5C34E0-CBDF-4F07-8578-AEF3439B7F9C}">
      <dgm:prSet/>
      <dgm:spPr/>
      <dgm:t>
        <a:bodyPr/>
        <a:lstStyle/>
        <a:p>
          <a:endParaRPr lang="pt-BR"/>
        </a:p>
      </dgm:t>
    </dgm:pt>
    <dgm:pt modelId="{ACE309E7-66FB-41F5-BA31-600980AF1E7B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endParaRPr lang="pt-BR" sz="2400" dirty="0"/>
        </a:p>
      </dgm:t>
    </dgm:pt>
    <dgm:pt modelId="{3E078D85-73BE-490D-A1DC-B9CF8EB5B8C9}" type="parTrans" cxnId="{047959B6-19F7-498D-89B7-D6936BCB5C36}">
      <dgm:prSet/>
      <dgm:spPr/>
      <dgm:t>
        <a:bodyPr/>
        <a:lstStyle/>
        <a:p>
          <a:endParaRPr lang="pt-BR"/>
        </a:p>
      </dgm:t>
    </dgm:pt>
    <dgm:pt modelId="{D1D4CD82-4043-41B8-8AAE-70B97E6FFA73}" type="sibTrans" cxnId="{047959B6-19F7-498D-89B7-D6936BCB5C36}">
      <dgm:prSet/>
      <dgm:spPr/>
      <dgm:t>
        <a:bodyPr/>
        <a:lstStyle/>
        <a:p>
          <a:endParaRPr lang="pt-BR"/>
        </a:p>
      </dgm:t>
    </dgm:pt>
    <dgm:pt modelId="{70108F43-E038-4236-A0F3-882FD22D7F5A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endParaRPr lang="pt-BR" sz="2400" dirty="0"/>
        </a:p>
      </dgm:t>
    </dgm:pt>
    <dgm:pt modelId="{F35CB20F-A9E9-4335-B7A9-920366A126C3}" type="parTrans" cxnId="{A2B7983D-8DAC-471D-A266-0028C39CDF8E}">
      <dgm:prSet/>
      <dgm:spPr/>
      <dgm:t>
        <a:bodyPr/>
        <a:lstStyle/>
        <a:p>
          <a:endParaRPr lang="pt-BR"/>
        </a:p>
      </dgm:t>
    </dgm:pt>
    <dgm:pt modelId="{66BBEE06-AB1B-4333-98EC-8DC222318587}" type="sibTrans" cxnId="{A2B7983D-8DAC-471D-A266-0028C39CDF8E}">
      <dgm:prSet/>
      <dgm:spPr/>
      <dgm:t>
        <a:bodyPr/>
        <a:lstStyle/>
        <a:p>
          <a:endParaRPr lang="pt-BR"/>
        </a:p>
      </dgm:t>
    </dgm:pt>
    <dgm:pt modelId="{141B6C20-9C2F-456F-B199-DC416FE2656B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endParaRPr lang="pt-BR" sz="2400" dirty="0"/>
        </a:p>
      </dgm:t>
    </dgm:pt>
    <dgm:pt modelId="{45FE0156-7711-4FC9-ABFC-51C08D62DEDF}" type="parTrans" cxnId="{ECEF4A62-8D62-4B1C-974A-A187D09C68A7}">
      <dgm:prSet/>
      <dgm:spPr/>
      <dgm:t>
        <a:bodyPr/>
        <a:lstStyle/>
        <a:p>
          <a:endParaRPr lang="pt-BR"/>
        </a:p>
      </dgm:t>
    </dgm:pt>
    <dgm:pt modelId="{8EB33392-BD68-433A-A277-1563EBC32C62}" type="sibTrans" cxnId="{ECEF4A62-8D62-4B1C-974A-A187D09C68A7}">
      <dgm:prSet/>
      <dgm:spPr/>
      <dgm:t>
        <a:bodyPr/>
        <a:lstStyle/>
        <a:p>
          <a:endParaRPr lang="pt-BR"/>
        </a:p>
      </dgm:t>
    </dgm:pt>
    <dgm:pt modelId="{08269CA0-5925-4024-AAD9-E8270E134F54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endParaRPr lang="pt-BR" sz="2400" dirty="0"/>
        </a:p>
      </dgm:t>
    </dgm:pt>
    <dgm:pt modelId="{D905AA8F-9BD9-4710-99F3-083B33955321}" type="parTrans" cxnId="{7324AE1E-D5F0-4561-81CF-C59072D601F7}">
      <dgm:prSet/>
      <dgm:spPr/>
      <dgm:t>
        <a:bodyPr/>
        <a:lstStyle/>
        <a:p>
          <a:endParaRPr lang="pt-BR"/>
        </a:p>
      </dgm:t>
    </dgm:pt>
    <dgm:pt modelId="{E3C3E873-DCB1-4317-B271-34CCBE15A14F}" type="sibTrans" cxnId="{7324AE1E-D5F0-4561-81CF-C59072D601F7}">
      <dgm:prSet/>
      <dgm:spPr/>
      <dgm:t>
        <a:bodyPr/>
        <a:lstStyle/>
        <a:p>
          <a:endParaRPr lang="pt-BR"/>
        </a:p>
      </dgm:t>
    </dgm:pt>
    <dgm:pt modelId="{4366AC2D-16C6-4CB0-A3FA-93AE82559613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endParaRPr lang="pt-BR" sz="2400" dirty="0"/>
        </a:p>
      </dgm:t>
    </dgm:pt>
    <dgm:pt modelId="{6B3D9DDC-59E7-4E81-962C-6D09C65CF264}" type="parTrans" cxnId="{01DD6A1A-8523-4110-849E-065D74EA1735}">
      <dgm:prSet/>
      <dgm:spPr/>
      <dgm:t>
        <a:bodyPr/>
        <a:lstStyle/>
        <a:p>
          <a:endParaRPr lang="pt-BR"/>
        </a:p>
      </dgm:t>
    </dgm:pt>
    <dgm:pt modelId="{C8800592-2D26-4A54-9DA6-48764A6FE900}" type="sibTrans" cxnId="{01DD6A1A-8523-4110-849E-065D74EA1735}">
      <dgm:prSet/>
      <dgm:spPr/>
      <dgm:t>
        <a:bodyPr/>
        <a:lstStyle/>
        <a:p>
          <a:endParaRPr lang="pt-BR"/>
        </a:p>
      </dgm:t>
    </dgm:pt>
    <dgm:pt modelId="{3925733B-0622-4A54-B05F-EB7323A82E4B}" type="pres">
      <dgm:prSet presAssocID="{9C2DB062-A1D8-4161-9643-971DB9BE99E9}" presName="Name0" presStyleCnt="0">
        <dgm:presLayoutVars>
          <dgm:dir/>
          <dgm:animLvl val="lvl"/>
          <dgm:resizeHandles val="exact"/>
        </dgm:presLayoutVars>
      </dgm:prSet>
      <dgm:spPr/>
    </dgm:pt>
    <dgm:pt modelId="{231B7224-1C7B-4938-9AAA-C97C0C1EFC75}" type="pres">
      <dgm:prSet presAssocID="{9501382C-43B5-499E-9493-78780650B289}" presName="composite" presStyleCnt="0"/>
      <dgm:spPr/>
    </dgm:pt>
    <dgm:pt modelId="{60B993EE-7C67-482D-A370-F1E92A65AE59}" type="pres">
      <dgm:prSet presAssocID="{9501382C-43B5-499E-9493-78780650B28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AAF855-C932-41E2-AA58-7CD0AA15522E}" type="pres">
      <dgm:prSet presAssocID="{9501382C-43B5-499E-9493-78780650B28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9279E2-064F-4E3E-9BB7-3213E3A36765}" type="pres">
      <dgm:prSet presAssocID="{6B6DF368-F2E9-484D-976F-836A99A5052F}" presName="space" presStyleCnt="0"/>
      <dgm:spPr/>
    </dgm:pt>
    <dgm:pt modelId="{614D3C53-2CD3-4563-817E-8D1D6699BA55}" type="pres">
      <dgm:prSet presAssocID="{06EBBA31-C664-4B3A-94D4-33EF2FBC869A}" presName="composite" presStyleCnt="0"/>
      <dgm:spPr/>
    </dgm:pt>
    <dgm:pt modelId="{E6307916-B70A-47C1-BC37-D53975270C47}" type="pres">
      <dgm:prSet presAssocID="{06EBBA31-C664-4B3A-94D4-33EF2FBC869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E0770F-9A87-49E5-B1CF-5B99C25CDF70}" type="pres">
      <dgm:prSet presAssocID="{06EBBA31-C664-4B3A-94D4-33EF2FBC869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C527AFF-7F9B-468C-B10E-B9BB7CC17CFB}" srcId="{9501382C-43B5-499E-9493-78780650B289}" destId="{748B9C3C-2B11-417E-B3A9-1043EE5562D7}" srcOrd="1" destOrd="0" parTransId="{0EDC17C3-84B2-4FBE-8021-46DF0AC6D66C}" sibTransId="{FC64C7B4-0E90-4BFD-A33D-91E2452D84A2}"/>
    <dgm:cxn modelId="{047959B6-19F7-498D-89B7-D6936BCB5C36}" srcId="{9501382C-43B5-499E-9493-78780650B289}" destId="{ACE309E7-66FB-41F5-BA31-600980AF1E7B}" srcOrd="3" destOrd="0" parTransId="{3E078D85-73BE-490D-A1DC-B9CF8EB5B8C9}" sibTransId="{D1D4CD82-4043-41B8-8AAE-70B97E6FFA73}"/>
    <dgm:cxn modelId="{BB2C2BDB-E8C3-4320-823B-49CECD63A951}" srcId="{06EBBA31-C664-4B3A-94D4-33EF2FBC869A}" destId="{11DF48AA-6E01-4614-9FA5-D9D0100666FD}" srcOrd="2" destOrd="0" parTransId="{438E0559-4D54-4476-A124-BA11FE5EBF19}" sibTransId="{72AB1708-6B2A-457F-842F-8495D67169E4}"/>
    <dgm:cxn modelId="{B22BC2FE-39D0-4802-8814-CD9C821FEB4D}" srcId="{9C2DB062-A1D8-4161-9643-971DB9BE99E9}" destId="{9501382C-43B5-499E-9493-78780650B289}" srcOrd="0" destOrd="0" parTransId="{6186DD22-4742-4CE6-876C-85D71878E4A8}" sibTransId="{6B6DF368-F2E9-484D-976F-836A99A5052F}"/>
    <dgm:cxn modelId="{098FB676-C8BC-41E7-9382-AFEFA5C89447}" type="presOf" srcId="{9501382C-43B5-499E-9493-78780650B289}" destId="{60B993EE-7C67-482D-A370-F1E92A65AE59}" srcOrd="0" destOrd="0" presId="urn:microsoft.com/office/officeart/2005/8/layout/hList1"/>
    <dgm:cxn modelId="{7AD4E177-7E9B-4FA1-A35E-DD7227130D9B}" type="presOf" srcId="{0FA82AE6-BBC3-4F1A-B139-39679E8923EA}" destId="{03E0770F-9A87-49E5-B1CF-5B99C25CDF70}" srcOrd="0" destOrd="4" presId="urn:microsoft.com/office/officeart/2005/8/layout/hList1"/>
    <dgm:cxn modelId="{08C25F73-550D-4D68-82D3-D5AE855A00A9}" srcId="{9501382C-43B5-499E-9493-78780650B289}" destId="{0CBF3ED2-04F6-417A-8764-191F3EA801DA}" srcOrd="4" destOrd="0" parTransId="{AA946A94-C77B-4A2B-9C5A-01F06FE45C57}" sibTransId="{9CCCF81E-C86B-4F28-9047-2713434EDB22}"/>
    <dgm:cxn modelId="{A2B7983D-8DAC-471D-A266-0028C39CDF8E}" srcId="{9501382C-43B5-499E-9493-78780650B289}" destId="{70108F43-E038-4236-A0F3-882FD22D7F5A}" srcOrd="2" destOrd="0" parTransId="{F35CB20F-A9E9-4335-B7A9-920366A126C3}" sibTransId="{66BBEE06-AB1B-4333-98EC-8DC222318587}"/>
    <dgm:cxn modelId="{7324AE1E-D5F0-4561-81CF-C59072D601F7}" srcId="{06EBBA31-C664-4B3A-94D4-33EF2FBC869A}" destId="{08269CA0-5925-4024-AAD9-E8270E134F54}" srcOrd="1" destOrd="0" parTransId="{D905AA8F-9BD9-4710-99F3-083B33955321}" sibTransId="{E3C3E873-DCB1-4317-B271-34CCBE15A14F}"/>
    <dgm:cxn modelId="{ECEF4A62-8D62-4B1C-974A-A187D09C68A7}" srcId="{9501382C-43B5-499E-9493-78780650B289}" destId="{141B6C20-9C2F-456F-B199-DC416FE2656B}" srcOrd="0" destOrd="0" parTransId="{45FE0156-7711-4FC9-ABFC-51C08D62DEDF}" sibTransId="{8EB33392-BD68-433A-A277-1563EBC32C62}"/>
    <dgm:cxn modelId="{87294C5E-47A0-44D7-AD00-8973485D49CD}" type="presOf" srcId="{9C2DB062-A1D8-4161-9643-971DB9BE99E9}" destId="{3925733B-0622-4A54-B05F-EB7323A82E4B}" srcOrd="0" destOrd="0" presId="urn:microsoft.com/office/officeart/2005/8/layout/hList1"/>
    <dgm:cxn modelId="{2EF1C4AB-4F98-47FC-B885-894D266BAB64}" type="presOf" srcId="{70108F43-E038-4236-A0F3-882FD22D7F5A}" destId="{78AAF855-C932-41E2-AA58-7CD0AA15522E}" srcOrd="0" destOrd="2" presId="urn:microsoft.com/office/officeart/2005/8/layout/hList1"/>
    <dgm:cxn modelId="{6F7A506A-5ABE-4EC1-AEED-FC35C33E2E15}" type="presOf" srcId="{11DF48AA-6E01-4614-9FA5-D9D0100666FD}" destId="{03E0770F-9A87-49E5-B1CF-5B99C25CDF70}" srcOrd="0" destOrd="2" presId="urn:microsoft.com/office/officeart/2005/8/layout/hList1"/>
    <dgm:cxn modelId="{878A0B82-95AB-4A13-8743-2832164CA91F}" type="presOf" srcId="{09106E12-FE2B-46A3-B5D2-9AA24CF5FB8E}" destId="{03E0770F-9A87-49E5-B1CF-5B99C25CDF70}" srcOrd="0" destOrd="0" presId="urn:microsoft.com/office/officeart/2005/8/layout/hList1"/>
    <dgm:cxn modelId="{C68ECCE4-1A9C-4464-9D3D-B8FAFC53F33E}" srcId="{06EBBA31-C664-4B3A-94D4-33EF2FBC869A}" destId="{09106E12-FE2B-46A3-B5D2-9AA24CF5FB8E}" srcOrd="0" destOrd="0" parTransId="{01D9532F-AB6F-428C-8FCA-5CC897D5D5BD}" sibTransId="{9E456EEE-98AF-49B1-89EA-234CA3CF2CA7}"/>
    <dgm:cxn modelId="{B03D0A2A-4074-4B5F-B2B9-3A22F6E6EBF0}" type="presOf" srcId="{4366AC2D-16C6-4CB0-A3FA-93AE82559613}" destId="{03E0770F-9A87-49E5-B1CF-5B99C25CDF70}" srcOrd="0" destOrd="3" presId="urn:microsoft.com/office/officeart/2005/8/layout/hList1"/>
    <dgm:cxn modelId="{C5347D12-CDB7-476D-8403-30AB1612682D}" srcId="{9C2DB062-A1D8-4161-9643-971DB9BE99E9}" destId="{06EBBA31-C664-4B3A-94D4-33EF2FBC869A}" srcOrd="1" destOrd="0" parTransId="{767EE9D3-31C2-4558-BBE3-34934F982BA2}" sibTransId="{F267D674-64A4-4ABC-8B64-23C98CB5EBB2}"/>
    <dgm:cxn modelId="{34BB2626-F356-4C9E-B73B-55037D39D776}" type="presOf" srcId="{ACE309E7-66FB-41F5-BA31-600980AF1E7B}" destId="{78AAF855-C932-41E2-AA58-7CD0AA15522E}" srcOrd="0" destOrd="3" presId="urn:microsoft.com/office/officeart/2005/8/layout/hList1"/>
    <dgm:cxn modelId="{01DD6A1A-8523-4110-849E-065D74EA1735}" srcId="{06EBBA31-C664-4B3A-94D4-33EF2FBC869A}" destId="{4366AC2D-16C6-4CB0-A3FA-93AE82559613}" srcOrd="3" destOrd="0" parTransId="{6B3D9DDC-59E7-4E81-962C-6D09C65CF264}" sibTransId="{C8800592-2D26-4A54-9DA6-48764A6FE900}"/>
    <dgm:cxn modelId="{16AF58E8-57D0-46C4-B317-9336FF125D6D}" type="presOf" srcId="{748B9C3C-2B11-417E-B3A9-1043EE5562D7}" destId="{78AAF855-C932-41E2-AA58-7CD0AA15522E}" srcOrd="0" destOrd="1" presId="urn:microsoft.com/office/officeart/2005/8/layout/hList1"/>
    <dgm:cxn modelId="{DF5C34E0-CBDF-4F07-8578-AEF3439B7F9C}" srcId="{06EBBA31-C664-4B3A-94D4-33EF2FBC869A}" destId="{0FA82AE6-BBC3-4F1A-B139-39679E8923EA}" srcOrd="4" destOrd="0" parTransId="{98C96046-7E26-4A55-9A52-0916ECC3B6D7}" sibTransId="{320C1CFB-4C07-445F-8768-47D3BA9B7793}"/>
    <dgm:cxn modelId="{EEA1FF54-4FE0-4A08-87D2-17BA44126099}" type="presOf" srcId="{06EBBA31-C664-4B3A-94D4-33EF2FBC869A}" destId="{E6307916-B70A-47C1-BC37-D53975270C47}" srcOrd="0" destOrd="0" presId="urn:microsoft.com/office/officeart/2005/8/layout/hList1"/>
    <dgm:cxn modelId="{6AC9E4A9-B0FA-4A45-8EB7-91FCD7C74A85}" type="presOf" srcId="{0CBF3ED2-04F6-417A-8764-191F3EA801DA}" destId="{78AAF855-C932-41E2-AA58-7CD0AA15522E}" srcOrd="0" destOrd="4" presId="urn:microsoft.com/office/officeart/2005/8/layout/hList1"/>
    <dgm:cxn modelId="{327E9549-AD93-4E94-8EA8-78311D115C67}" type="presOf" srcId="{08269CA0-5925-4024-AAD9-E8270E134F54}" destId="{03E0770F-9A87-49E5-B1CF-5B99C25CDF70}" srcOrd="0" destOrd="1" presId="urn:microsoft.com/office/officeart/2005/8/layout/hList1"/>
    <dgm:cxn modelId="{034837F1-8C03-4CD3-8EE0-BD9B6BA13EF6}" type="presOf" srcId="{141B6C20-9C2F-456F-B199-DC416FE2656B}" destId="{78AAF855-C932-41E2-AA58-7CD0AA15522E}" srcOrd="0" destOrd="0" presId="urn:microsoft.com/office/officeart/2005/8/layout/hList1"/>
    <dgm:cxn modelId="{B6E00704-FFD2-4BE4-846A-58782398C79B}" type="presParOf" srcId="{3925733B-0622-4A54-B05F-EB7323A82E4B}" destId="{231B7224-1C7B-4938-9AAA-C97C0C1EFC75}" srcOrd="0" destOrd="0" presId="urn:microsoft.com/office/officeart/2005/8/layout/hList1"/>
    <dgm:cxn modelId="{9C9BFD66-E38A-4801-A242-99EFC3333155}" type="presParOf" srcId="{231B7224-1C7B-4938-9AAA-C97C0C1EFC75}" destId="{60B993EE-7C67-482D-A370-F1E92A65AE59}" srcOrd="0" destOrd="0" presId="urn:microsoft.com/office/officeart/2005/8/layout/hList1"/>
    <dgm:cxn modelId="{250FAFFF-F024-4C2C-A42B-6C9AF8CE1101}" type="presParOf" srcId="{231B7224-1C7B-4938-9AAA-C97C0C1EFC75}" destId="{78AAF855-C932-41E2-AA58-7CD0AA15522E}" srcOrd="1" destOrd="0" presId="urn:microsoft.com/office/officeart/2005/8/layout/hList1"/>
    <dgm:cxn modelId="{47ADDD42-B34D-4D12-B915-E4142CC73349}" type="presParOf" srcId="{3925733B-0622-4A54-B05F-EB7323A82E4B}" destId="{789279E2-064F-4E3E-9BB7-3213E3A36765}" srcOrd="1" destOrd="0" presId="urn:microsoft.com/office/officeart/2005/8/layout/hList1"/>
    <dgm:cxn modelId="{7A84C5B8-1565-4AEB-AF63-191779FF2A20}" type="presParOf" srcId="{3925733B-0622-4A54-B05F-EB7323A82E4B}" destId="{614D3C53-2CD3-4563-817E-8D1D6699BA55}" srcOrd="2" destOrd="0" presId="urn:microsoft.com/office/officeart/2005/8/layout/hList1"/>
    <dgm:cxn modelId="{7C636053-38CF-4311-AC40-A3965733B5E3}" type="presParOf" srcId="{614D3C53-2CD3-4563-817E-8D1D6699BA55}" destId="{E6307916-B70A-47C1-BC37-D53975270C47}" srcOrd="0" destOrd="0" presId="urn:microsoft.com/office/officeart/2005/8/layout/hList1"/>
    <dgm:cxn modelId="{89FE4631-9AE9-4CBD-A8FE-E37E69DA7EAD}" type="presParOf" srcId="{614D3C53-2CD3-4563-817E-8D1D6699BA55}" destId="{03E0770F-9A87-49E5-B1CF-5B99C25CDF7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E5F48D-DB5A-4F37-AA66-3C789D20ADE2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41327A9A-0A91-4985-9820-56F16EE2D852}">
      <dgm:prSet phldrT="[Texto]" custT="1"/>
      <dgm:spPr/>
      <dgm:t>
        <a:bodyPr/>
        <a:lstStyle/>
        <a:p>
          <a:r>
            <a:rPr lang="pt-BR" sz="2400" b="1" dirty="0" smtClean="0"/>
            <a:t>Estudo fase 1 Atorvastatina</a:t>
          </a:r>
          <a:endParaRPr lang="pt-BR" sz="2400" b="1" dirty="0"/>
        </a:p>
      </dgm:t>
    </dgm:pt>
    <dgm:pt modelId="{8737C9A0-4440-47FB-8A28-E2B33CF52B61}" type="parTrans" cxnId="{2D132852-BA47-41B0-9494-DDDE2A09909A}">
      <dgm:prSet/>
      <dgm:spPr/>
      <dgm:t>
        <a:bodyPr/>
        <a:lstStyle/>
        <a:p>
          <a:endParaRPr lang="pt-BR" sz="3200" b="1"/>
        </a:p>
      </dgm:t>
    </dgm:pt>
    <dgm:pt modelId="{6098C8D0-E647-4AF8-9C7A-8B7B65E25878}" type="sibTrans" cxnId="{2D132852-BA47-41B0-9494-DDDE2A09909A}">
      <dgm:prSet/>
      <dgm:spPr/>
      <dgm:t>
        <a:bodyPr/>
        <a:lstStyle/>
        <a:p>
          <a:endParaRPr lang="pt-BR" sz="3200" b="1"/>
        </a:p>
      </dgm:t>
    </dgm:pt>
    <dgm:pt modelId="{78FB751E-BA46-4395-8C49-06A37ACEAED8}">
      <dgm:prSet phldrT="[Texto]" custT="1"/>
      <dgm:spPr/>
      <dgm:t>
        <a:bodyPr/>
        <a:lstStyle/>
        <a:p>
          <a:r>
            <a:rPr lang="pt-BR" sz="2400" b="1" dirty="0" smtClean="0"/>
            <a:t>Estudo fase 2 e 3</a:t>
          </a:r>
        </a:p>
        <a:p>
          <a:r>
            <a:rPr lang="pt-BR" sz="2400" b="1" dirty="0" smtClean="0"/>
            <a:t>Atorvastatina</a:t>
          </a:r>
          <a:endParaRPr lang="pt-BR" sz="2400" b="1" dirty="0"/>
        </a:p>
      </dgm:t>
    </dgm:pt>
    <dgm:pt modelId="{A11B349A-4B40-4676-A8BD-1F3027046E13}" type="parTrans" cxnId="{9F31A9F8-E74E-4C89-9E2C-26D05E051508}">
      <dgm:prSet/>
      <dgm:spPr/>
      <dgm:t>
        <a:bodyPr/>
        <a:lstStyle/>
        <a:p>
          <a:endParaRPr lang="pt-BR" sz="3200" b="1"/>
        </a:p>
      </dgm:t>
    </dgm:pt>
    <dgm:pt modelId="{4C19C659-E8C7-4927-98CD-8D8B62F3DB47}" type="sibTrans" cxnId="{9F31A9F8-E74E-4C89-9E2C-26D05E051508}">
      <dgm:prSet/>
      <dgm:spPr/>
      <dgm:t>
        <a:bodyPr/>
        <a:lstStyle/>
        <a:p>
          <a:endParaRPr lang="pt-BR" sz="3200" b="1"/>
        </a:p>
      </dgm:t>
    </dgm:pt>
    <dgm:pt modelId="{F49D4B2B-B3DE-4BDB-AFA6-587BFE93AB2F}">
      <dgm:prSet phldrT="[Texto]" custT="1"/>
      <dgm:spPr/>
      <dgm:t>
        <a:bodyPr/>
        <a:lstStyle/>
        <a:p>
          <a:r>
            <a:rPr lang="pt-BR" sz="2400" b="1" dirty="0" smtClean="0"/>
            <a:t>Vigilância pós comercialização</a:t>
          </a:r>
          <a:endParaRPr lang="pt-BR" sz="2400" b="1" dirty="0"/>
        </a:p>
      </dgm:t>
    </dgm:pt>
    <dgm:pt modelId="{8AE6E7A6-BD62-4E75-8F5F-5D61720C193A}" type="parTrans" cxnId="{B52DE1D4-5DF3-4425-8AC8-705F61283598}">
      <dgm:prSet/>
      <dgm:spPr/>
      <dgm:t>
        <a:bodyPr/>
        <a:lstStyle/>
        <a:p>
          <a:endParaRPr lang="pt-BR" sz="3200" b="1"/>
        </a:p>
      </dgm:t>
    </dgm:pt>
    <dgm:pt modelId="{99ACD13F-4C56-4B4A-AD26-D20EC61608A3}" type="sibTrans" cxnId="{B52DE1D4-5DF3-4425-8AC8-705F61283598}">
      <dgm:prSet/>
      <dgm:spPr/>
      <dgm:t>
        <a:bodyPr/>
        <a:lstStyle/>
        <a:p>
          <a:endParaRPr lang="pt-BR" sz="3200" b="1"/>
        </a:p>
      </dgm:t>
    </dgm:pt>
    <dgm:pt modelId="{3CE5DB33-D4C3-4224-ADEE-028F460A79D9}" type="pres">
      <dgm:prSet presAssocID="{31E5F48D-DB5A-4F37-AA66-3C789D20ADE2}" presName="Name0" presStyleCnt="0">
        <dgm:presLayoutVars>
          <dgm:dir/>
          <dgm:animLvl val="lvl"/>
          <dgm:resizeHandles val="exact"/>
        </dgm:presLayoutVars>
      </dgm:prSet>
      <dgm:spPr/>
    </dgm:pt>
    <dgm:pt modelId="{636143DA-4370-4327-B499-66B401B6AEA7}" type="pres">
      <dgm:prSet presAssocID="{41327A9A-0A91-4985-9820-56F16EE2D852}" presName="parTxOnly" presStyleLbl="node1" presStyleIdx="0" presStyleCnt="3" custScaleX="1078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C33A42-A2E4-4041-8654-D10FC1E5F702}" type="pres">
      <dgm:prSet presAssocID="{6098C8D0-E647-4AF8-9C7A-8B7B65E25878}" presName="parTxOnlySpace" presStyleCnt="0"/>
      <dgm:spPr/>
    </dgm:pt>
    <dgm:pt modelId="{F04C4F54-5810-4CD0-84AF-573D955BE651}" type="pres">
      <dgm:prSet presAssocID="{78FB751E-BA46-4395-8C49-06A37ACEAED8}" presName="parTxOnly" presStyleLbl="node1" presStyleIdx="1" presStyleCnt="3" custScaleX="1171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047A75-260B-4332-9634-DD4DA06547BC}" type="pres">
      <dgm:prSet presAssocID="{4C19C659-E8C7-4927-98CD-8D8B62F3DB47}" presName="parTxOnlySpace" presStyleCnt="0"/>
      <dgm:spPr/>
    </dgm:pt>
    <dgm:pt modelId="{DCF5CEA2-4A92-46A1-833C-9421A3541F99}" type="pres">
      <dgm:prSet presAssocID="{F49D4B2B-B3DE-4BDB-AFA6-587BFE93AB2F}" presName="parTxOnly" presStyleLbl="node1" presStyleIdx="2" presStyleCnt="3" custScaleX="111752">
        <dgm:presLayoutVars>
          <dgm:chMax val="0"/>
          <dgm:chPref val="0"/>
          <dgm:bulletEnabled val="1"/>
        </dgm:presLayoutVars>
      </dgm:prSet>
      <dgm:spPr/>
    </dgm:pt>
  </dgm:ptLst>
  <dgm:cxnLst>
    <dgm:cxn modelId="{2D132852-BA47-41B0-9494-DDDE2A09909A}" srcId="{31E5F48D-DB5A-4F37-AA66-3C789D20ADE2}" destId="{41327A9A-0A91-4985-9820-56F16EE2D852}" srcOrd="0" destOrd="0" parTransId="{8737C9A0-4440-47FB-8A28-E2B33CF52B61}" sibTransId="{6098C8D0-E647-4AF8-9C7A-8B7B65E25878}"/>
    <dgm:cxn modelId="{5CCA5B90-710E-4AD9-B679-54D847080A2A}" type="presOf" srcId="{F49D4B2B-B3DE-4BDB-AFA6-587BFE93AB2F}" destId="{DCF5CEA2-4A92-46A1-833C-9421A3541F99}" srcOrd="0" destOrd="0" presId="urn:microsoft.com/office/officeart/2005/8/layout/chevron1"/>
    <dgm:cxn modelId="{55494F10-6771-43D9-92C2-C3C5FB381018}" type="presOf" srcId="{31E5F48D-DB5A-4F37-AA66-3C789D20ADE2}" destId="{3CE5DB33-D4C3-4224-ADEE-028F460A79D9}" srcOrd="0" destOrd="0" presId="urn:microsoft.com/office/officeart/2005/8/layout/chevron1"/>
    <dgm:cxn modelId="{A63A23EF-B319-413E-A864-8CFC99D7D84C}" type="presOf" srcId="{78FB751E-BA46-4395-8C49-06A37ACEAED8}" destId="{F04C4F54-5810-4CD0-84AF-573D955BE651}" srcOrd="0" destOrd="0" presId="urn:microsoft.com/office/officeart/2005/8/layout/chevron1"/>
    <dgm:cxn modelId="{B52DE1D4-5DF3-4425-8AC8-705F61283598}" srcId="{31E5F48D-DB5A-4F37-AA66-3C789D20ADE2}" destId="{F49D4B2B-B3DE-4BDB-AFA6-587BFE93AB2F}" srcOrd="2" destOrd="0" parTransId="{8AE6E7A6-BD62-4E75-8F5F-5D61720C193A}" sibTransId="{99ACD13F-4C56-4B4A-AD26-D20EC61608A3}"/>
    <dgm:cxn modelId="{9F31A9F8-E74E-4C89-9E2C-26D05E051508}" srcId="{31E5F48D-DB5A-4F37-AA66-3C789D20ADE2}" destId="{78FB751E-BA46-4395-8C49-06A37ACEAED8}" srcOrd="1" destOrd="0" parTransId="{A11B349A-4B40-4676-A8BD-1F3027046E13}" sibTransId="{4C19C659-E8C7-4927-98CD-8D8B62F3DB47}"/>
    <dgm:cxn modelId="{2EBB003F-4B22-421A-9EE4-56E5275BA285}" type="presOf" srcId="{41327A9A-0A91-4985-9820-56F16EE2D852}" destId="{636143DA-4370-4327-B499-66B401B6AEA7}" srcOrd="0" destOrd="0" presId="urn:microsoft.com/office/officeart/2005/8/layout/chevron1"/>
    <dgm:cxn modelId="{15C00DD8-75DE-4F29-8DC6-8CA4E6B7FEF6}" type="presParOf" srcId="{3CE5DB33-D4C3-4224-ADEE-028F460A79D9}" destId="{636143DA-4370-4327-B499-66B401B6AEA7}" srcOrd="0" destOrd="0" presId="urn:microsoft.com/office/officeart/2005/8/layout/chevron1"/>
    <dgm:cxn modelId="{1D98C094-62A6-430C-A102-594FDFF0D5A5}" type="presParOf" srcId="{3CE5DB33-D4C3-4224-ADEE-028F460A79D9}" destId="{46C33A42-A2E4-4041-8654-D10FC1E5F702}" srcOrd="1" destOrd="0" presId="urn:microsoft.com/office/officeart/2005/8/layout/chevron1"/>
    <dgm:cxn modelId="{4A42EA92-3440-4A8F-8680-3749802A5A73}" type="presParOf" srcId="{3CE5DB33-D4C3-4224-ADEE-028F460A79D9}" destId="{F04C4F54-5810-4CD0-84AF-573D955BE651}" srcOrd="2" destOrd="0" presId="urn:microsoft.com/office/officeart/2005/8/layout/chevron1"/>
    <dgm:cxn modelId="{E229FD63-1A40-460D-B4C1-35E5FF74F229}" type="presParOf" srcId="{3CE5DB33-D4C3-4224-ADEE-028F460A79D9}" destId="{2B047A75-260B-4332-9634-DD4DA06547BC}" srcOrd="3" destOrd="0" presId="urn:microsoft.com/office/officeart/2005/8/layout/chevron1"/>
    <dgm:cxn modelId="{40FD3E17-D522-4B0C-B2AD-0CDB42C2D2F8}" type="presParOf" srcId="{3CE5DB33-D4C3-4224-ADEE-028F460A79D9}" destId="{DCF5CEA2-4A92-46A1-833C-9421A3541F9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8E6831-0445-4C24-9827-9206BE0A42BD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64C107B9-C4AD-481C-9241-76747A8D71C2}">
      <dgm:prSet phldrT="[Texto]"/>
      <dgm:spPr/>
      <dgm:t>
        <a:bodyPr/>
        <a:lstStyle/>
        <a:p>
          <a:r>
            <a:rPr lang="pt-BR" dirty="0" smtClean="0"/>
            <a:t>Prevenção</a:t>
          </a:r>
          <a:endParaRPr lang="pt-BR" dirty="0"/>
        </a:p>
      </dgm:t>
    </dgm:pt>
    <dgm:pt modelId="{82D2F091-247A-4687-939E-098ABEE1A50A}" type="parTrans" cxnId="{FBCA4FB8-DA0B-429B-B162-D9F32266E2F3}">
      <dgm:prSet/>
      <dgm:spPr/>
      <dgm:t>
        <a:bodyPr/>
        <a:lstStyle/>
        <a:p>
          <a:endParaRPr lang="pt-BR"/>
        </a:p>
      </dgm:t>
    </dgm:pt>
    <dgm:pt modelId="{102ED391-2C66-4C38-9625-1B0ADC82AFBA}" type="sibTrans" cxnId="{FBCA4FB8-DA0B-429B-B162-D9F32266E2F3}">
      <dgm:prSet/>
      <dgm:spPr/>
      <dgm:t>
        <a:bodyPr/>
        <a:lstStyle/>
        <a:p>
          <a:endParaRPr lang="pt-BR"/>
        </a:p>
      </dgm:t>
    </dgm:pt>
    <dgm:pt modelId="{89D69B14-7753-4C9F-B683-48953CF03A75}">
      <dgm:prSet phldrT="[Texto]"/>
      <dgm:spPr/>
      <dgm:t>
        <a:bodyPr/>
        <a:lstStyle/>
        <a:p>
          <a:r>
            <a:rPr lang="pt-BR" dirty="0" smtClean="0"/>
            <a:t>Demências</a:t>
          </a:r>
          <a:endParaRPr lang="pt-BR" dirty="0"/>
        </a:p>
      </dgm:t>
    </dgm:pt>
    <dgm:pt modelId="{0738AA5D-4F67-4D8B-8ECC-BE1A7CE04A0C}" type="parTrans" cxnId="{A1A73FAD-255A-4C58-83CE-3FA59805EE6B}">
      <dgm:prSet/>
      <dgm:spPr/>
      <dgm:t>
        <a:bodyPr/>
        <a:lstStyle/>
        <a:p>
          <a:endParaRPr lang="pt-BR"/>
        </a:p>
      </dgm:t>
    </dgm:pt>
    <dgm:pt modelId="{85263C77-3913-4511-8E4C-D35AEBB205DE}" type="sibTrans" cxnId="{A1A73FAD-255A-4C58-83CE-3FA59805EE6B}">
      <dgm:prSet/>
      <dgm:spPr/>
      <dgm:t>
        <a:bodyPr/>
        <a:lstStyle/>
        <a:p>
          <a:endParaRPr lang="pt-BR"/>
        </a:p>
      </dgm:t>
    </dgm:pt>
    <dgm:pt modelId="{56BC7646-C931-4AF4-BC6A-F18E6EF74201}">
      <dgm:prSet phldrT="[Texto]"/>
      <dgm:spPr/>
      <dgm:t>
        <a:bodyPr/>
        <a:lstStyle/>
        <a:p>
          <a:r>
            <a:rPr lang="pt-BR" dirty="0" smtClean="0"/>
            <a:t>DA</a:t>
          </a:r>
          <a:endParaRPr lang="pt-BR" dirty="0"/>
        </a:p>
      </dgm:t>
    </dgm:pt>
    <dgm:pt modelId="{08902B5E-D5C7-43AC-BD0E-7946E31DD6A3}" type="parTrans" cxnId="{3597BEAC-068A-4395-BBD2-E0E8426E9A16}">
      <dgm:prSet/>
      <dgm:spPr/>
      <dgm:t>
        <a:bodyPr/>
        <a:lstStyle/>
        <a:p>
          <a:endParaRPr lang="pt-BR"/>
        </a:p>
      </dgm:t>
    </dgm:pt>
    <dgm:pt modelId="{ED220DAD-B251-42B2-B72C-5C186B708F3C}" type="sibTrans" cxnId="{3597BEAC-068A-4395-BBD2-E0E8426E9A16}">
      <dgm:prSet/>
      <dgm:spPr/>
      <dgm:t>
        <a:bodyPr/>
        <a:lstStyle/>
        <a:p>
          <a:endParaRPr lang="pt-BR"/>
        </a:p>
      </dgm:t>
    </dgm:pt>
    <dgm:pt modelId="{2720B7E3-C3D7-40F3-BE8A-D79DB216DBF5}">
      <dgm:prSet phldrT="[Texto]"/>
      <dgm:spPr/>
      <dgm:t>
        <a:bodyPr/>
        <a:lstStyle/>
        <a:p>
          <a:r>
            <a:rPr lang="pt-BR" dirty="0" smtClean="0"/>
            <a:t>Piora</a:t>
          </a:r>
          <a:endParaRPr lang="pt-BR" dirty="0"/>
        </a:p>
      </dgm:t>
    </dgm:pt>
    <dgm:pt modelId="{816F27A4-6F21-4466-A45B-B0CEF71AEF0E}" type="parTrans" cxnId="{38FF4847-0107-4E9B-B022-295D36A607C4}">
      <dgm:prSet/>
      <dgm:spPr/>
      <dgm:t>
        <a:bodyPr/>
        <a:lstStyle/>
        <a:p>
          <a:endParaRPr lang="pt-BR"/>
        </a:p>
      </dgm:t>
    </dgm:pt>
    <dgm:pt modelId="{1D28139A-9C56-43F7-926B-82284FF95C7C}" type="sibTrans" cxnId="{38FF4847-0107-4E9B-B022-295D36A607C4}">
      <dgm:prSet/>
      <dgm:spPr/>
      <dgm:t>
        <a:bodyPr/>
        <a:lstStyle/>
        <a:p>
          <a:endParaRPr lang="pt-BR"/>
        </a:p>
      </dgm:t>
    </dgm:pt>
    <dgm:pt modelId="{450705AC-5190-4AEA-BA2E-65BA8686008C}">
      <dgm:prSet phldrT="[Texto]"/>
      <dgm:spPr/>
      <dgm:t>
        <a:bodyPr/>
        <a:lstStyle/>
        <a:p>
          <a:r>
            <a:rPr lang="pt-BR" dirty="0" smtClean="0"/>
            <a:t>Cognitiva</a:t>
          </a:r>
          <a:endParaRPr lang="pt-BR" dirty="0"/>
        </a:p>
      </dgm:t>
    </dgm:pt>
    <dgm:pt modelId="{44B9330B-0DAD-449E-9B83-1888CBB42BA7}" type="parTrans" cxnId="{35CA7323-CBC5-42B2-B413-0A66B070962A}">
      <dgm:prSet/>
      <dgm:spPr/>
      <dgm:t>
        <a:bodyPr/>
        <a:lstStyle/>
        <a:p>
          <a:endParaRPr lang="pt-BR"/>
        </a:p>
      </dgm:t>
    </dgm:pt>
    <dgm:pt modelId="{53A662E2-E65F-47F6-860E-3BB5AC8853C4}" type="sibTrans" cxnId="{35CA7323-CBC5-42B2-B413-0A66B070962A}">
      <dgm:prSet/>
      <dgm:spPr/>
      <dgm:t>
        <a:bodyPr/>
        <a:lstStyle/>
        <a:p>
          <a:endParaRPr lang="pt-BR"/>
        </a:p>
      </dgm:t>
    </dgm:pt>
    <dgm:pt modelId="{73CB8934-580B-4C87-B7C4-7E7745C582D9}" type="pres">
      <dgm:prSet presAssocID="{618E6831-0445-4C24-9827-9206BE0A42BD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7E12659-68FE-41D6-A46A-707AE0CB5BAD}" type="pres">
      <dgm:prSet presAssocID="{618E6831-0445-4C24-9827-9206BE0A42BD}" presName="dummyMaxCanvas" presStyleCnt="0"/>
      <dgm:spPr/>
    </dgm:pt>
    <dgm:pt modelId="{24B2A54E-E363-4839-A0E2-FA0D45DE9FF3}" type="pres">
      <dgm:prSet presAssocID="{618E6831-0445-4C24-9827-9206BE0A42BD}" presName="parentComposite" presStyleCnt="0"/>
      <dgm:spPr/>
    </dgm:pt>
    <dgm:pt modelId="{CC5C076A-8218-40F8-ACA0-BD5F88C5BF39}" type="pres">
      <dgm:prSet presAssocID="{618E6831-0445-4C24-9827-9206BE0A42BD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CF353EDB-E9A5-4BFB-9EC4-E1A4EEC7F93A}" type="pres">
      <dgm:prSet presAssocID="{618E6831-0445-4C24-9827-9206BE0A42BD}" presName="parent2" presStyleLbl="alignAccFollowNode1" presStyleIdx="1" presStyleCnt="4">
        <dgm:presLayoutVars>
          <dgm:chMax val="4"/>
        </dgm:presLayoutVars>
      </dgm:prSet>
      <dgm:spPr/>
    </dgm:pt>
    <dgm:pt modelId="{E6D33735-D977-4F64-A5D6-483937982D12}" type="pres">
      <dgm:prSet presAssocID="{618E6831-0445-4C24-9827-9206BE0A42BD}" presName="childrenComposite" presStyleCnt="0"/>
      <dgm:spPr/>
    </dgm:pt>
    <dgm:pt modelId="{74D1ECA1-960A-4BD6-A0FE-7222BB17F1FF}" type="pres">
      <dgm:prSet presAssocID="{618E6831-0445-4C24-9827-9206BE0A42BD}" presName="dummyMaxCanvas_ChildArea" presStyleCnt="0"/>
      <dgm:spPr/>
    </dgm:pt>
    <dgm:pt modelId="{84C8FCB3-2ED2-4594-B406-0FACA09868D7}" type="pres">
      <dgm:prSet presAssocID="{618E6831-0445-4C24-9827-9206BE0A42BD}" presName="fulcrum" presStyleLbl="alignAccFollowNode1" presStyleIdx="2" presStyleCnt="4"/>
      <dgm:spPr/>
    </dgm:pt>
    <dgm:pt modelId="{A51E844C-44B0-4A47-97BD-DCA287A131C0}" type="pres">
      <dgm:prSet presAssocID="{618E6831-0445-4C24-9827-9206BE0A42BD}" presName="balance_21" presStyleLbl="alignAccFollowNode1" presStyleIdx="3" presStyleCnt="4">
        <dgm:presLayoutVars>
          <dgm:bulletEnabled val="1"/>
        </dgm:presLayoutVars>
      </dgm:prSet>
      <dgm:spPr/>
    </dgm:pt>
    <dgm:pt modelId="{0A1EAA6F-03A6-43A1-BB6E-D0D00AD70E9A}" type="pres">
      <dgm:prSet presAssocID="{618E6831-0445-4C24-9827-9206BE0A42BD}" presName="left_21_1" presStyleLbl="node1" presStyleIdx="0" presStyleCnt="3">
        <dgm:presLayoutVars>
          <dgm:bulletEnabled val="1"/>
        </dgm:presLayoutVars>
      </dgm:prSet>
      <dgm:spPr/>
    </dgm:pt>
    <dgm:pt modelId="{6E8350D6-0D96-4D92-A20A-C2B2DC951934}" type="pres">
      <dgm:prSet presAssocID="{618E6831-0445-4C24-9827-9206BE0A42BD}" presName="left_21_2" presStyleLbl="node1" presStyleIdx="1" presStyleCnt="3">
        <dgm:presLayoutVars>
          <dgm:bulletEnabled val="1"/>
        </dgm:presLayoutVars>
      </dgm:prSet>
      <dgm:spPr/>
    </dgm:pt>
    <dgm:pt modelId="{4C0EF024-00C4-41C3-BDAD-4938BF0B4984}" type="pres">
      <dgm:prSet presAssocID="{618E6831-0445-4C24-9827-9206BE0A42BD}" presName="right_21_1" presStyleLbl="node1" presStyleIdx="2" presStyleCnt="3">
        <dgm:presLayoutVars>
          <dgm:bulletEnabled val="1"/>
        </dgm:presLayoutVars>
      </dgm:prSet>
      <dgm:spPr/>
    </dgm:pt>
  </dgm:ptLst>
  <dgm:cxnLst>
    <dgm:cxn modelId="{9AD759AA-86EB-4857-A1E8-520ADD9E2B4A}" type="presOf" srcId="{618E6831-0445-4C24-9827-9206BE0A42BD}" destId="{73CB8934-580B-4C87-B7C4-7E7745C582D9}" srcOrd="0" destOrd="0" presId="urn:microsoft.com/office/officeart/2005/8/layout/balance1"/>
    <dgm:cxn modelId="{35CA7323-CBC5-42B2-B413-0A66B070962A}" srcId="{2720B7E3-C3D7-40F3-BE8A-D79DB216DBF5}" destId="{450705AC-5190-4AEA-BA2E-65BA8686008C}" srcOrd="0" destOrd="0" parTransId="{44B9330B-0DAD-449E-9B83-1888CBB42BA7}" sibTransId="{53A662E2-E65F-47F6-860E-3BB5AC8853C4}"/>
    <dgm:cxn modelId="{A1A73FAD-255A-4C58-83CE-3FA59805EE6B}" srcId="{64C107B9-C4AD-481C-9241-76747A8D71C2}" destId="{89D69B14-7753-4C9F-B683-48953CF03A75}" srcOrd="0" destOrd="0" parTransId="{0738AA5D-4F67-4D8B-8ECC-BE1A7CE04A0C}" sibTransId="{85263C77-3913-4511-8E4C-D35AEBB205DE}"/>
    <dgm:cxn modelId="{60DC03B0-697D-4039-9A41-1F13176432B0}" type="presOf" srcId="{64C107B9-C4AD-481C-9241-76747A8D71C2}" destId="{CC5C076A-8218-40F8-ACA0-BD5F88C5BF39}" srcOrd="0" destOrd="0" presId="urn:microsoft.com/office/officeart/2005/8/layout/balance1"/>
    <dgm:cxn modelId="{38FF4847-0107-4E9B-B022-295D36A607C4}" srcId="{618E6831-0445-4C24-9827-9206BE0A42BD}" destId="{2720B7E3-C3D7-40F3-BE8A-D79DB216DBF5}" srcOrd="1" destOrd="0" parTransId="{816F27A4-6F21-4466-A45B-B0CEF71AEF0E}" sibTransId="{1D28139A-9C56-43F7-926B-82284FF95C7C}"/>
    <dgm:cxn modelId="{3CEAB9B6-CB7B-4308-BD50-9178E2B12167}" type="presOf" srcId="{56BC7646-C931-4AF4-BC6A-F18E6EF74201}" destId="{6E8350D6-0D96-4D92-A20A-C2B2DC951934}" srcOrd="0" destOrd="0" presId="urn:microsoft.com/office/officeart/2005/8/layout/balance1"/>
    <dgm:cxn modelId="{25600577-E1C2-4EC8-B04A-C40BF6697784}" type="presOf" srcId="{2720B7E3-C3D7-40F3-BE8A-D79DB216DBF5}" destId="{CF353EDB-E9A5-4BFB-9EC4-E1A4EEC7F93A}" srcOrd="0" destOrd="0" presId="urn:microsoft.com/office/officeart/2005/8/layout/balance1"/>
    <dgm:cxn modelId="{5DD37A4C-40EB-497F-B065-E24BA671EB4D}" type="presOf" srcId="{450705AC-5190-4AEA-BA2E-65BA8686008C}" destId="{4C0EF024-00C4-41C3-BDAD-4938BF0B4984}" srcOrd="0" destOrd="0" presId="urn:microsoft.com/office/officeart/2005/8/layout/balance1"/>
    <dgm:cxn modelId="{872BC011-7960-42BE-90D4-A3153D4C90B1}" type="presOf" srcId="{89D69B14-7753-4C9F-B683-48953CF03A75}" destId="{0A1EAA6F-03A6-43A1-BB6E-D0D00AD70E9A}" srcOrd="0" destOrd="0" presId="urn:microsoft.com/office/officeart/2005/8/layout/balance1"/>
    <dgm:cxn modelId="{3597BEAC-068A-4395-BBD2-E0E8426E9A16}" srcId="{64C107B9-C4AD-481C-9241-76747A8D71C2}" destId="{56BC7646-C931-4AF4-BC6A-F18E6EF74201}" srcOrd="1" destOrd="0" parTransId="{08902B5E-D5C7-43AC-BD0E-7946E31DD6A3}" sibTransId="{ED220DAD-B251-42B2-B72C-5C186B708F3C}"/>
    <dgm:cxn modelId="{FBCA4FB8-DA0B-429B-B162-D9F32266E2F3}" srcId="{618E6831-0445-4C24-9827-9206BE0A42BD}" destId="{64C107B9-C4AD-481C-9241-76747A8D71C2}" srcOrd="0" destOrd="0" parTransId="{82D2F091-247A-4687-939E-098ABEE1A50A}" sibTransId="{102ED391-2C66-4C38-9625-1B0ADC82AFBA}"/>
    <dgm:cxn modelId="{4FC3A00F-9463-4108-822D-414AD3298363}" type="presParOf" srcId="{73CB8934-580B-4C87-B7C4-7E7745C582D9}" destId="{87E12659-68FE-41D6-A46A-707AE0CB5BAD}" srcOrd="0" destOrd="0" presId="urn:microsoft.com/office/officeart/2005/8/layout/balance1"/>
    <dgm:cxn modelId="{7C7F3538-62CD-41B8-ACEA-7234BF297C33}" type="presParOf" srcId="{73CB8934-580B-4C87-B7C4-7E7745C582D9}" destId="{24B2A54E-E363-4839-A0E2-FA0D45DE9FF3}" srcOrd="1" destOrd="0" presId="urn:microsoft.com/office/officeart/2005/8/layout/balance1"/>
    <dgm:cxn modelId="{4D903E80-74A9-40A5-B41C-C39293B5F1A3}" type="presParOf" srcId="{24B2A54E-E363-4839-A0E2-FA0D45DE9FF3}" destId="{CC5C076A-8218-40F8-ACA0-BD5F88C5BF39}" srcOrd="0" destOrd="0" presId="urn:microsoft.com/office/officeart/2005/8/layout/balance1"/>
    <dgm:cxn modelId="{3443AD2D-1442-4CC6-898D-D04C517DC336}" type="presParOf" srcId="{24B2A54E-E363-4839-A0E2-FA0D45DE9FF3}" destId="{CF353EDB-E9A5-4BFB-9EC4-E1A4EEC7F93A}" srcOrd="1" destOrd="0" presId="urn:microsoft.com/office/officeart/2005/8/layout/balance1"/>
    <dgm:cxn modelId="{E00BFF52-CEF4-4A0D-8333-55284739D0D1}" type="presParOf" srcId="{73CB8934-580B-4C87-B7C4-7E7745C582D9}" destId="{E6D33735-D977-4F64-A5D6-483937982D12}" srcOrd="2" destOrd="0" presId="urn:microsoft.com/office/officeart/2005/8/layout/balance1"/>
    <dgm:cxn modelId="{205F5192-F32C-4077-88C3-4C54EFFB3154}" type="presParOf" srcId="{E6D33735-D977-4F64-A5D6-483937982D12}" destId="{74D1ECA1-960A-4BD6-A0FE-7222BB17F1FF}" srcOrd="0" destOrd="0" presId="urn:microsoft.com/office/officeart/2005/8/layout/balance1"/>
    <dgm:cxn modelId="{9D7DA952-3405-408B-A5F9-4DECCCAD6304}" type="presParOf" srcId="{E6D33735-D977-4F64-A5D6-483937982D12}" destId="{84C8FCB3-2ED2-4594-B406-0FACA09868D7}" srcOrd="1" destOrd="0" presId="urn:microsoft.com/office/officeart/2005/8/layout/balance1"/>
    <dgm:cxn modelId="{4F9E9CB8-425B-4F15-AC18-BE5AD32F47B6}" type="presParOf" srcId="{E6D33735-D977-4F64-A5D6-483937982D12}" destId="{A51E844C-44B0-4A47-97BD-DCA287A131C0}" srcOrd="2" destOrd="0" presId="urn:microsoft.com/office/officeart/2005/8/layout/balance1"/>
    <dgm:cxn modelId="{EEAB38FC-DA9F-4652-B8C4-E40710EF6A28}" type="presParOf" srcId="{E6D33735-D977-4F64-A5D6-483937982D12}" destId="{0A1EAA6F-03A6-43A1-BB6E-D0D00AD70E9A}" srcOrd="3" destOrd="0" presId="urn:microsoft.com/office/officeart/2005/8/layout/balance1"/>
    <dgm:cxn modelId="{917E1388-54ED-4778-BD2D-4C092335FFD0}" type="presParOf" srcId="{E6D33735-D977-4F64-A5D6-483937982D12}" destId="{6E8350D6-0D96-4D92-A20A-C2B2DC951934}" srcOrd="4" destOrd="0" presId="urn:microsoft.com/office/officeart/2005/8/layout/balance1"/>
    <dgm:cxn modelId="{0E7DF6C8-D5F1-4702-995F-102B4A1BFE62}" type="presParOf" srcId="{E6D33735-D977-4F64-A5D6-483937982D12}" destId="{4C0EF024-00C4-41C3-BDAD-4938BF0B4984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85B854-F370-4DE7-9C50-6D35B7262419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0EA61AB-6DD8-477E-BBB9-5EFA6E402FCD}">
      <dgm:prSet phldrT="[Texto]" custT="1"/>
      <dgm:spPr/>
      <dgm:t>
        <a:bodyPr/>
        <a:lstStyle/>
        <a:p>
          <a:r>
            <a:rPr lang="pt-BR" sz="2400" dirty="0" smtClean="0"/>
            <a:t>Colesterol</a:t>
          </a:r>
        </a:p>
        <a:p>
          <a:r>
            <a:rPr lang="pt-BR" sz="2400" dirty="0" smtClean="0"/>
            <a:t>Função Cerebral</a:t>
          </a:r>
          <a:endParaRPr lang="pt-BR" sz="2400" dirty="0"/>
        </a:p>
      </dgm:t>
    </dgm:pt>
    <dgm:pt modelId="{01B1DBCA-55CD-401D-BB87-6ED6324CFD8B}" type="parTrans" cxnId="{BAFD0C7D-B535-4CDF-B787-E95AB03157F4}">
      <dgm:prSet/>
      <dgm:spPr/>
      <dgm:t>
        <a:bodyPr/>
        <a:lstStyle/>
        <a:p>
          <a:endParaRPr lang="pt-BR" sz="2400"/>
        </a:p>
      </dgm:t>
    </dgm:pt>
    <dgm:pt modelId="{7853A137-C2DA-442A-ABD7-76A84A2C9156}" type="sibTrans" cxnId="{BAFD0C7D-B535-4CDF-B787-E95AB03157F4}">
      <dgm:prSet/>
      <dgm:spPr/>
      <dgm:t>
        <a:bodyPr/>
        <a:lstStyle/>
        <a:p>
          <a:endParaRPr lang="pt-BR" sz="2400"/>
        </a:p>
      </dgm:t>
    </dgm:pt>
    <dgm:pt modelId="{1EC0CD96-F9E0-4428-9B5F-D5FAAE7D4650}">
      <dgm:prSet phldrT="[Texto]" custT="1"/>
      <dgm:spPr/>
      <dgm:t>
        <a:bodyPr/>
        <a:lstStyle/>
        <a:p>
          <a:r>
            <a:rPr lang="pt-BR" sz="2400" dirty="0" smtClean="0"/>
            <a:t>Bainha de mielina</a:t>
          </a:r>
          <a:endParaRPr lang="pt-BR" sz="2400" dirty="0"/>
        </a:p>
      </dgm:t>
    </dgm:pt>
    <dgm:pt modelId="{162CE4A3-4028-4D4B-AEE5-12E96CEA924C}" type="parTrans" cxnId="{85B25AE1-4E53-4B45-B437-B529F0D48618}">
      <dgm:prSet custT="1"/>
      <dgm:spPr/>
      <dgm:t>
        <a:bodyPr/>
        <a:lstStyle/>
        <a:p>
          <a:endParaRPr lang="pt-BR" sz="700"/>
        </a:p>
      </dgm:t>
    </dgm:pt>
    <dgm:pt modelId="{CDBE504C-3E4F-4C6E-A920-5A52157A28F1}" type="sibTrans" cxnId="{85B25AE1-4E53-4B45-B437-B529F0D48618}">
      <dgm:prSet/>
      <dgm:spPr/>
      <dgm:t>
        <a:bodyPr/>
        <a:lstStyle/>
        <a:p>
          <a:endParaRPr lang="pt-BR" sz="2400"/>
        </a:p>
      </dgm:t>
    </dgm:pt>
    <dgm:pt modelId="{C687388F-3985-40FA-B630-9226E1983195}">
      <dgm:prSet phldrT="[Texto]" custT="1"/>
      <dgm:spPr/>
      <dgm:t>
        <a:bodyPr/>
        <a:lstStyle/>
        <a:p>
          <a:r>
            <a:rPr lang="pt-BR" sz="2400" dirty="0" smtClean="0"/>
            <a:t>Expressão de receptores</a:t>
          </a:r>
          <a:endParaRPr lang="pt-BR" sz="2400" dirty="0"/>
        </a:p>
      </dgm:t>
    </dgm:pt>
    <dgm:pt modelId="{C6829132-A844-46C5-B868-97FDD1C3C65D}" type="parTrans" cxnId="{B212A99C-EF7D-41CB-9FF8-774D6FEA8A91}">
      <dgm:prSet custT="1"/>
      <dgm:spPr/>
      <dgm:t>
        <a:bodyPr/>
        <a:lstStyle/>
        <a:p>
          <a:endParaRPr lang="pt-BR" sz="700"/>
        </a:p>
      </dgm:t>
    </dgm:pt>
    <dgm:pt modelId="{422DB89D-09BA-4DF4-821D-332EC0D4B01E}" type="sibTrans" cxnId="{B212A99C-EF7D-41CB-9FF8-774D6FEA8A91}">
      <dgm:prSet/>
      <dgm:spPr/>
      <dgm:t>
        <a:bodyPr/>
        <a:lstStyle/>
        <a:p>
          <a:endParaRPr lang="pt-BR" sz="2400"/>
        </a:p>
      </dgm:t>
    </dgm:pt>
    <dgm:pt modelId="{D0D267C8-DED8-4F01-A57B-1E5B72B498B1}">
      <dgm:prSet phldrT="[Texto]" custT="1"/>
      <dgm:spPr/>
      <dgm:t>
        <a:bodyPr/>
        <a:lstStyle/>
        <a:p>
          <a:r>
            <a:rPr lang="pt-BR" sz="2000" dirty="0" smtClean="0"/>
            <a:t>Função mitocondrial</a:t>
          </a:r>
          <a:endParaRPr lang="pt-BR" sz="2000" dirty="0"/>
        </a:p>
      </dgm:t>
    </dgm:pt>
    <dgm:pt modelId="{CFF2EBDA-5899-41C0-83EB-1BAE0E6C4ABB}" type="parTrans" cxnId="{428BC878-C5B7-4AA9-879F-FC280C1E47B3}">
      <dgm:prSet custT="1"/>
      <dgm:spPr/>
      <dgm:t>
        <a:bodyPr/>
        <a:lstStyle/>
        <a:p>
          <a:endParaRPr lang="pt-BR" sz="700"/>
        </a:p>
      </dgm:t>
    </dgm:pt>
    <dgm:pt modelId="{92209993-2DF3-40C9-ADCE-879FF7D65DA3}" type="sibTrans" cxnId="{428BC878-C5B7-4AA9-879F-FC280C1E47B3}">
      <dgm:prSet/>
      <dgm:spPr/>
      <dgm:t>
        <a:bodyPr/>
        <a:lstStyle/>
        <a:p>
          <a:endParaRPr lang="pt-BR" sz="2400"/>
        </a:p>
      </dgm:t>
    </dgm:pt>
    <dgm:pt modelId="{E4C9BB5C-219F-4778-8453-6FC24444662C}">
      <dgm:prSet phldrT="[Texto]" custT="1"/>
      <dgm:spPr/>
      <dgm:t>
        <a:bodyPr/>
        <a:lstStyle/>
        <a:p>
          <a:r>
            <a:rPr lang="pt-BR" sz="2400" dirty="0" smtClean="0"/>
            <a:t>Hormônios </a:t>
          </a:r>
          <a:r>
            <a:rPr lang="pt-BR" sz="2400" dirty="0" err="1" smtClean="0"/>
            <a:t>esteróides</a:t>
          </a:r>
          <a:endParaRPr lang="pt-BR" sz="2400" dirty="0"/>
        </a:p>
      </dgm:t>
    </dgm:pt>
    <dgm:pt modelId="{6E11A6F2-A278-46B6-9905-920E2F9C253E}" type="parTrans" cxnId="{A03B81B5-109E-452D-B66E-925BEF7FD9F8}">
      <dgm:prSet custT="1"/>
      <dgm:spPr/>
      <dgm:t>
        <a:bodyPr/>
        <a:lstStyle/>
        <a:p>
          <a:endParaRPr lang="pt-BR" sz="700"/>
        </a:p>
      </dgm:t>
    </dgm:pt>
    <dgm:pt modelId="{337F7866-E277-4590-89C5-9D9E2F683790}" type="sibTrans" cxnId="{A03B81B5-109E-452D-B66E-925BEF7FD9F8}">
      <dgm:prSet/>
      <dgm:spPr/>
      <dgm:t>
        <a:bodyPr/>
        <a:lstStyle/>
        <a:p>
          <a:endParaRPr lang="pt-BR" sz="2400"/>
        </a:p>
      </dgm:t>
    </dgm:pt>
    <dgm:pt modelId="{758CC2C2-087E-496D-8FB9-78CD4F269B53}">
      <dgm:prSet phldrT="[Texto]" custT="1"/>
      <dgm:spPr/>
      <dgm:t>
        <a:bodyPr/>
        <a:lstStyle/>
        <a:p>
          <a:r>
            <a:rPr lang="pt-BR" sz="2000" dirty="0" smtClean="0"/>
            <a:t>Transporte de antioxidantes</a:t>
          </a:r>
        </a:p>
      </dgm:t>
    </dgm:pt>
    <dgm:pt modelId="{2F0F8ABF-C6BA-4242-B9B8-B3BB13CF78E0}" type="parTrans" cxnId="{ABD71F0F-C6DB-420B-9E47-46C1F0E90FEC}">
      <dgm:prSet custT="1"/>
      <dgm:spPr/>
      <dgm:t>
        <a:bodyPr/>
        <a:lstStyle/>
        <a:p>
          <a:endParaRPr lang="pt-BR" sz="700"/>
        </a:p>
      </dgm:t>
    </dgm:pt>
    <dgm:pt modelId="{49810A7A-557F-4E25-8507-C9D0547C2DF6}" type="sibTrans" cxnId="{ABD71F0F-C6DB-420B-9E47-46C1F0E90FEC}">
      <dgm:prSet/>
      <dgm:spPr/>
      <dgm:t>
        <a:bodyPr/>
        <a:lstStyle/>
        <a:p>
          <a:endParaRPr lang="pt-BR" sz="2400"/>
        </a:p>
      </dgm:t>
    </dgm:pt>
    <dgm:pt modelId="{7B92E0A1-59FA-468D-A155-A15BDD6F04CB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2400" dirty="0" smtClean="0"/>
            <a:t>Sinapses</a:t>
          </a:r>
        </a:p>
      </dgm:t>
    </dgm:pt>
    <dgm:pt modelId="{04AECDB1-B982-4562-8E6A-100D41DE435D}" type="parTrans" cxnId="{336C2604-E9F1-4903-BA92-3266D0416858}">
      <dgm:prSet custT="1"/>
      <dgm:spPr/>
      <dgm:t>
        <a:bodyPr/>
        <a:lstStyle/>
        <a:p>
          <a:endParaRPr lang="pt-BR" sz="700"/>
        </a:p>
      </dgm:t>
    </dgm:pt>
    <dgm:pt modelId="{E6D51629-6E39-4420-93C9-A2C0B26A28C7}" type="sibTrans" cxnId="{336C2604-E9F1-4903-BA92-3266D0416858}">
      <dgm:prSet/>
      <dgm:spPr/>
      <dgm:t>
        <a:bodyPr/>
        <a:lstStyle/>
        <a:p>
          <a:endParaRPr lang="pt-BR" sz="2400"/>
        </a:p>
      </dgm:t>
    </dgm:pt>
    <dgm:pt modelId="{A69D05CC-E9C2-492E-9606-D7D0C759D119}" type="pres">
      <dgm:prSet presAssocID="{F185B854-F370-4DE7-9C50-6D35B726241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4D45D2C-B88D-494E-A44F-05F9E9DE9555}" type="pres">
      <dgm:prSet presAssocID="{80EA61AB-6DD8-477E-BBB9-5EFA6E402FCD}" presName="centerShape" presStyleLbl="node0" presStyleIdx="0" presStyleCnt="1" custScaleX="120930" custScaleY="117677" custLinFactNeighborX="1312" custLinFactNeighborY="6088"/>
      <dgm:spPr/>
      <dgm:t>
        <a:bodyPr/>
        <a:lstStyle/>
        <a:p>
          <a:endParaRPr lang="pt-BR"/>
        </a:p>
      </dgm:t>
    </dgm:pt>
    <dgm:pt modelId="{C03A3E22-1497-4030-A756-526A203B5558}" type="pres">
      <dgm:prSet presAssocID="{162CE4A3-4028-4D4B-AEE5-12E96CEA924C}" presName="Name9" presStyleLbl="parChTrans1D2" presStyleIdx="0" presStyleCnt="6"/>
      <dgm:spPr/>
    </dgm:pt>
    <dgm:pt modelId="{3F1FADC8-392C-4D7E-9224-14AF585DCEBF}" type="pres">
      <dgm:prSet presAssocID="{162CE4A3-4028-4D4B-AEE5-12E96CEA924C}" presName="connTx" presStyleLbl="parChTrans1D2" presStyleIdx="0" presStyleCnt="6"/>
      <dgm:spPr/>
    </dgm:pt>
    <dgm:pt modelId="{8EDE4ECC-B914-4931-8A65-A7D1DBBDB60F}" type="pres">
      <dgm:prSet presAssocID="{1EC0CD96-F9E0-4428-9B5F-D5FAAE7D4650}" presName="node" presStyleLbl="node1" presStyleIdx="0" presStyleCnt="6" custScaleX="128558" custScaleY="118951" custRadScaleRad="88234" custRadScaleInc="-7434">
        <dgm:presLayoutVars>
          <dgm:bulletEnabled val="1"/>
        </dgm:presLayoutVars>
      </dgm:prSet>
      <dgm:spPr/>
    </dgm:pt>
    <dgm:pt modelId="{C1251EB9-970F-4053-8E26-B4700E81FC84}" type="pres">
      <dgm:prSet presAssocID="{C6829132-A844-46C5-B868-97FDD1C3C65D}" presName="Name9" presStyleLbl="parChTrans1D2" presStyleIdx="1" presStyleCnt="6"/>
      <dgm:spPr/>
    </dgm:pt>
    <dgm:pt modelId="{098A213E-636C-46FE-87F9-477ACCBFACFC}" type="pres">
      <dgm:prSet presAssocID="{C6829132-A844-46C5-B868-97FDD1C3C65D}" presName="connTx" presStyleLbl="parChTrans1D2" presStyleIdx="1" presStyleCnt="6"/>
      <dgm:spPr/>
    </dgm:pt>
    <dgm:pt modelId="{6B0DAD17-A98B-4624-BD0D-D460AE9A2FC6}" type="pres">
      <dgm:prSet presAssocID="{C687388F-3985-40FA-B630-9226E1983195}" presName="node" presStyleLbl="node1" presStyleIdx="1" presStyleCnt="6" custScaleX="135348" custScaleY="129767" custRadScaleRad="161916" custRadScaleInc="32888">
        <dgm:presLayoutVars>
          <dgm:bulletEnabled val="1"/>
        </dgm:presLayoutVars>
      </dgm:prSet>
      <dgm:spPr/>
    </dgm:pt>
    <dgm:pt modelId="{E934395E-4B40-4BB3-9F46-A03B1DAEE18A}" type="pres">
      <dgm:prSet presAssocID="{CFF2EBDA-5899-41C0-83EB-1BAE0E6C4ABB}" presName="Name9" presStyleLbl="parChTrans1D2" presStyleIdx="2" presStyleCnt="6"/>
      <dgm:spPr/>
    </dgm:pt>
    <dgm:pt modelId="{EFD28106-1E2A-425E-A795-BF9A0C3A35C6}" type="pres">
      <dgm:prSet presAssocID="{CFF2EBDA-5899-41C0-83EB-1BAE0E6C4ABB}" presName="connTx" presStyleLbl="parChTrans1D2" presStyleIdx="2" presStyleCnt="6"/>
      <dgm:spPr/>
    </dgm:pt>
    <dgm:pt modelId="{5C3D312E-1CC2-49C6-9A5B-D5F3FCD79552}" type="pres">
      <dgm:prSet presAssocID="{D0D267C8-DED8-4F01-A57B-1E5B72B498B1}" presName="node" presStyleLbl="node1" presStyleIdx="2" presStyleCnt="6" custScaleX="132126" custScaleY="128528" custRadScaleRad="147034" custRadScaleInc="826">
        <dgm:presLayoutVars>
          <dgm:bulletEnabled val="1"/>
        </dgm:presLayoutVars>
      </dgm:prSet>
      <dgm:spPr/>
    </dgm:pt>
    <dgm:pt modelId="{5D6F35EF-67DB-45DF-9756-8B0C2B103015}" type="pres">
      <dgm:prSet presAssocID="{6E11A6F2-A278-46B6-9905-920E2F9C253E}" presName="Name9" presStyleLbl="parChTrans1D2" presStyleIdx="3" presStyleCnt="6"/>
      <dgm:spPr/>
    </dgm:pt>
    <dgm:pt modelId="{CBA992E0-A9AC-42FE-9512-337760BB68F9}" type="pres">
      <dgm:prSet presAssocID="{6E11A6F2-A278-46B6-9905-920E2F9C253E}" presName="connTx" presStyleLbl="parChTrans1D2" presStyleIdx="3" presStyleCnt="6"/>
      <dgm:spPr/>
    </dgm:pt>
    <dgm:pt modelId="{9EADCB16-7F8F-43AE-B6B7-5C7DA61C5DF9}" type="pres">
      <dgm:prSet presAssocID="{E4C9BB5C-219F-4778-8453-6FC24444662C}" presName="node" presStyleLbl="node1" presStyleIdx="3" presStyleCnt="6" custScaleX="130441" custScaleY="120360" custRadScaleRad="110769" custRadScaleInc="786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68447A-8518-4A1A-90FD-B626D4865815}" type="pres">
      <dgm:prSet presAssocID="{2F0F8ABF-C6BA-4242-B9B8-B3BB13CF78E0}" presName="Name9" presStyleLbl="parChTrans1D2" presStyleIdx="4" presStyleCnt="6"/>
      <dgm:spPr/>
    </dgm:pt>
    <dgm:pt modelId="{DD941517-1B1F-42B4-B61B-0738C9DE6887}" type="pres">
      <dgm:prSet presAssocID="{2F0F8ABF-C6BA-4242-B9B8-B3BB13CF78E0}" presName="connTx" presStyleLbl="parChTrans1D2" presStyleIdx="4" presStyleCnt="6"/>
      <dgm:spPr/>
    </dgm:pt>
    <dgm:pt modelId="{ED305B7B-882B-4E9D-B66B-48D35622C176}" type="pres">
      <dgm:prSet presAssocID="{758CC2C2-087E-496D-8FB9-78CD4F269B53}" presName="node" presStyleLbl="node1" presStyleIdx="4" presStyleCnt="6" custScaleX="127270" custScaleY="117389" custRadScaleRad="167679" custRadScaleInc="399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BFC5A4-8091-4CAD-ABA7-9873C492446A}" type="pres">
      <dgm:prSet presAssocID="{04AECDB1-B982-4562-8E6A-100D41DE435D}" presName="Name9" presStyleLbl="parChTrans1D2" presStyleIdx="5" presStyleCnt="6"/>
      <dgm:spPr/>
    </dgm:pt>
    <dgm:pt modelId="{368704A4-9EE1-4680-8D47-21D026E47B25}" type="pres">
      <dgm:prSet presAssocID="{04AECDB1-B982-4562-8E6A-100D41DE435D}" presName="connTx" presStyleLbl="parChTrans1D2" presStyleIdx="5" presStyleCnt="6"/>
      <dgm:spPr/>
    </dgm:pt>
    <dgm:pt modelId="{2CCF0852-EA49-4BBE-ABEA-9418DB56F1B0}" type="pres">
      <dgm:prSet presAssocID="{7B92E0A1-59FA-468D-A155-A15BDD6F04CB}" presName="node" presStyleLbl="node1" presStyleIdx="5" presStyleCnt="6" custScaleX="113634" custScaleY="109880" custRadScaleRad="158458" custRadScaleInc="-18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B25AE1-4E53-4B45-B437-B529F0D48618}" srcId="{80EA61AB-6DD8-477E-BBB9-5EFA6E402FCD}" destId="{1EC0CD96-F9E0-4428-9B5F-D5FAAE7D4650}" srcOrd="0" destOrd="0" parTransId="{162CE4A3-4028-4D4B-AEE5-12E96CEA924C}" sibTransId="{CDBE504C-3E4F-4C6E-A920-5A52157A28F1}"/>
    <dgm:cxn modelId="{A93317F9-F6C4-49FD-9B20-10658AED3EDF}" type="presOf" srcId="{04AECDB1-B982-4562-8E6A-100D41DE435D}" destId="{368704A4-9EE1-4680-8D47-21D026E47B25}" srcOrd="1" destOrd="0" presId="urn:microsoft.com/office/officeart/2005/8/layout/radial1"/>
    <dgm:cxn modelId="{72369D41-0C68-4907-96A0-6F1EBB9F312B}" type="presOf" srcId="{CFF2EBDA-5899-41C0-83EB-1BAE0E6C4ABB}" destId="{EFD28106-1E2A-425E-A795-BF9A0C3A35C6}" srcOrd="1" destOrd="0" presId="urn:microsoft.com/office/officeart/2005/8/layout/radial1"/>
    <dgm:cxn modelId="{2D52B1CF-F28D-4906-930A-C9FD9D3CAD3B}" type="presOf" srcId="{D0D267C8-DED8-4F01-A57B-1E5B72B498B1}" destId="{5C3D312E-1CC2-49C6-9A5B-D5F3FCD79552}" srcOrd="0" destOrd="0" presId="urn:microsoft.com/office/officeart/2005/8/layout/radial1"/>
    <dgm:cxn modelId="{32F63951-C85F-48B9-A2E0-71CCC896DD9E}" type="presOf" srcId="{6E11A6F2-A278-46B6-9905-920E2F9C253E}" destId="{5D6F35EF-67DB-45DF-9756-8B0C2B103015}" srcOrd="0" destOrd="0" presId="urn:microsoft.com/office/officeart/2005/8/layout/radial1"/>
    <dgm:cxn modelId="{14C5CD84-90E0-48E6-8BE1-A4155641AE15}" type="presOf" srcId="{6E11A6F2-A278-46B6-9905-920E2F9C253E}" destId="{CBA992E0-A9AC-42FE-9512-337760BB68F9}" srcOrd="1" destOrd="0" presId="urn:microsoft.com/office/officeart/2005/8/layout/radial1"/>
    <dgm:cxn modelId="{B4C57FA5-E278-4A52-98F6-2E4C546556F3}" type="presOf" srcId="{C6829132-A844-46C5-B868-97FDD1C3C65D}" destId="{098A213E-636C-46FE-87F9-477ACCBFACFC}" srcOrd="1" destOrd="0" presId="urn:microsoft.com/office/officeart/2005/8/layout/radial1"/>
    <dgm:cxn modelId="{D6AEBB0E-5A9D-4AAF-AC24-E80E5C1448B7}" type="presOf" srcId="{1EC0CD96-F9E0-4428-9B5F-D5FAAE7D4650}" destId="{8EDE4ECC-B914-4931-8A65-A7D1DBBDB60F}" srcOrd="0" destOrd="0" presId="urn:microsoft.com/office/officeart/2005/8/layout/radial1"/>
    <dgm:cxn modelId="{796D34E4-B325-4885-988E-75DB53851E92}" type="presOf" srcId="{C687388F-3985-40FA-B630-9226E1983195}" destId="{6B0DAD17-A98B-4624-BD0D-D460AE9A2FC6}" srcOrd="0" destOrd="0" presId="urn:microsoft.com/office/officeart/2005/8/layout/radial1"/>
    <dgm:cxn modelId="{4428E1CD-3C80-4EE5-9B60-BBA2EA226735}" type="presOf" srcId="{04AECDB1-B982-4562-8E6A-100D41DE435D}" destId="{D4BFC5A4-8091-4CAD-ABA7-9873C492446A}" srcOrd="0" destOrd="0" presId="urn:microsoft.com/office/officeart/2005/8/layout/radial1"/>
    <dgm:cxn modelId="{428BC878-C5B7-4AA9-879F-FC280C1E47B3}" srcId="{80EA61AB-6DD8-477E-BBB9-5EFA6E402FCD}" destId="{D0D267C8-DED8-4F01-A57B-1E5B72B498B1}" srcOrd="2" destOrd="0" parTransId="{CFF2EBDA-5899-41C0-83EB-1BAE0E6C4ABB}" sibTransId="{92209993-2DF3-40C9-ADCE-879FF7D65DA3}"/>
    <dgm:cxn modelId="{336C2604-E9F1-4903-BA92-3266D0416858}" srcId="{80EA61AB-6DD8-477E-BBB9-5EFA6E402FCD}" destId="{7B92E0A1-59FA-468D-A155-A15BDD6F04CB}" srcOrd="5" destOrd="0" parTransId="{04AECDB1-B982-4562-8E6A-100D41DE435D}" sibTransId="{E6D51629-6E39-4420-93C9-A2C0B26A28C7}"/>
    <dgm:cxn modelId="{41F81678-396C-47C2-AFB0-1CDEA7A61CA4}" type="presOf" srcId="{7B92E0A1-59FA-468D-A155-A15BDD6F04CB}" destId="{2CCF0852-EA49-4BBE-ABEA-9418DB56F1B0}" srcOrd="0" destOrd="0" presId="urn:microsoft.com/office/officeart/2005/8/layout/radial1"/>
    <dgm:cxn modelId="{A77885A1-CB17-44E7-8DAC-9D87C7C45153}" type="presOf" srcId="{E4C9BB5C-219F-4778-8453-6FC24444662C}" destId="{9EADCB16-7F8F-43AE-B6B7-5C7DA61C5DF9}" srcOrd="0" destOrd="0" presId="urn:microsoft.com/office/officeart/2005/8/layout/radial1"/>
    <dgm:cxn modelId="{800F4D31-9BA7-49D6-940D-68317E323EF7}" type="presOf" srcId="{162CE4A3-4028-4D4B-AEE5-12E96CEA924C}" destId="{3F1FADC8-392C-4D7E-9224-14AF585DCEBF}" srcOrd="1" destOrd="0" presId="urn:microsoft.com/office/officeart/2005/8/layout/radial1"/>
    <dgm:cxn modelId="{B212A99C-EF7D-41CB-9FF8-774D6FEA8A91}" srcId="{80EA61AB-6DD8-477E-BBB9-5EFA6E402FCD}" destId="{C687388F-3985-40FA-B630-9226E1983195}" srcOrd="1" destOrd="0" parTransId="{C6829132-A844-46C5-B868-97FDD1C3C65D}" sibTransId="{422DB89D-09BA-4DF4-821D-332EC0D4B01E}"/>
    <dgm:cxn modelId="{CE03A6DE-D73A-4425-933E-210D00F4BD2E}" type="presOf" srcId="{CFF2EBDA-5899-41C0-83EB-1BAE0E6C4ABB}" destId="{E934395E-4B40-4BB3-9F46-A03B1DAEE18A}" srcOrd="0" destOrd="0" presId="urn:microsoft.com/office/officeart/2005/8/layout/radial1"/>
    <dgm:cxn modelId="{46B05C28-9AEA-4881-888F-00F6EB37F865}" type="presOf" srcId="{2F0F8ABF-C6BA-4242-B9B8-B3BB13CF78E0}" destId="{1468447A-8518-4A1A-90FD-B626D4865815}" srcOrd="0" destOrd="0" presId="urn:microsoft.com/office/officeart/2005/8/layout/radial1"/>
    <dgm:cxn modelId="{D5B07AA1-4A7A-4211-AD47-1A9594928E7C}" type="presOf" srcId="{162CE4A3-4028-4D4B-AEE5-12E96CEA924C}" destId="{C03A3E22-1497-4030-A756-526A203B5558}" srcOrd="0" destOrd="0" presId="urn:microsoft.com/office/officeart/2005/8/layout/radial1"/>
    <dgm:cxn modelId="{7189DED4-2085-404C-B031-A0E73E92BB88}" type="presOf" srcId="{C6829132-A844-46C5-B868-97FDD1C3C65D}" destId="{C1251EB9-970F-4053-8E26-B4700E81FC84}" srcOrd="0" destOrd="0" presId="urn:microsoft.com/office/officeart/2005/8/layout/radial1"/>
    <dgm:cxn modelId="{A03B81B5-109E-452D-B66E-925BEF7FD9F8}" srcId="{80EA61AB-6DD8-477E-BBB9-5EFA6E402FCD}" destId="{E4C9BB5C-219F-4778-8453-6FC24444662C}" srcOrd="3" destOrd="0" parTransId="{6E11A6F2-A278-46B6-9905-920E2F9C253E}" sibTransId="{337F7866-E277-4590-89C5-9D9E2F683790}"/>
    <dgm:cxn modelId="{BAFD0C7D-B535-4CDF-B787-E95AB03157F4}" srcId="{F185B854-F370-4DE7-9C50-6D35B7262419}" destId="{80EA61AB-6DD8-477E-BBB9-5EFA6E402FCD}" srcOrd="0" destOrd="0" parTransId="{01B1DBCA-55CD-401D-BB87-6ED6324CFD8B}" sibTransId="{7853A137-C2DA-442A-ABD7-76A84A2C9156}"/>
    <dgm:cxn modelId="{ABD71F0F-C6DB-420B-9E47-46C1F0E90FEC}" srcId="{80EA61AB-6DD8-477E-BBB9-5EFA6E402FCD}" destId="{758CC2C2-087E-496D-8FB9-78CD4F269B53}" srcOrd="4" destOrd="0" parTransId="{2F0F8ABF-C6BA-4242-B9B8-B3BB13CF78E0}" sibTransId="{49810A7A-557F-4E25-8507-C9D0547C2DF6}"/>
    <dgm:cxn modelId="{AEA2C084-D2C8-42E7-8937-C36D51FAD4BA}" type="presOf" srcId="{2F0F8ABF-C6BA-4242-B9B8-B3BB13CF78E0}" destId="{DD941517-1B1F-42B4-B61B-0738C9DE6887}" srcOrd="1" destOrd="0" presId="urn:microsoft.com/office/officeart/2005/8/layout/radial1"/>
    <dgm:cxn modelId="{E6DB2C2D-89F7-4B0F-B5B0-3FFC1AE35B0E}" type="presOf" srcId="{F185B854-F370-4DE7-9C50-6D35B7262419}" destId="{A69D05CC-E9C2-492E-9606-D7D0C759D119}" srcOrd="0" destOrd="0" presId="urn:microsoft.com/office/officeart/2005/8/layout/radial1"/>
    <dgm:cxn modelId="{3C7D326F-811A-43B9-8910-6C7389969724}" type="presOf" srcId="{80EA61AB-6DD8-477E-BBB9-5EFA6E402FCD}" destId="{14D45D2C-B88D-494E-A44F-05F9E9DE9555}" srcOrd="0" destOrd="0" presId="urn:microsoft.com/office/officeart/2005/8/layout/radial1"/>
    <dgm:cxn modelId="{745591DC-2283-43AC-817D-40EF01439A0F}" type="presOf" srcId="{758CC2C2-087E-496D-8FB9-78CD4F269B53}" destId="{ED305B7B-882B-4E9D-B66B-48D35622C176}" srcOrd="0" destOrd="0" presId="urn:microsoft.com/office/officeart/2005/8/layout/radial1"/>
    <dgm:cxn modelId="{61C5F5C0-A936-4148-8A6B-D874E9B53680}" type="presParOf" srcId="{A69D05CC-E9C2-492E-9606-D7D0C759D119}" destId="{14D45D2C-B88D-494E-A44F-05F9E9DE9555}" srcOrd="0" destOrd="0" presId="urn:microsoft.com/office/officeart/2005/8/layout/radial1"/>
    <dgm:cxn modelId="{4C587AAF-F5F8-40BB-9940-256887D91F6E}" type="presParOf" srcId="{A69D05CC-E9C2-492E-9606-D7D0C759D119}" destId="{C03A3E22-1497-4030-A756-526A203B5558}" srcOrd="1" destOrd="0" presId="urn:microsoft.com/office/officeart/2005/8/layout/radial1"/>
    <dgm:cxn modelId="{8D4EFEB0-CDF9-44AB-BEC7-B1B87E5199B3}" type="presParOf" srcId="{C03A3E22-1497-4030-A756-526A203B5558}" destId="{3F1FADC8-392C-4D7E-9224-14AF585DCEBF}" srcOrd="0" destOrd="0" presId="urn:microsoft.com/office/officeart/2005/8/layout/radial1"/>
    <dgm:cxn modelId="{A014B148-563D-4D8B-A539-CAF47995BA45}" type="presParOf" srcId="{A69D05CC-E9C2-492E-9606-D7D0C759D119}" destId="{8EDE4ECC-B914-4931-8A65-A7D1DBBDB60F}" srcOrd="2" destOrd="0" presId="urn:microsoft.com/office/officeart/2005/8/layout/radial1"/>
    <dgm:cxn modelId="{53F71043-19FA-4C6B-B977-8774EA0CA4B2}" type="presParOf" srcId="{A69D05CC-E9C2-492E-9606-D7D0C759D119}" destId="{C1251EB9-970F-4053-8E26-B4700E81FC84}" srcOrd="3" destOrd="0" presId="urn:microsoft.com/office/officeart/2005/8/layout/radial1"/>
    <dgm:cxn modelId="{929AF26F-B392-4812-A13D-9DD49E118A74}" type="presParOf" srcId="{C1251EB9-970F-4053-8E26-B4700E81FC84}" destId="{098A213E-636C-46FE-87F9-477ACCBFACFC}" srcOrd="0" destOrd="0" presId="urn:microsoft.com/office/officeart/2005/8/layout/radial1"/>
    <dgm:cxn modelId="{ED0DC02C-879D-4B18-AE59-E76BBE2401D4}" type="presParOf" srcId="{A69D05CC-E9C2-492E-9606-D7D0C759D119}" destId="{6B0DAD17-A98B-4624-BD0D-D460AE9A2FC6}" srcOrd="4" destOrd="0" presId="urn:microsoft.com/office/officeart/2005/8/layout/radial1"/>
    <dgm:cxn modelId="{69C18C1A-0724-44E2-B121-21A08E580C98}" type="presParOf" srcId="{A69D05CC-E9C2-492E-9606-D7D0C759D119}" destId="{E934395E-4B40-4BB3-9F46-A03B1DAEE18A}" srcOrd="5" destOrd="0" presId="urn:microsoft.com/office/officeart/2005/8/layout/radial1"/>
    <dgm:cxn modelId="{DC9CCA7E-6845-41CF-998A-0085F3B998CB}" type="presParOf" srcId="{E934395E-4B40-4BB3-9F46-A03B1DAEE18A}" destId="{EFD28106-1E2A-425E-A795-BF9A0C3A35C6}" srcOrd="0" destOrd="0" presId="urn:microsoft.com/office/officeart/2005/8/layout/radial1"/>
    <dgm:cxn modelId="{29BD031C-62CE-4352-8E80-951814DBA120}" type="presParOf" srcId="{A69D05CC-E9C2-492E-9606-D7D0C759D119}" destId="{5C3D312E-1CC2-49C6-9A5B-D5F3FCD79552}" srcOrd="6" destOrd="0" presId="urn:microsoft.com/office/officeart/2005/8/layout/radial1"/>
    <dgm:cxn modelId="{90D280A2-EB49-4935-BB5E-7FC6E329A91D}" type="presParOf" srcId="{A69D05CC-E9C2-492E-9606-D7D0C759D119}" destId="{5D6F35EF-67DB-45DF-9756-8B0C2B103015}" srcOrd="7" destOrd="0" presId="urn:microsoft.com/office/officeart/2005/8/layout/radial1"/>
    <dgm:cxn modelId="{5D5F97A0-9481-4A5C-8C4A-EDA6AB656A5B}" type="presParOf" srcId="{5D6F35EF-67DB-45DF-9756-8B0C2B103015}" destId="{CBA992E0-A9AC-42FE-9512-337760BB68F9}" srcOrd="0" destOrd="0" presId="urn:microsoft.com/office/officeart/2005/8/layout/radial1"/>
    <dgm:cxn modelId="{56F2356C-329A-4A1B-8282-972C02634A12}" type="presParOf" srcId="{A69D05CC-E9C2-492E-9606-D7D0C759D119}" destId="{9EADCB16-7F8F-43AE-B6B7-5C7DA61C5DF9}" srcOrd="8" destOrd="0" presId="urn:microsoft.com/office/officeart/2005/8/layout/radial1"/>
    <dgm:cxn modelId="{35C149B0-7357-43EF-871A-D0DDD1448168}" type="presParOf" srcId="{A69D05CC-E9C2-492E-9606-D7D0C759D119}" destId="{1468447A-8518-4A1A-90FD-B626D4865815}" srcOrd="9" destOrd="0" presId="urn:microsoft.com/office/officeart/2005/8/layout/radial1"/>
    <dgm:cxn modelId="{A01FFED8-C850-4E39-997D-66BF4B0084B6}" type="presParOf" srcId="{1468447A-8518-4A1A-90FD-B626D4865815}" destId="{DD941517-1B1F-42B4-B61B-0738C9DE6887}" srcOrd="0" destOrd="0" presId="urn:microsoft.com/office/officeart/2005/8/layout/radial1"/>
    <dgm:cxn modelId="{3204B192-7F7C-4E9B-8D44-93547D8282AF}" type="presParOf" srcId="{A69D05CC-E9C2-492E-9606-D7D0C759D119}" destId="{ED305B7B-882B-4E9D-B66B-48D35622C176}" srcOrd="10" destOrd="0" presId="urn:microsoft.com/office/officeart/2005/8/layout/radial1"/>
    <dgm:cxn modelId="{3F9FD55C-C7CA-4117-B563-3964DD04AC45}" type="presParOf" srcId="{A69D05CC-E9C2-492E-9606-D7D0C759D119}" destId="{D4BFC5A4-8091-4CAD-ABA7-9873C492446A}" srcOrd="11" destOrd="0" presId="urn:microsoft.com/office/officeart/2005/8/layout/radial1"/>
    <dgm:cxn modelId="{DA6E6759-3894-4A46-825A-5A71C977AD6B}" type="presParOf" srcId="{D4BFC5A4-8091-4CAD-ABA7-9873C492446A}" destId="{368704A4-9EE1-4680-8D47-21D026E47B25}" srcOrd="0" destOrd="0" presId="urn:microsoft.com/office/officeart/2005/8/layout/radial1"/>
    <dgm:cxn modelId="{4141C816-C56C-4CD5-8F45-815890EBBAC6}" type="presParOf" srcId="{A69D05CC-E9C2-492E-9606-D7D0C759D119}" destId="{2CCF0852-EA49-4BBE-ABEA-9418DB56F1B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EA1954-5AFD-40D9-8A9F-19BCF198008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7761737C-516A-4E3E-A5D8-D6768CB6541A}">
      <dgm:prSet phldrT="[Texto]" custT="1"/>
      <dgm:spPr/>
      <dgm:t>
        <a:bodyPr/>
        <a:lstStyle/>
        <a:p>
          <a:r>
            <a:rPr lang="pt-BR" sz="2800" dirty="0" smtClean="0"/>
            <a:t>Estatinas</a:t>
          </a:r>
          <a:endParaRPr lang="pt-BR" sz="2800" dirty="0"/>
        </a:p>
      </dgm:t>
    </dgm:pt>
    <dgm:pt modelId="{365A889E-1928-49DC-B543-CBAB36F6D5D5}" type="parTrans" cxnId="{4AFE5A01-8AD3-437C-962A-3B3D384269FD}">
      <dgm:prSet/>
      <dgm:spPr/>
      <dgm:t>
        <a:bodyPr/>
        <a:lstStyle/>
        <a:p>
          <a:endParaRPr lang="pt-BR"/>
        </a:p>
      </dgm:t>
    </dgm:pt>
    <dgm:pt modelId="{5882C701-EDBF-4B1E-B7F1-277DB61F350D}" type="sibTrans" cxnId="{4AFE5A01-8AD3-437C-962A-3B3D384269FD}">
      <dgm:prSet/>
      <dgm:spPr/>
      <dgm:t>
        <a:bodyPr/>
        <a:lstStyle/>
        <a:p>
          <a:endParaRPr lang="pt-BR"/>
        </a:p>
      </dgm:t>
    </dgm:pt>
    <dgm:pt modelId="{40471A44-D07B-41DB-A6D7-69C2DAB450A8}">
      <dgm:prSet phldrT="[Texto]" custT="1"/>
      <dgm:spPr/>
      <dgm:t>
        <a:bodyPr/>
        <a:lstStyle/>
        <a:p>
          <a:r>
            <a:rPr lang="pt-BR" sz="2400" dirty="0" smtClean="0"/>
            <a:t>Redução do colesterol cerebral</a:t>
          </a:r>
          <a:endParaRPr lang="pt-BR" sz="2400" dirty="0"/>
        </a:p>
      </dgm:t>
    </dgm:pt>
    <dgm:pt modelId="{224CEC90-3851-4B0F-A674-976CF8168328}" type="parTrans" cxnId="{3375D956-A7F9-4A0A-8814-F520B630CF80}">
      <dgm:prSet/>
      <dgm:spPr/>
      <dgm:t>
        <a:bodyPr/>
        <a:lstStyle/>
        <a:p>
          <a:endParaRPr lang="pt-BR"/>
        </a:p>
      </dgm:t>
    </dgm:pt>
    <dgm:pt modelId="{06D1E279-AF96-4D7D-981F-ED4336C961A5}" type="sibTrans" cxnId="{3375D956-A7F9-4A0A-8814-F520B630CF80}">
      <dgm:prSet/>
      <dgm:spPr/>
      <dgm:t>
        <a:bodyPr/>
        <a:lstStyle/>
        <a:p>
          <a:endParaRPr lang="pt-BR"/>
        </a:p>
      </dgm:t>
    </dgm:pt>
    <dgm:pt modelId="{EE38618C-3FC5-4AA0-8AA2-6E695BB83D3E}">
      <dgm:prSet phldrT="[Texto]" custT="1"/>
      <dgm:spPr/>
      <dgm:t>
        <a:bodyPr/>
        <a:lstStyle/>
        <a:p>
          <a:r>
            <a:rPr lang="pt-BR" sz="2400" dirty="0" smtClean="0"/>
            <a:t>Redução da bainha</a:t>
          </a:r>
        </a:p>
        <a:p>
          <a:r>
            <a:rPr lang="pt-BR" sz="2400" dirty="0" smtClean="0"/>
            <a:t>Redução da função mitocondrial</a:t>
          </a:r>
          <a:endParaRPr lang="pt-BR" sz="2400" dirty="0"/>
        </a:p>
      </dgm:t>
    </dgm:pt>
    <dgm:pt modelId="{3537F868-276A-45A7-82AE-E7D25B336B8D}" type="parTrans" cxnId="{952A1A9C-CFB8-41F8-AB39-F018B17E14DB}">
      <dgm:prSet/>
      <dgm:spPr/>
      <dgm:t>
        <a:bodyPr/>
        <a:lstStyle/>
        <a:p>
          <a:endParaRPr lang="pt-BR"/>
        </a:p>
      </dgm:t>
    </dgm:pt>
    <dgm:pt modelId="{F11DE0EF-8234-441A-8273-963ABFC82949}" type="sibTrans" cxnId="{952A1A9C-CFB8-41F8-AB39-F018B17E14DB}">
      <dgm:prSet/>
      <dgm:spPr/>
      <dgm:t>
        <a:bodyPr/>
        <a:lstStyle/>
        <a:p>
          <a:endParaRPr lang="pt-BR"/>
        </a:p>
      </dgm:t>
    </dgm:pt>
    <dgm:pt modelId="{22FA3D2C-C5AF-4B18-B37A-2F9288D76C2D}" type="pres">
      <dgm:prSet presAssocID="{D6EA1954-5AFD-40D9-8A9F-19BCF1980085}" presName="Name0" presStyleCnt="0">
        <dgm:presLayoutVars>
          <dgm:dir/>
          <dgm:animLvl val="lvl"/>
          <dgm:resizeHandles val="exact"/>
        </dgm:presLayoutVars>
      </dgm:prSet>
      <dgm:spPr/>
    </dgm:pt>
    <dgm:pt modelId="{6AAB525C-476D-4BBC-8C5D-49961E80A45B}" type="pres">
      <dgm:prSet presAssocID="{7761737C-516A-4E3E-A5D8-D6768CB6541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B8232A-5C4C-4D9F-AD6C-A13F68093E7E}" type="pres">
      <dgm:prSet presAssocID="{5882C701-EDBF-4B1E-B7F1-277DB61F350D}" presName="parTxOnlySpace" presStyleCnt="0"/>
      <dgm:spPr/>
    </dgm:pt>
    <dgm:pt modelId="{972C30C7-F11A-41BF-959B-3CF0C9F12CD7}" type="pres">
      <dgm:prSet presAssocID="{40471A44-D07B-41DB-A6D7-69C2DAB450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445173-0133-4047-8AF0-2E863453F2D6}" type="pres">
      <dgm:prSet presAssocID="{06D1E279-AF96-4D7D-981F-ED4336C961A5}" presName="parTxOnlySpace" presStyleCnt="0"/>
      <dgm:spPr/>
    </dgm:pt>
    <dgm:pt modelId="{92DB14FC-990F-4BF9-825A-231CE7FFB308}" type="pres">
      <dgm:prSet presAssocID="{EE38618C-3FC5-4AA0-8AA2-6E695BB83D3E}" presName="parTxOnly" presStyleLbl="node1" presStyleIdx="2" presStyleCnt="3" custScaleX="115797" custLinFactNeighborX="821" custLinFactNeighborY="-9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6155589-834B-4E0A-B0EA-1E9F0CAA406A}" type="presOf" srcId="{40471A44-D07B-41DB-A6D7-69C2DAB450A8}" destId="{972C30C7-F11A-41BF-959B-3CF0C9F12CD7}" srcOrd="0" destOrd="0" presId="urn:microsoft.com/office/officeart/2005/8/layout/chevron1"/>
    <dgm:cxn modelId="{4AFE5A01-8AD3-437C-962A-3B3D384269FD}" srcId="{D6EA1954-5AFD-40D9-8A9F-19BCF1980085}" destId="{7761737C-516A-4E3E-A5D8-D6768CB6541A}" srcOrd="0" destOrd="0" parTransId="{365A889E-1928-49DC-B543-CBAB36F6D5D5}" sibTransId="{5882C701-EDBF-4B1E-B7F1-277DB61F350D}"/>
    <dgm:cxn modelId="{A74F748D-81AE-4A9C-8A6E-B7CC3E221380}" type="presOf" srcId="{EE38618C-3FC5-4AA0-8AA2-6E695BB83D3E}" destId="{92DB14FC-990F-4BF9-825A-231CE7FFB308}" srcOrd="0" destOrd="0" presId="urn:microsoft.com/office/officeart/2005/8/layout/chevron1"/>
    <dgm:cxn modelId="{FDF815C8-8F40-461E-BED1-E9FDA6965D06}" type="presOf" srcId="{D6EA1954-5AFD-40D9-8A9F-19BCF1980085}" destId="{22FA3D2C-C5AF-4B18-B37A-2F9288D76C2D}" srcOrd="0" destOrd="0" presId="urn:microsoft.com/office/officeart/2005/8/layout/chevron1"/>
    <dgm:cxn modelId="{952A1A9C-CFB8-41F8-AB39-F018B17E14DB}" srcId="{D6EA1954-5AFD-40D9-8A9F-19BCF1980085}" destId="{EE38618C-3FC5-4AA0-8AA2-6E695BB83D3E}" srcOrd="2" destOrd="0" parTransId="{3537F868-276A-45A7-82AE-E7D25B336B8D}" sibTransId="{F11DE0EF-8234-441A-8273-963ABFC82949}"/>
    <dgm:cxn modelId="{973E9977-6C56-4FF0-B4CF-48BFB8C026D6}" type="presOf" srcId="{7761737C-516A-4E3E-A5D8-D6768CB6541A}" destId="{6AAB525C-476D-4BBC-8C5D-49961E80A45B}" srcOrd="0" destOrd="0" presId="urn:microsoft.com/office/officeart/2005/8/layout/chevron1"/>
    <dgm:cxn modelId="{3375D956-A7F9-4A0A-8814-F520B630CF80}" srcId="{D6EA1954-5AFD-40D9-8A9F-19BCF1980085}" destId="{40471A44-D07B-41DB-A6D7-69C2DAB450A8}" srcOrd="1" destOrd="0" parTransId="{224CEC90-3851-4B0F-A674-976CF8168328}" sibTransId="{06D1E279-AF96-4D7D-981F-ED4336C961A5}"/>
    <dgm:cxn modelId="{CA1CF708-6913-40D1-B5E0-CD4AD28E9D9C}" type="presParOf" srcId="{22FA3D2C-C5AF-4B18-B37A-2F9288D76C2D}" destId="{6AAB525C-476D-4BBC-8C5D-49961E80A45B}" srcOrd="0" destOrd="0" presId="urn:microsoft.com/office/officeart/2005/8/layout/chevron1"/>
    <dgm:cxn modelId="{FF088378-A9E7-4C9F-8F21-2DCADB5FDDF6}" type="presParOf" srcId="{22FA3D2C-C5AF-4B18-B37A-2F9288D76C2D}" destId="{1EB8232A-5C4C-4D9F-AD6C-A13F68093E7E}" srcOrd="1" destOrd="0" presId="urn:microsoft.com/office/officeart/2005/8/layout/chevron1"/>
    <dgm:cxn modelId="{B1598113-4A24-4016-AC58-92073888CE39}" type="presParOf" srcId="{22FA3D2C-C5AF-4B18-B37A-2F9288D76C2D}" destId="{972C30C7-F11A-41BF-959B-3CF0C9F12CD7}" srcOrd="2" destOrd="0" presId="urn:microsoft.com/office/officeart/2005/8/layout/chevron1"/>
    <dgm:cxn modelId="{7FFD44C5-62B0-4EBE-BF9A-108B80648009}" type="presParOf" srcId="{22FA3D2C-C5AF-4B18-B37A-2F9288D76C2D}" destId="{9C445173-0133-4047-8AF0-2E863453F2D6}" srcOrd="3" destOrd="0" presId="urn:microsoft.com/office/officeart/2005/8/layout/chevron1"/>
    <dgm:cxn modelId="{934E1BDE-5995-4D3F-A4B9-7F35110D7FD0}" type="presParOf" srcId="{22FA3D2C-C5AF-4B18-B37A-2F9288D76C2D}" destId="{92DB14FC-990F-4BF9-825A-231CE7FFB30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4D90B0-05C2-4CE4-A068-6B4C114310C2}" type="doc">
      <dgm:prSet loTypeId="urn:microsoft.com/office/officeart/2005/8/layout/arrow3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765FA78-61E4-4518-9D86-00D1023BE032}">
      <dgm:prSet phldrT="[Texto]"/>
      <dgm:spPr/>
      <dgm:t>
        <a:bodyPr/>
        <a:lstStyle/>
        <a:p>
          <a:r>
            <a:rPr lang="pt-BR" dirty="0" err="1" smtClean="0"/>
            <a:t>Hiperlipidemia</a:t>
          </a:r>
          <a:endParaRPr lang="pt-BR" dirty="0" smtClean="0"/>
        </a:p>
        <a:p>
          <a:r>
            <a:rPr lang="pt-BR" dirty="0" smtClean="0"/>
            <a:t>Aumento </a:t>
          </a:r>
          <a:r>
            <a:rPr lang="pt-BR" dirty="0" err="1" smtClean="0">
              <a:latin typeface="Calibri"/>
            </a:rPr>
            <a:t>ßA</a:t>
          </a:r>
          <a:endParaRPr lang="pt-BR" dirty="0"/>
        </a:p>
      </dgm:t>
    </dgm:pt>
    <dgm:pt modelId="{43FBC012-535B-489C-AF83-555B1131EFBE}" type="parTrans" cxnId="{4350E8C4-ED90-4C50-92AC-5E586709D953}">
      <dgm:prSet/>
      <dgm:spPr/>
      <dgm:t>
        <a:bodyPr/>
        <a:lstStyle/>
        <a:p>
          <a:endParaRPr lang="pt-BR"/>
        </a:p>
      </dgm:t>
    </dgm:pt>
    <dgm:pt modelId="{A0E6A203-FDCC-4EA5-9A7A-5BD32EA3D6DB}" type="sibTrans" cxnId="{4350E8C4-ED90-4C50-92AC-5E586709D953}">
      <dgm:prSet/>
      <dgm:spPr/>
      <dgm:t>
        <a:bodyPr/>
        <a:lstStyle/>
        <a:p>
          <a:endParaRPr lang="pt-BR"/>
        </a:p>
      </dgm:t>
    </dgm:pt>
    <dgm:pt modelId="{814B2755-2349-4176-ACC1-AFAA1DB6238E}">
      <dgm:prSet phldrT="[Texto]"/>
      <dgm:spPr/>
      <dgm:t>
        <a:bodyPr/>
        <a:lstStyle/>
        <a:p>
          <a:pPr algn="l"/>
          <a:r>
            <a:rPr lang="pt-BR" dirty="0" smtClean="0"/>
            <a:t>Estatinas</a:t>
          </a:r>
        </a:p>
        <a:p>
          <a:pPr algn="l"/>
          <a:r>
            <a:rPr lang="pt-BR" dirty="0" smtClean="0"/>
            <a:t>Atorvastatina -&gt; Redução </a:t>
          </a:r>
          <a:r>
            <a:rPr lang="pt-BR" dirty="0" err="1" smtClean="0">
              <a:latin typeface="Calibri"/>
            </a:rPr>
            <a:t>ßA</a:t>
          </a:r>
          <a:endParaRPr lang="pt-BR" dirty="0" smtClean="0">
            <a:latin typeface="Calibri"/>
          </a:endParaRPr>
        </a:p>
        <a:p>
          <a:pPr algn="l"/>
          <a:r>
            <a:rPr lang="pt-BR" dirty="0" smtClean="0">
              <a:latin typeface="Calibri"/>
            </a:rPr>
            <a:t>                            Reduz Inflamação</a:t>
          </a:r>
          <a:endParaRPr lang="pt-BR" dirty="0"/>
        </a:p>
      </dgm:t>
    </dgm:pt>
    <dgm:pt modelId="{78E5AB16-67A1-4DE2-B0D9-73C4E26A7A4F}" type="parTrans" cxnId="{D05099D0-8A6D-4778-B251-0F2F73AA42D6}">
      <dgm:prSet/>
      <dgm:spPr/>
      <dgm:t>
        <a:bodyPr/>
        <a:lstStyle/>
        <a:p>
          <a:endParaRPr lang="pt-BR"/>
        </a:p>
      </dgm:t>
    </dgm:pt>
    <dgm:pt modelId="{2F48E4D8-A92F-4C9D-BEDC-A64D296A5883}" type="sibTrans" cxnId="{D05099D0-8A6D-4778-B251-0F2F73AA42D6}">
      <dgm:prSet/>
      <dgm:spPr/>
      <dgm:t>
        <a:bodyPr/>
        <a:lstStyle/>
        <a:p>
          <a:endParaRPr lang="pt-BR"/>
        </a:p>
      </dgm:t>
    </dgm:pt>
    <dgm:pt modelId="{6A7E0F37-DA00-41C8-B0E1-6AAB3CE217C9}" type="pres">
      <dgm:prSet presAssocID="{494D90B0-05C2-4CE4-A068-6B4C114310C2}" presName="compositeShape" presStyleCnt="0">
        <dgm:presLayoutVars>
          <dgm:chMax val="2"/>
          <dgm:dir/>
          <dgm:resizeHandles val="exact"/>
        </dgm:presLayoutVars>
      </dgm:prSet>
      <dgm:spPr/>
    </dgm:pt>
    <dgm:pt modelId="{33CCB085-D716-40D4-8549-4C6416692B6D}" type="pres">
      <dgm:prSet presAssocID="{494D90B0-05C2-4CE4-A068-6B4C114310C2}" presName="divider" presStyleLbl="fgShp" presStyleIdx="0" presStyleCnt="1"/>
      <dgm:spPr/>
    </dgm:pt>
    <dgm:pt modelId="{5B865DA9-B04C-4F5E-8AC3-36B3A3C293DB}" type="pres">
      <dgm:prSet presAssocID="{4765FA78-61E4-4518-9D86-00D1023BE032}" presName="downArrow" presStyleLbl="node1" presStyleIdx="0" presStyleCnt="2"/>
      <dgm:spPr/>
    </dgm:pt>
    <dgm:pt modelId="{E687506E-D8AC-488B-8467-524E041EE075}" type="pres">
      <dgm:prSet presAssocID="{4765FA78-61E4-4518-9D86-00D1023BE032}" presName="downArrowText" presStyleLbl="revTx" presStyleIdx="0" presStyleCnt="2" custScaleX="1827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32B7F4-EF35-401C-BF67-86C9A83C05FE}" type="pres">
      <dgm:prSet presAssocID="{814B2755-2349-4176-ACC1-AFAA1DB6238E}" presName="upArrow" presStyleLbl="node1" presStyleIdx="1" presStyleCnt="2"/>
      <dgm:spPr/>
    </dgm:pt>
    <dgm:pt modelId="{3440FBAE-6A4C-4867-989B-757B0ED62584}" type="pres">
      <dgm:prSet presAssocID="{814B2755-2349-4176-ACC1-AFAA1DB6238E}" presName="upArrowText" presStyleLbl="revTx" presStyleIdx="1" presStyleCnt="2" custScaleX="1765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8AF69A3-77AB-4F60-AF8F-B8FC539300D7}" type="presOf" srcId="{4765FA78-61E4-4518-9D86-00D1023BE032}" destId="{E687506E-D8AC-488B-8467-524E041EE075}" srcOrd="0" destOrd="0" presId="urn:microsoft.com/office/officeart/2005/8/layout/arrow3"/>
    <dgm:cxn modelId="{D05099D0-8A6D-4778-B251-0F2F73AA42D6}" srcId="{494D90B0-05C2-4CE4-A068-6B4C114310C2}" destId="{814B2755-2349-4176-ACC1-AFAA1DB6238E}" srcOrd="1" destOrd="0" parTransId="{78E5AB16-67A1-4DE2-B0D9-73C4E26A7A4F}" sibTransId="{2F48E4D8-A92F-4C9D-BEDC-A64D296A5883}"/>
    <dgm:cxn modelId="{D5EBBAD8-06D3-48F2-A919-BCDA33019616}" type="presOf" srcId="{814B2755-2349-4176-ACC1-AFAA1DB6238E}" destId="{3440FBAE-6A4C-4867-989B-757B0ED62584}" srcOrd="0" destOrd="0" presId="urn:microsoft.com/office/officeart/2005/8/layout/arrow3"/>
    <dgm:cxn modelId="{4350E8C4-ED90-4C50-92AC-5E586709D953}" srcId="{494D90B0-05C2-4CE4-A068-6B4C114310C2}" destId="{4765FA78-61E4-4518-9D86-00D1023BE032}" srcOrd="0" destOrd="0" parTransId="{43FBC012-535B-489C-AF83-555B1131EFBE}" sibTransId="{A0E6A203-FDCC-4EA5-9A7A-5BD32EA3D6DB}"/>
    <dgm:cxn modelId="{977850D5-9691-4BFF-AEE9-636163896C96}" type="presOf" srcId="{494D90B0-05C2-4CE4-A068-6B4C114310C2}" destId="{6A7E0F37-DA00-41C8-B0E1-6AAB3CE217C9}" srcOrd="0" destOrd="0" presId="urn:microsoft.com/office/officeart/2005/8/layout/arrow3"/>
    <dgm:cxn modelId="{8698401A-B8D2-423A-942D-3EA454802A32}" type="presParOf" srcId="{6A7E0F37-DA00-41C8-B0E1-6AAB3CE217C9}" destId="{33CCB085-D716-40D4-8549-4C6416692B6D}" srcOrd="0" destOrd="0" presId="urn:microsoft.com/office/officeart/2005/8/layout/arrow3"/>
    <dgm:cxn modelId="{71705539-7F92-40FD-9E7A-96474476ED21}" type="presParOf" srcId="{6A7E0F37-DA00-41C8-B0E1-6AAB3CE217C9}" destId="{5B865DA9-B04C-4F5E-8AC3-36B3A3C293DB}" srcOrd="1" destOrd="0" presId="urn:microsoft.com/office/officeart/2005/8/layout/arrow3"/>
    <dgm:cxn modelId="{E769C4C9-BD4B-4F90-B175-5C0CA11AC008}" type="presParOf" srcId="{6A7E0F37-DA00-41C8-B0E1-6AAB3CE217C9}" destId="{E687506E-D8AC-488B-8467-524E041EE075}" srcOrd="2" destOrd="0" presId="urn:microsoft.com/office/officeart/2005/8/layout/arrow3"/>
    <dgm:cxn modelId="{CD6C7439-632B-4322-A1E9-C9F9257DF9EB}" type="presParOf" srcId="{6A7E0F37-DA00-41C8-B0E1-6AAB3CE217C9}" destId="{F232B7F4-EF35-401C-BF67-86C9A83C05FE}" srcOrd="3" destOrd="0" presId="urn:microsoft.com/office/officeart/2005/8/layout/arrow3"/>
    <dgm:cxn modelId="{2705BAD8-7C5E-4846-A870-90387D7769F4}" type="presParOf" srcId="{6A7E0F37-DA00-41C8-B0E1-6AAB3CE217C9}" destId="{3440FBAE-6A4C-4867-989B-757B0ED6258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B993EE-7C67-482D-A370-F1E92A65AE59}">
      <dsp:nvSpPr>
        <dsp:cNvPr id="0" name=""/>
        <dsp:cNvSpPr/>
      </dsp:nvSpPr>
      <dsp:spPr>
        <a:xfrm>
          <a:off x="42" y="6098"/>
          <a:ext cx="4105088" cy="161280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227584" rIns="398272" bIns="227584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600" kern="1200" dirty="0" smtClean="0"/>
            <a:t>A FAVOR</a:t>
          </a:r>
          <a:endParaRPr lang="pt-BR" sz="5600" kern="1200" dirty="0"/>
        </a:p>
      </dsp:txBody>
      <dsp:txXfrm>
        <a:off x="42" y="6098"/>
        <a:ext cx="4105088" cy="1612800"/>
      </dsp:txXfrm>
    </dsp:sp>
    <dsp:sp modelId="{78AAF855-C932-41E2-AA58-7CD0AA15522E}">
      <dsp:nvSpPr>
        <dsp:cNvPr id="0" name=""/>
        <dsp:cNvSpPr/>
      </dsp:nvSpPr>
      <dsp:spPr>
        <a:xfrm>
          <a:off x="42" y="1618898"/>
          <a:ext cx="4105088" cy="3559578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err="1" smtClean="0"/>
            <a:t>Trials</a:t>
          </a:r>
          <a:r>
            <a:rPr lang="pt-BR" sz="2400" kern="1200" dirty="0" smtClean="0"/>
            <a:t> clínicos fase 3  	       – não direcionado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Estudos observacionais 	</a:t>
          </a:r>
          <a:r>
            <a:rPr lang="pt-BR" sz="2400" kern="1200" smtClean="0"/>
            <a:t>       – </a:t>
          </a:r>
          <a:r>
            <a:rPr lang="pt-BR" sz="2400" kern="1200" dirty="0" smtClean="0"/>
            <a:t>menor risco de demência</a:t>
          </a:r>
          <a:endParaRPr lang="pt-BR" sz="2400" kern="1200" dirty="0"/>
        </a:p>
      </dsp:txBody>
      <dsp:txXfrm>
        <a:off x="42" y="1618898"/>
        <a:ext cx="4105088" cy="3559578"/>
      </dsp:txXfrm>
    </dsp:sp>
    <dsp:sp modelId="{E6307916-B70A-47C1-BC37-D53975270C47}">
      <dsp:nvSpPr>
        <dsp:cNvPr id="0" name=""/>
        <dsp:cNvSpPr/>
      </dsp:nvSpPr>
      <dsp:spPr>
        <a:xfrm>
          <a:off x="4679844" y="6098"/>
          <a:ext cx="4105088" cy="161280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227584" rIns="398272" bIns="227584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600" kern="1200" dirty="0" smtClean="0"/>
            <a:t>CONTRA</a:t>
          </a:r>
          <a:endParaRPr lang="pt-BR" sz="5600" kern="1200" dirty="0"/>
        </a:p>
      </dsp:txBody>
      <dsp:txXfrm>
        <a:off x="4679844" y="6098"/>
        <a:ext cx="4105088" cy="1612800"/>
      </dsp:txXfrm>
    </dsp:sp>
    <dsp:sp modelId="{03E0770F-9A87-49E5-B1CF-5B99C25CDF70}">
      <dsp:nvSpPr>
        <dsp:cNvPr id="0" name=""/>
        <dsp:cNvSpPr/>
      </dsp:nvSpPr>
      <dsp:spPr>
        <a:xfrm>
          <a:off x="4679844" y="1618898"/>
          <a:ext cx="4105088" cy="3559578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Casos reportados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FDA 2012 		</a:t>
          </a:r>
          <a:r>
            <a:rPr lang="pt-BR" sz="2400" kern="1200" smtClean="0"/>
            <a:t>       – </a:t>
          </a:r>
          <a:r>
            <a:rPr lang="pt-BR" sz="2400" kern="1200" dirty="0" smtClean="0"/>
            <a:t>impacto reversível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err="1" smtClean="0"/>
            <a:t>Trials</a:t>
          </a:r>
          <a:r>
            <a:rPr lang="pt-BR" sz="2400" kern="1200" dirty="0" smtClean="0"/>
            <a:t> controlados randomizados		       – sem efeito benéfico no Alzheimer</a:t>
          </a:r>
          <a:endParaRPr lang="pt-BR" sz="2400" kern="1200" dirty="0"/>
        </a:p>
      </dsp:txBody>
      <dsp:txXfrm>
        <a:off x="4679844" y="1618898"/>
        <a:ext cx="4105088" cy="35595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6143DA-4370-4327-B499-66B401B6AEA7}">
      <dsp:nvSpPr>
        <dsp:cNvPr id="0" name=""/>
        <dsp:cNvSpPr/>
      </dsp:nvSpPr>
      <dsp:spPr>
        <a:xfrm>
          <a:off x="3894" y="1930401"/>
          <a:ext cx="3259329" cy="120835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Estudo fase 1 Atorvastatina</a:t>
          </a:r>
          <a:endParaRPr lang="pt-BR" sz="2400" b="1" kern="1200" dirty="0"/>
        </a:p>
      </dsp:txBody>
      <dsp:txXfrm>
        <a:off x="3894" y="1930401"/>
        <a:ext cx="3259329" cy="1208356"/>
      </dsp:txXfrm>
    </dsp:sp>
    <dsp:sp modelId="{F04C4F54-5810-4CD0-84AF-573D955BE651}">
      <dsp:nvSpPr>
        <dsp:cNvPr id="0" name=""/>
        <dsp:cNvSpPr/>
      </dsp:nvSpPr>
      <dsp:spPr>
        <a:xfrm>
          <a:off x="2961135" y="1930401"/>
          <a:ext cx="3538217" cy="120835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Estudo fase 2 e 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Atorvastatina</a:t>
          </a:r>
          <a:endParaRPr lang="pt-BR" sz="2400" b="1" kern="1200" dirty="0"/>
        </a:p>
      </dsp:txBody>
      <dsp:txXfrm>
        <a:off x="2961135" y="1930401"/>
        <a:ext cx="3538217" cy="1208356"/>
      </dsp:txXfrm>
    </dsp:sp>
    <dsp:sp modelId="{DCF5CEA2-4A92-46A1-833C-9421A3541F99}">
      <dsp:nvSpPr>
        <dsp:cNvPr id="0" name=""/>
        <dsp:cNvSpPr/>
      </dsp:nvSpPr>
      <dsp:spPr>
        <a:xfrm>
          <a:off x="6197263" y="1930401"/>
          <a:ext cx="3375905" cy="120835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Vigilância pós comercialização</a:t>
          </a:r>
          <a:endParaRPr lang="pt-BR" sz="2400" b="1" kern="1200" dirty="0"/>
        </a:p>
      </dsp:txBody>
      <dsp:txXfrm>
        <a:off x="6197263" y="1930401"/>
        <a:ext cx="3375905" cy="12083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5C076A-8218-40F8-ACA0-BD5F88C5BF39}">
      <dsp:nvSpPr>
        <dsp:cNvPr id="0" name=""/>
        <dsp:cNvSpPr/>
      </dsp:nvSpPr>
      <dsp:spPr>
        <a:xfrm>
          <a:off x="1148377" y="0"/>
          <a:ext cx="1898049" cy="105447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Prevenção</a:t>
          </a:r>
          <a:endParaRPr lang="pt-BR" sz="2900" kern="1200" dirty="0"/>
        </a:p>
      </dsp:txBody>
      <dsp:txXfrm>
        <a:off x="1148377" y="0"/>
        <a:ext cx="1898049" cy="1054472"/>
      </dsp:txXfrm>
    </dsp:sp>
    <dsp:sp modelId="{CF353EDB-E9A5-4BFB-9EC4-E1A4EEC7F93A}">
      <dsp:nvSpPr>
        <dsp:cNvPr id="0" name=""/>
        <dsp:cNvSpPr/>
      </dsp:nvSpPr>
      <dsp:spPr>
        <a:xfrm>
          <a:off x="3890004" y="0"/>
          <a:ext cx="1898049" cy="105447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Piora</a:t>
          </a:r>
          <a:endParaRPr lang="pt-BR" sz="2900" kern="1200" dirty="0"/>
        </a:p>
      </dsp:txBody>
      <dsp:txXfrm>
        <a:off x="3890004" y="0"/>
        <a:ext cx="1898049" cy="1054472"/>
      </dsp:txXfrm>
    </dsp:sp>
    <dsp:sp modelId="{84C8FCB3-2ED2-4594-B406-0FACA09868D7}">
      <dsp:nvSpPr>
        <dsp:cNvPr id="0" name=""/>
        <dsp:cNvSpPr/>
      </dsp:nvSpPr>
      <dsp:spPr>
        <a:xfrm>
          <a:off x="3072788" y="4481505"/>
          <a:ext cx="790854" cy="790854"/>
        </a:xfrm>
        <a:prstGeom prst="triangle">
          <a:avLst/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E844C-44B0-4A47-97BD-DCA287A131C0}">
      <dsp:nvSpPr>
        <dsp:cNvPr id="0" name=""/>
        <dsp:cNvSpPr/>
      </dsp:nvSpPr>
      <dsp:spPr>
        <a:xfrm rot="21360000">
          <a:off x="1094929" y="4142616"/>
          <a:ext cx="4746573" cy="331912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EAA6F-03A6-43A1-BB6E-D0D00AD70E9A}">
      <dsp:nvSpPr>
        <dsp:cNvPr id="0" name=""/>
        <dsp:cNvSpPr/>
      </dsp:nvSpPr>
      <dsp:spPr>
        <a:xfrm rot="21360000">
          <a:off x="1067785" y="2808084"/>
          <a:ext cx="1953785" cy="13855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Demências</a:t>
          </a:r>
          <a:endParaRPr lang="pt-BR" sz="2800" kern="1200" dirty="0"/>
        </a:p>
      </dsp:txBody>
      <dsp:txXfrm rot="21360000">
        <a:off x="1067785" y="2808084"/>
        <a:ext cx="1953785" cy="1385525"/>
      </dsp:txXfrm>
    </dsp:sp>
    <dsp:sp modelId="{6E8350D6-0D96-4D92-A20A-C2B2DC951934}">
      <dsp:nvSpPr>
        <dsp:cNvPr id="0" name=""/>
        <dsp:cNvSpPr/>
      </dsp:nvSpPr>
      <dsp:spPr>
        <a:xfrm rot="21360000">
          <a:off x="962338" y="1374002"/>
          <a:ext cx="1953785" cy="138552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DA</a:t>
          </a:r>
          <a:endParaRPr lang="pt-BR" sz="2800" kern="1200" dirty="0"/>
        </a:p>
      </dsp:txBody>
      <dsp:txXfrm rot="21360000">
        <a:off x="962338" y="1374002"/>
        <a:ext cx="1953785" cy="1385525"/>
      </dsp:txXfrm>
    </dsp:sp>
    <dsp:sp modelId="{4C0EF024-00C4-41C3-BDAD-4938BF0B4984}">
      <dsp:nvSpPr>
        <dsp:cNvPr id="0" name=""/>
        <dsp:cNvSpPr/>
      </dsp:nvSpPr>
      <dsp:spPr>
        <a:xfrm rot="21360000">
          <a:off x="3783051" y="2618279"/>
          <a:ext cx="1953785" cy="138552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Cognitiva</a:t>
          </a:r>
          <a:endParaRPr lang="pt-BR" sz="2800" kern="1200" dirty="0"/>
        </a:p>
      </dsp:txBody>
      <dsp:txXfrm rot="21360000">
        <a:off x="3783051" y="2618279"/>
        <a:ext cx="1953785" cy="13855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45D2C-B88D-494E-A44F-05F9E9DE9555}">
      <dsp:nvSpPr>
        <dsp:cNvPr id="0" name=""/>
        <dsp:cNvSpPr/>
      </dsp:nvSpPr>
      <dsp:spPr>
        <a:xfrm>
          <a:off x="3609304" y="2231994"/>
          <a:ext cx="1970757" cy="19177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Colesterol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Função Cerebral</a:t>
          </a:r>
          <a:endParaRPr lang="pt-BR" sz="2400" kern="1200" dirty="0"/>
        </a:p>
      </dsp:txBody>
      <dsp:txXfrm>
        <a:off x="3609304" y="2231994"/>
        <a:ext cx="1970757" cy="1917744"/>
      </dsp:txXfrm>
    </dsp:sp>
    <dsp:sp modelId="{C03A3E22-1497-4030-A756-526A203B5558}">
      <dsp:nvSpPr>
        <dsp:cNvPr id="0" name=""/>
        <dsp:cNvSpPr/>
      </dsp:nvSpPr>
      <dsp:spPr>
        <a:xfrm rot="15992719">
          <a:off x="4430152" y="2117110"/>
          <a:ext cx="201355" cy="32080"/>
        </a:xfrm>
        <a:custGeom>
          <a:avLst/>
          <a:gdLst/>
          <a:ahLst/>
          <a:cxnLst/>
          <a:rect l="0" t="0" r="0" b="0"/>
          <a:pathLst>
            <a:path>
              <a:moveTo>
                <a:pt x="0" y="16040"/>
              </a:moveTo>
              <a:lnTo>
                <a:pt x="201355" y="1604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 rot="15992719">
        <a:off x="4525796" y="2128116"/>
        <a:ext cx="10067" cy="10067"/>
      </dsp:txXfrm>
    </dsp:sp>
    <dsp:sp modelId="{8EDE4ECC-B914-4931-8A65-A7D1DBBDB60F}">
      <dsp:nvSpPr>
        <dsp:cNvPr id="0" name=""/>
        <dsp:cNvSpPr/>
      </dsp:nvSpPr>
      <dsp:spPr>
        <a:xfrm>
          <a:off x="3418807" y="95657"/>
          <a:ext cx="2095068" cy="19385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Bainha de mielina</a:t>
          </a:r>
          <a:endParaRPr lang="pt-BR" sz="2400" kern="1200" dirty="0"/>
        </a:p>
      </dsp:txBody>
      <dsp:txXfrm>
        <a:off x="3418807" y="95657"/>
        <a:ext cx="2095068" cy="1938506"/>
      </dsp:txXfrm>
    </dsp:sp>
    <dsp:sp modelId="{C1251EB9-970F-4053-8E26-B4700E81FC84}">
      <dsp:nvSpPr>
        <dsp:cNvPr id="0" name=""/>
        <dsp:cNvSpPr/>
      </dsp:nvSpPr>
      <dsp:spPr>
        <a:xfrm rot="20133342">
          <a:off x="5424645" y="2479017"/>
          <a:ext cx="1401584" cy="32080"/>
        </a:xfrm>
        <a:custGeom>
          <a:avLst/>
          <a:gdLst/>
          <a:ahLst/>
          <a:cxnLst/>
          <a:rect l="0" t="0" r="0" b="0"/>
          <a:pathLst>
            <a:path>
              <a:moveTo>
                <a:pt x="0" y="16040"/>
              </a:moveTo>
              <a:lnTo>
                <a:pt x="1401584" y="1604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 rot="20133342">
        <a:off x="6090398" y="2460017"/>
        <a:ext cx="70079" cy="70079"/>
      </dsp:txXfrm>
    </dsp:sp>
    <dsp:sp modelId="{6B0DAD17-A98B-4624-BD0D-D460AE9A2FC6}">
      <dsp:nvSpPr>
        <dsp:cNvPr id="0" name=""/>
        <dsp:cNvSpPr/>
      </dsp:nvSpPr>
      <dsp:spPr>
        <a:xfrm>
          <a:off x="6657089" y="694699"/>
          <a:ext cx="2205723" cy="21147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Expressão de receptores</a:t>
          </a:r>
          <a:endParaRPr lang="pt-BR" sz="2400" kern="1200" dirty="0"/>
        </a:p>
      </dsp:txBody>
      <dsp:txXfrm>
        <a:off x="6657089" y="694699"/>
        <a:ext cx="2205723" cy="2114771"/>
      </dsp:txXfrm>
    </dsp:sp>
    <dsp:sp modelId="{E934395E-4B40-4BB3-9F46-A03B1DAEE18A}">
      <dsp:nvSpPr>
        <dsp:cNvPr id="0" name=""/>
        <dsp:cNvSpPr/>
      </dsp:nvSpPr>
      <dsp:spPr>
        <a:xfrm rot="1587153">
          <a:off x="5425276" y="3810274"/>
          <a:ext cx="893128" cy="32080"/>
        </a:xfrm>
        <a:custGeom>
          <a:avLst/>
          <a:gdLst/>
          <a:ahLst/>
          <a:cxnLst/>
          <a:rect l="0" t="0" r="0" b="0"/>
          <a:pathLst>
            <a:path>
              <a:moveTo>
                <a:pt x="0" y="16040"/>
              </a:moveTo>
              <a:lnTo>
                <a:pt x="893128" y="1604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 rot="1587153">
        <a:off x="5849513" y="3803986"/>
        <a:ext cx="44656" cy="44656"/>
      </dsp:txXfrm>
    </dsp:sp>
    <dsp:sp modelId="{5C3D312E-1CC2-49C6-9A5B-D5F3FCD79552}">
      <dsp:nvSpPr>
        <dsp:cNvPr id="0" name=""/>
        <dsp:cNvSpPr/>
      </dsp:nvSpPr>
      <dsp:spPr>
        <a:xfrm>
          <a:off x="6153551" y="3454852"/>
          <a:ext cx="2153215" cy="20945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Função mitocondrial</a:t>
          </a:r>
          <a:endParaRPr lang="pt-BR" sz="2000" kern="1200" dirty="0"/>
        </a:p>
      </dsp:txBody>
      <dsp:txXfrm>
        <a:off x="6153551" y="3454852"/>
        <a:ext cx="2153215" cy="2094579"/>
      </dsp:txXfrm>
    </dsp:sp>
    <dsp:sp modelId="{5D6F35EF-67DB-45DF-9756-8B0C2B103015}">
      <dsp:nvSpPr>
        <dsp:cNvPr id="0" name=""/>
        <dsp:cNvSpPr/>
      </dsp:nvSpPr>
      <dsp:spPr>
        <a:xfrm rot="7088273">
          <a:off x="4030774" y="4090734"/>
          <a:ext cx="148160" cy="32080"/>
        </a:xfrm>
        <a:custGeom>
          <a:avLst/>
          <a:gdLst/>
          <a:ahLst/>
          <a:cxnLst/>
          <a:rect l="0" t="0" r="0" b="0"/>
          <a:pathLst>
            <a:path>
              <a:moveTo>
                <a:pt x="0" y="16040"/>
              </a:moveTo>
              <a:lnTo>
                <a:pt x="148160" y="1604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 rot="7088273">
        <a:off x="4101151" y="4103070"/>
        <a:ext cx="7408" cy="7408"/>
      </dsp:txXfrm>
    </dsp:sp>
    <dsp:sp modelId="{9EADCB16-7F8F-43AE-B6B7-5C7DA61C5DF9}">
      <dsp:nvSpPr>
        <dsp:cNvPr id="0" name=""/>
        <dsp:cNvSpPr/>
      </dsp:nvSpPr>
      <dsp:spPr>
        <a:xfrm>
          <a:off x="2536694" y="4070846"/>
          <a:ext cx="2125755" cy="19614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Hormônios </a:t>
          </a:r>
          <a:r>
            <a:rPr lang="pt-BR" sz="2400" kern="1200" dirty="0" err="1" smtClean="0"/>
            <a:t>esteróides</a:t>
          </a:r>
          <a:endParaRPr lang="pt-BR" sz="2400" kern="1200" dirty="0"/>
        </a:p>
      </dsp:txBody>
      <dsp:txXfrm>
        <a:off x="2536694" y="4070846"/>
        <a:ext cx="2125755" cy="1961468"/>
      </dsp:txXfrm>
    </dsp:sp>
    <dsp:sp modelId="{1468447A-8518-4A1A-90FD-B626D4865815}">
      <dsp:nvSpPr>
        <dsp:cNvPr id="0" name=""/>
        <dsp:cNvSpPr/>
      </dsp:nvSpPr>
      <dsp:spPr>
        <a:xfrm rot="9973823">
          <a:off x="2141340" y="3589843"/>
          <a:ext cx="1519635" cy="32080"/>
        </a:xfrm>
        <a:custGeom>
          <a:avLst/>
          <a:gdLst/>
          <a:ahLst/>
          <a:cxnLst/>
          <a:rect l="0" t="0" r="0" b="0"/>
          <a:pathLst>
            <a:path>
              <a:moveTo>
                <a:pt x="0" y="16040"/>
              </a:moveTo>
              <a:lnTo>
                <a:pt x="1519635" y="1604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 rot="9973823">
        <a:off x="2863167" y="3567892"/>
        <a:ext cx="75981" cy="75981"/>
      </dsp:txXfrm>
    </dsp:sp>
    <dsp:sp modelId="{ED305B7B-882B-4E9D-B66B-48D35622C176}">
      <dsp:nvSpPr>
        <dsp:cNvPr id="0" name=""/>
        <dsp:cNvSpPr/>
      </dsp:nvSpPr>
      <dsp:spPr>
        <a:xfrm>
          <a:off x="123870" y="3075825"/>
          <a:ext cx="2074078" cy="19130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Transporte de antioxidantes</a:t>
          </a:r>
        </a:p>
      </dsp:txBody>
      <dsp:txXfrm>
        <a:off x="123870" y="3075825"/>
        <a:ext cx="2074078" cy="1913050"/>
      </dsp:txXfrm>
    </dsp:sp>
    <dsp:sp modelId="{D4BFC5A4-8091-4CAD-ABA7-9873C492446A}">
      <dsp:nvSpPr>
        <dsp:cNvPr id="0" name=""/>
        <dsp:cNvSpPr/>
      </dsp:nvSpPr>
      <dsp:spPr>
        <a:xfrm rot="12758325">
          <a:off x="2257580" y="2204369"/>
          <a:ext cx="1643798" cy="32080"/>
        </a:xfrm>
        <a:custGeom>
          <a:avLst/>
          <a:gdLst/>
          <a:ahLst/>
          <a:cxnLst/>
          <a:rect l="0" t="0" r="0" b="0"/>
          <a:pathLst>
            <a:path>
              <a:moveTo>
                <a:pt x="0" y="16040"/>
              </a:moveTo>
              <a:lnTo>
                <a:pt x="1643798" y="1604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 rot="12758325">
        <a:off x="3038384" y="2179314"/>
        <a:ext cx="82189" cy="82189"/>
      </dsp:txXfrm>
    </dsp:sp>
    <dsp:sp modelId="{2CCF0852-EA49-4BBE-ABEA-9418DB56F1B0}">
      <dsp:nvSpPr>
        <dsp:cNvPr id="0" name=""/>
        <dsp:cNvSpPr/>
      </dsp:nvSpPr>
      <dsp:spPr>
        <a:xfrm>
          <a:off x="689490" y="387368"/>
          <a:ext cx="1851856" cy="179067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Sinapses</a:t>
          </a:r>
        </a:p>
      </dsp:txBody>
      <dsp:txXfrm>
        <a:off x="689490" y="387368"/>
        <a:ext cx="1851856" cy="179067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AB525C-476D-4BBC-8C5D-49961E80A45B}">
      <dsp:nvSpPr>
        <dsp:cNvPr id="0" name=""/>
        <dsp:cNvSpPr/>
      </dsp:nvSpPr>
      <dsp:spPr>
        <a:xfrm>
          <a:off x="2650" y="1716300"/>
          <a:ext cx="3381985" cy="13527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Estatinas</a:t>
          </a:r>
          <a:endParaRPr lang="pt-BR" sz="2800" kern="1200" dirty="0"/>
        </a:p>
      </dsp:txBody>
      <dsp:txXfrm>
        <a:off x="2650" y="1716300"/>
        <a:ext cx="3381985" cy="1352794"/>
      </dsp:txXfrm>
    </dsp:sp>
    <dsp:sp modelId="{972C30C7-F11A-41BF-959B-3CF0C9F12CD7}">
      <dsp:nvSpPr>
        <dsp:cNvPr id="0" name=""/>
        <dsp:cNvSpPr/>
      </dsp:nvSpPr>
      <dsp:spPr>
        <a:xfrm>
          <a:off x="3046437" y="1716300"/>
          <a:ext cx="3381985" cy="135279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Redução do colesterol cerebral</a:t>
          </a:r>
          <a:endParaRPr lang="pt-BR" sz="2400" kern="1200" dirty="0"/>
        </a:p>
      </dsp:txBody>
      <dsp:txXfrm>
        <a:off x="3046437" y="1716300"/>
        <a:ext cx="3381985" cy="1352794"/>
      </dsp:txXfrm>
    </dsp:sp>
    <dsp:sp modelId="{92DB14FC-990F-4BF9-825A-231CE7FFB308}">
      <dsp:nvSpPr>
        <dsp:cNvPr id="0" name=""/>
        <dsp:cNvSpPr/>
      </dsp:nvSpPr>
      <dsp:spPr>
        <a:xfrm>
          <a:off x="6092874" y="1704125"/>
          <a:ext cx="3916237" cy="13527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Redução da bainha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Redução da função mitocondrial</a:t>
          </a:r>
          <a:endParaRPr lang="pt-BR" sz="2400" kern="1200" dirty="0"/>
        </a:p>
      </dsp:txBody>
      <dsp:txXfrm>
        <a:off x="6092874" y="1704125"/>
        <a:ext cx="3916237" cy="135279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CCB085-D716-40D4-8549-4C6416692B6D}">
      <dsp:nvSpPr>
        <dsp:cNvPr id="0" name=""/>
        <dsp:cNvSpPr/>
      </dsp:nvSpPr>
      <dsp:spPr>
        <a:xfrm rot="21300000">
          <a:off x="28060" y="1906218"/>
          <a:ext cx="9087879" cy="104069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65DA9-B04C-4F5E-8AC3-36B3A3C293DB}">
      <dsp:nvSpPr>
        <dsp:cNvPr id="0" name=""/>
        <dsp:cNvSpPr/>
      </dsp:nvSpPr>
      <dsp:spPr>
        <a:xfrm>
          <a:off x="1097280" y="242656"/>
          <a:ext cx="2743200" cy="1941254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7506E-D8AC-488B-8467-524E041EE075}">
      <dsp:nvSpPr>
        <dsp:cNvPr id="0" name=""/>
        <dsp:cNvSpPr/>
      </dsp:nvSpPr>
      <dsp:spPr>
        <a:xfrm>
          <a:off x="3635903" y="0"/>
          <a:ext cx="5346913" cy="203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err="1" smtClean="0"/>
            <a:t>Hiperlipidemia</a:t>
          </a:r>
          <a:endParaRPr lang="pt-BR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Aumento </a:t>
          </a:r>
          <a:r>
            <a:rPr lang="pt-BR" sz="2700" kern="1200" dirty="0" err="1" smtClean="0">
              <a:latin typeface="Calibri"/>
            </a:rPr>
            <a:t>ßA</a:t>
          </a:r>
          <a:endParaRPr lang="pt-BR" sz="2700" kern="1200" dirty="0"/>
        </a:p>
      </dsp:txBody>
      <dsp:txXfrm>
        <a:off x="3635903" y="0"/>
        <a:ext cx="5346913" cy="2038317"/>
      </dsp:txXfrm>
    </dsp:sp>
    <dsp:sp modelId="{F232B7F4-EF35-401C-BF67-86C9A83C05FE}">
      <dsp:nvSpPr>
        <dsp:cNvPr id="0" name=""/>
        <dsp:cNvSpPr/>
      </dsp:nvSpPr>
      <dsp:spPr>
        <a:xfrm>
          <a:off x="5303519" y="2669224"/>
          <a:ext cx="2743200" cy="1941254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0FBAE-6A4C-4867-989B-757B0ED62584}">
      <dsp:nvSpPr>
        <dsp:cNvPr id="0" name=""/>
        <dsp:cNvSpPr/>
      </dsp:nvSpPr>
      <dsp:spPr>
        <a:xfrm>
          <a:off x="251525" y="2814818"/>
          <a:ext cx="5166228" cy="203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Estatinas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Atorvastatina -&gt; Redução </a:t>
          </a:r>
          <a:r>
            <a:rPr lang="pt-BR" sz="2700" kern="1200" dirty="0" err="1" smtClean="0">
              <a:latin typeface="Calibri"/>
            </a:rPr>
            <a:t>ßA</a:t>
          </a:r>
          <a:endParaRPr lang="pt-BR" sz="2700" kern="1200" dirty="0" smtClean="0">
            <a:latin typeface="Calibri"/>
          </a:endParaRP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>
              <a:latin typeface="Calibri"/>
            </a:rPr>
            <a:t>                            Reduz Inflamação</a:t>
          </a:r>
          <a:endParaRPr lang="pt-BR" sz="2700" kern="1200" dirty="0"/>
        </a:p>
      </dsp:txBody>
      <dsp:txXfrm>
        <a:off x="251525" y="2814818"/>
        <a:ext cx="5166228" cy="2038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3BB9C-E738-457C-BB1D-BE908614395A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0F201-F2F6-478D-BAB1-D2D4985095B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 uso extenso da estatina levantaram-se questões</a:t>
            </a:r>
            <a:r>
              <a:rPr lang="pt-BR" baseline="0" dirty="0" smtClean="0"/>
              <a:t> sobre seus efeitos no corpo e uma delas seria o impacto neurocognitivo.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F201-F2F6-478D-BAB1-D2D4985095BE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Trial fase 3 de estatina não observou impacto</a:t>
            </a:r>
            <a:r>
              <a:rPr lang="pt-BR" baseline="0" dirty="0" smtClean="0"/>
              <a:t> neurocognitivo, mas estudo não foi direcionado para isso, mas sim para eventos cardiovasculares. 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F201-F2F6-478D-BAB1-D2D4985095BE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Desde a</a:t>
            </a:r>
            <a:r>
              <a:rPr lang="pt-BR" baseline="0" dirty="0" smtClean="0"/>
              <a:t> avaliação do uso da atorvastatina vem se relatando efeito </a:t>
            </a:r>
            <a:r>
              <a:rPr lang="pt-BR" baseline="0" dirty="0" err="1" smtClean="0"/>
              <a:t>congnitivo</a:t>
            </a:r>
            <a:r>
              <a:rPr lang="pt-BR" baseline="0" dirty="0" smtClean="0"/>
              <a:t> pela estatina</a:t>
            </a:r>
          </a:p>
          <a:p>
            <a:endParaRPr lang="pt-BR" baseline="0" dirty="0" smtClean="0"/>
          </a:p>
          <a:p>
            <a:r>
              <a:rPr lang="pt-BR" baseline="0" dirty="0" smtClean="0"/>
              <a:t>Os estudos de fase 2 e 3 não documentaram eventos de forma significativa e não consideraram como efeito colateral alteração cognitiva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Avigilância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pos</a:t>
            </a:r>
            <a:r>
              <a:rPr lang="pt-BR" baseline="0" dirty="0" smtClean="0"/>
              <a:t> comercialização </a:t>
            </a:r>
            <a:r>
              <a:rPr lang="pt-BR" baseline="0" dirty="0" err="1" smtClean="0"/>
              <a:t>apersentou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inumeros</a:t>
            </a:r>
            <a:r>
              <a:rPr lang="pt-BR" baseline="0" dirty="0" smtClean="0"/>
              <a:t> relatos de casos com perda cognitiva.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F201-F2F6-478D-BAB1-D2D4985095BE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Estudo JUPITER </a:t>
            </a:r>
            <a:r>
              <a:rPr lang="pt-BR" baseline="0" dirty="0" smtClean="0"/>
              <a:t>– Redução de risco cardiovascular com uso de </a:t>
            </a:r>
            <a:r>
              <a:rPr lang="pt-BR" baseline="0" dirty="0" err="1" smtClean="0"/>
              <a:t>rosuvastatina</a:t>
            </a:r>
            <a:r>
              <a:rPr lang="pt-BR" baseline="0" dirty="0" smtClean="0"/>
              <a:t> em homens e mulheres com PCR elevada.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F201-F2F6-478D-BAB1-D2D4985095BE}" type="slidenum">
              <a:rPr lang="pt-BR" smtClean="0"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Apesar dos relatos de </a:t>
            </a:r>
            <a:r>
              <a:rPr lang="pt-BR" dirty="0" err="1" smtClean="0"/>
              <a:t>confusao</a:t>
            </a:r>
            <a:r>
              <a:rPr lang="pt-BR" dirty="0" smtClean="0"/>
              <a:t> não serem significativamente maiores no grupo da </a:t>
            </a:r>
            <a:r>
              <a:rPr lang="pt-BR" dirty="0" err="1" smtClean="0"/>
              <a:t>rosuvastatina</a:t>
            </a:r>
            <a:r>
              <a:rPr lang="pt-BR" dirty="0" smtClean="0"/>
              <a:t> parece</a:t>
            </a:r>
            <a:r>
              <a:rPr lang="pt-BR" baseline="0" dirty="0" smtClean="0"/>
              <a:t> ter uma </a:t>
            </a:r>
            <a:r>
              <a:rPr lang="pt-BR" baseline="0" dirty="0" err="1" smtClean="0"/>
              <a:t>tedência</a:t>
            </a:r>
            <a:r>
              <a:rPr lang="pt-BR" baseline="0" dirty="0" smtClean="0"/>
              <a:t> maior de ocorrer nesse grupo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F201-F2F6-478D-BAB1-D2D4985095BE}" type="slidenum">
              <a:rPr lang="pt-BR" smtClean="0"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Além</a:t>
            </a:r>
            <a:r>
              <a:rPr lang="pt-BR" baseline="0" dirty="0" smtClean="0"/>
              <a:t> do listado anteriormente</a:t>
            </a:r>
          </a:p>
          <a:p>
            <a:r>
              <a:rPr lang="pt-BR" baseline="0" dirty="0" smtClean="0"/>
              <a:t>Os </a:t>
            </a:r>
            <a:r>
              <a:rPr lang="pt-BR" baseline="0" dirty="0" err="1" smtClean="0"/>
              <a:t>trials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clinicos</a:t>
            </a:r>
            <a:r>
              <a:rPr lang="pt-BR" baseline="0" dirty="0" smtClean="0"/>
              <a:t> com estatina exigiram </a:t>
            </a:r>
            <a:r>
              <a:rPr lang="pt-BR" baseline="0" dirty="0" err="1" smtClean="0"/>
              <a:t>criterios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rigidos</a:t>
            </a:r>
            <a:r>
              <a:rPr lang="pt-BR" baseline="0" dirty="0" smtClean="0"/>
              <a:t> de </a:t>
            </a:r>
            <a:r>
              <a:rPr lang="pt-BR" baseline="0" dirty="0" err="1" smtClean="0"/>
              <a:t>exclusao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inclusao</a:t>
            </a:r>
            <a:r>
              <a:rPr lang="pt-BR" baseline="0" dirty="0" smtClean="0"/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F201-F2F6-478D-BAB1-D2D4985095BE}" type="slidenum">
              <a:rPr lang="pt-BR" smtClean="0"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APOE esta presente nas </a:t>
            </a:r>
            <a:r>
              <a:rPr lang="pt-BR" dirty="0" err="1" smtClean="0"/>
              <a:t>liporproteinas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tambem</a:t>
            </a:r>
            <a:r>
              <a:rPr lang="pt-BR" baseline="0" dirty="0" smtClean="0"/>
              <a:t> em outros tecidos como o cerebral. Mutação esta associada a maior </a:t>
            </a:r>
            <a:r>
              <a:rPr lang="pt-BR" baseline="0" dirty="0" err="1" smtClean="0"/>
              <a:t>formaçao</a:t>
            </a:r>
            <a:r>
              <a:rPr lang="pt-BR" baseline="0" dirty="0" smtClean="0"/>
              <a:t> de </a:t>
            </a:r>
            <a:r>
              <a:rPr lang="pt-BR" baseline="0" dirty="0" err="1" smtClean="0"/>
              <a:t>proteina</a:t>
            </a:r>
            <a:r>
              <a:rPr lang="pt-BR" baseline="0" dirty="0" smtClean="0"/>
              <a:t> amiloide com maior predisposição à DA.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F201-F2F6-478D-BAB1-D2D4985095BE}" type="slidenum">
              <a:rPr lang="pt-BR" smtClean="0"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Fatores </a:t>
            </a:r>
            <a:r>
              <a:rPr lang="pt-BR" dirty="0" err="1" smtClean="0"/>
              <a:t>geneticos</a:t>
            </a:r>
            <a:r>
              <a:rPr lang="pt-BR" dirty="0" smtClean="0"/>
              <a:t> com alterações de bombas, antioxidantes geram </a:t>
            </a:r>
            <a:r>
              <a:rPr lang="pt-BR" dirty="0" err="1" smtClean="0"/>
              <a:t>exposiççao</a:t>
            </a:r>
            <a:r>
              <a:rPr lang="pt-BR" dirty="0" smtClean="0"/>
              <a:t> diferentes cerebrais a estatina contribuindo para vulnerabilidade de alguns grupos</a:t>
            </a:r>
          </a:p>
          <a:p>
            <a:endParaRPr lang="pt-BR" dirty="0" smtClean="0"/>
          </a:p>
          <a:p>
            <a:r>
              <a:rPr lang="pt-BR" dirty="0" smtClean="0"/>
              <a:t>A sinvastatina e atorvastatina tem maiores </a:t>
            </a:r>
            <a:r>
              <a:rPr lang="pt-BR" dirty="0" err="1" smtClean="0"/>
              <a:t>incidencias</a:t>
            </a:r>
            <a:r>
              <a:rPr lang="pt-BR" baseline="0" dirty="0" smtClean="0"/>
              <a:t> de </a:t>
            </a:r>
            <a:r>
              <a:rPr lang="pt-BR" baseline="0" dirty="0" err="1" smtClean="0"/>
              <a:t>disturbios</a:t>
            </a:r>
            <a:r>
              <a:rPr lang="pt-BR" baseline="0" dirty="0" smtClean="0"/>
              <a:t> cognitivos, possivelmente </a:t>
            </a:r>
            <a:r>
              <a:rPr lang="pt-BR" baseline="0" dirty="0" err="1" smtClean="0"/>
              <a:t>pq</a:t>
            </a:r>
            <a:r>
              <a:rPr lang="pt-BR" baseline="0" dirty="0" smtClean="0"/>
              <a:t> são as mais usadas e mais estudadas e por terem perfil </a:t>
            </a:r>
            <a:r>
              <a:rPr lang="pt-BR" baseline="0" dirty="0" err="1" smtClean="0"/>
              <a:t>lipofilico</a:t>
            </a:r>
            <a:r>
              <a:rPr lang="pt-BR" baseline="0" dirty="0" smtClean="0"/>
              <a:t>, se difundindo mais pelo </a:t>
            </a:r>
            <a:r>
              <a:rPr lang="pt-BR" baseline="0" dirty="0" err="1" smtClean="0"/>
              <a:t>cerebro</a:t>
            </a:r>
            <a:r>
              <a:rPr lang="pt-BR" baseline="0" dirty="0" smtClean="0"/>
              <a:t> e reduzindo o colesterol local.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F201-F2F6-478D-BAB1-D2D4985095BE}" type="slidenum">
              <a:rPr lang="pt-BR" smtClean="0"/>
              <a:t>37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56F9-4477-491F-94DB-9A6C4CBF78F8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623D-9B93-4587-B492-CBD2EC0745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56F9-4477-491F-94DB-9A6C4CBF78F8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623D-9B93-4587-B492-CBD2EC0745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56F9-4477-491F-94DB-9A6C4CBF78F8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623D-9B93-4587-B492-CBD2EC0745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56F9-4477-491F-94DB-9A6C4CBF78F8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623D-9B93-4587-B492-CBD2EC0745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56F9-4477-491F-94DB-9A6C4CBF78F8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623D-9B93-4587-B492-CBD2EC0745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56F9-4477-491F-94DB-9A6C4CBF78F8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623D-9B93-4587-B492-CBD2EC0745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56F9-4477-491F-94DB-9A6C4CBF78F8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623D-9B93-4587-B492-CBD2EC0745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56F9-4477-491F-94DB-9A6C4CBF78F8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623D-9B93-4587-B492-CBD2EC0745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56F9-4477-491F-94DB-9A6C4CBF78F8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623D-9B93-4587-B492-CBD2EC0745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56F9-4477-491F-94DB-9A6C4CBF78F8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623D-9B93-4587-B492-CBD2EC0745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56F9-4477-491F-94DB-9A6C4CBF78F8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623D-9B93-4587-B492-CBD2EC0745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356F9-4477-491F-94DB-9A6C4CBF78F8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9623D-9B93-4587-B492-CBD2EC07456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752600"/>
          </a:xfrm>
        </p:spPr>
        <p:txBody>
          <a:bodyPr/>
          <a:lstStyle/>
          <a:p>
            <a:r>
              <a:rPr lang="pt-BR" dirty="0" smtClean="0"/>
              <a:t>Clube de Revista</a:t>
            </a:r>
          </a:p>
          <a:p>
            <a:r>
              <a:rPr lang="pt-BR" dirty="0" smtClean="0"/>
              <a:t>Larissa Farinha </a:t>
            </a:r>
            <a:r>
              <a:rPr lang="pt-BR" dirty="0" err="1" smtClean="0"/>
              <a:t>Guanaes</a:t>
            </a:r>
            <a:endParaRPr lang="pt-BR" dirty="0" smtClean="0"/>
          </a:p>
          <a:p>
            <a:r>
              <a:rPr lang="pt-BR" dirty="0" smtClean="0"/>
              <a:t>HMD - 2018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18329" r="28061" b="42297"/>
          <a:stretch>
            <a:fillRect/>
          </a:stretch>
        </p:blipFill>
        <p:spPr bwMode="auto">
          <a:xfrm>
            <a:off x="0" y="0"/>
            <a:ext cx="9144000" cy="350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2920" t="58859" r="57748" b="33266"/>
          <a:stretch>
            <a:fillRect/>
          </a:stretch>
        </p:blipFill>
        <p:spPr bwMode="auto">
          <a:xfrm>
            <a:off x="1619672" y="3573016"/>
            <a:ext cx="620168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132856"/>
            <a:ext cx="8964488" cy="4525963"/>
          </a:xfrm>
        </p:spPr>
        <p:txBody>
          <a:bodyPr/>
          <a:lstStyle/>
          <a:p>
            <a:r>
              <a:rPr lang="pt-BR" dirty="0" err="1" smtClean="0"/>
              <a:t>Naranjo</a:t>
            </a:r>
            <a:r>
              <a:rPr lang="pt-BR" dirty="0" smtClean="0"/>
              <a:t> </a:t>
            </a:r>
            <a:r>
              <a:rPr lang="pt-BR" dirty="0" err="1" smtClean="0"/>
              <a:t>Score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Amplamente reconhecido e aceito</a:t>
            </a:r>
          </a:p>
          <a:p>
            <a:pPr>
              <a:buNone/>
            </a:pPr>
            <a:r>
              <a:rPr lang="pt-BR" dirty="0" smtClean="0"/>
              <a:t>Mede correlação entre efeito adverso e a droga</a:t>
            </a:r>
          </a:p>
          <a:p>
            <a:pPr>
              <a:buNone/>
            </a:pPr>
            <a:r>
              <a:rPr lang="pt-BR" dirty="0" smtClean="0"/>
              <a:t>Aumenta força de evidência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 smtClean="0"/>
              <a:t>&gt; 75% dos efeitos adversos cognitivos reportados são provavelmente ou definitivamente relacionados à estatina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EVIDÊNCIAS DE COMPROMETIMENTO COGNITIVO REVERSÍVEL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 - Evidência. Ex JUPITER  RR 1,33</a:t>
            </a:r>
          </a:p>
          <a:p>
            <a:pPr>
              <a:buNone/>
            </a:pPr>
            <a:r>
              <a:rPr lang="pt-BR" sz="2400" dirty="0" smtClean="0"/>
              <a:t> - Completa revisão do Sistema de Notificação de Eventos Adversos </a:t>
            </a:r>
          </a:p>
          <a:p>
            <a:pPr>
              <a:buNone/>
            </a:pPr>
            <a:endParaRPr lang="pt-BR" sz="2400" dirty="0"/>
          </a:p>
          <a:p>
            <a:pPr algn="ctr">
              <a:buNone/>
            </a:pPr>
            <a:r>
              <a:rPr lang="pt-BR" sz="2400" dirty="0" smtClean="0"/>
              <a:t>FDA 2012</a:t>
            </a:r>
          </a:p>
          <a:p>
            <a:pPr algn="ctr">
              <a:buNone/>
            </a:pPr>
            <a:endParaRPr lang="pt-BR" sz="2400" dirty="0"/>
          </a:p>
          <a:p>
            <a:pPr algn="ctr">
              <a:buNone/>
            </a:pPr>
            <a:r>
              <a:rPr lang="pt-BR" sz="2400" dirty="0"/>
              <a:t>M</a:t>
            </a:r>
            <a:r>
              <a:rPr lang="pt-BR" sz="2400" dirty="0" smtClean="0"/>
              <a:t>udança obrigatória no rótulo informando pacientes e médicos que efeitos colaterais cognitivos são um risco quando se tomam estatinas</a:t>
            </a:r>
          </a:p>
          <a:p>
            <a:pPr algn="ctr">
              <a:buNone/>
            </a:pPr>
            <a:endParaRPr lang="pt-BR" sz="2400" dirty="0"/>
          </a:p>
          <a:p>
            <a:pPr algn="ctr">
              <a:buNone/>
            </a:pPr>
            <a:r>
              <a:rPr lang="pt-BR" sz="2400" dirty="0" smtClean="0"/>
              <a:t>Efeitos reversíveis e não graves</a:t>
            </a:r>
          </a:p>
          <a:p>
            <a:pPr algn="ctr">
              <a:buNone/>
            </a:pPr>
            <a:r>
              <a:rPr lang="pt-BR" sz="2400" dirty="0" smtClean="0"/>
              <a:t>Variabilidade de início e resolução dos sintomas</a:t>
            </a:r>
          </a:p>
          <a:p>
            <a:pPr algn="ctr">
              <a:buNone/>
            </a:pPr>
            <a:r>
              <a:rPr lang="pt-BR" sz="2400" dirty="0" smtClean="0"/>
              <a:t>Benefícios CV superam risco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EVIDÊNCIAS DE COMPROMETIMENTO COGNITIVO REVERSÍVEL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4427984" y="2492896"/>
            <a:ext cx="0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941168"/>
          </a:xfrm>
        </p:spPr>
        <p:txBody>
          <a:bodyPr>
            <a:normAutofit/>
          </a:bodyPr>
          <a:lstStyle/>
          <a:p>
            <a:r>
              <a:rPr lang="pt-BR" sz="2800" dirty="0" smtClean="0"/>
              <a:t>Reanálise </a:t>
            </a:r>
            <a:r>
              <a:rPr lang="pt-BR" sz="2800" dirty="0" smtClean="0"/>
              <a:t>do Sistema de Notificação de Eventos Adversos </a:t>
            </a:r>
          </a:p>
          <a:p>
            <a:pPr>
              <a:buNone/>
            </a:pPr>
            <a:r>
              <a:rPr lang="pt-BR" sz="2800" dirty="0" smtClean="0"/>
              <a:t>Pesquisa de grupos de risco para desenvolver efeito colateral</a:t>
            </a:r>
          </a:p>
          <a:p>
            <a:pPr>
              <a:buNone/>
            </a:pPr>
            <a:endParaRPr lang="pt-BR" sz="2800" dirty="0" smtClean="0"/>
          </a:p>
          <a:p>
            <a:pPr>
              <a:buFontTx/>
              <a:buChar char="-"/>
            </a:pPr>
            <a:r>
              <a:rPr lang="pt-BR" sz="2800" dirty="0" smtClean="0"/>
              <a:t>2597 relatos de comprometimento cognitivo</a:t>
            </a:r>
          </a:p>
          <a:p>
            <a:pPr>
              <a:buFontTx/>
              <a:buChar char="-"/>
            </a:pPr>
            <a:r>
              <a:rPr lang="pt-BR" sz="2800" dirty="0" smtClean="0"/>
              <a:t>Número maior com estatinas lipofílicas</a:t>
            </a:r>
          </a:p>
          <a:p>
            <a:pPr lvl="1">
              <a:buNone/>
            </a:pPr>
            <a:r>
              <a:rPr lang="pt-BR" sz="2400" dirty="0" smtClean="0"/>
              <a:t>Atorvastatina e sinvastatina</a:t>
            </a:r>
          </a:p>
          <a:p>
            <a:pPr lvl="1">
              <a:buNone/>
            </a:pP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EVIDÊNCIAS DE COMPROMETIMENTO COGNITIVO REVERSÍVEL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123728" y="4653136"/>
            <a:ext cx="5616624" cy="2060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None/>
            </a:pPr>
            <a:r>
              <a:rPr lang="pt-BR" sz="2400" dirty="0" smtClean="0"/>
              <a:t>Altas doses de estatinas lipofílicas</a:t>
            </a:r>
          </a:p>
          <a:p>
            <a:pPr lvl="1" algn="ctr">
              <a:buNone/>
            </a:pPr>
            <a:r>
              <a:rPr lang="pt-BR" sz="2400" dirty="0" smtClean="0"/>
              <a:t>Raça / etnia</a:t>
            </a:r>
          </a:p>
          <a:p>
            <a:pPr lvl="1" algn="ctr">
              <a:buNone/>
            </a:pPr>
            <a:r>
              <a:rPr lang="pt-BR" sz="2400" dirty="0" smtClean="0"/>
              <a:t>Gênero</a:t>
            </a:r>
          </a:p>
          <a:p>
            <a:pPr lvl="1" algn="ctr">
              <a:buNone/>
            </a:pPr>
            <a:r>
              <a:rPr lang="pt-BR" sz="2400" dirty="0" smtClean="0"/>
              <a:t>Molécula de estatina</a:t>
            </a:r>
          </a:p>
          <a:p>
            <a:pPr lvl="1" algn="ctr">
              <a:buNone/>
            </a:pPr>
            <a:r>
              <a:rPr lang="pt-BR" sz="2400" dirty="0" smtClean="0"/>
              <a:t>Genótipos</a:t>
            </a:r>
          </a:p>
          <a:p>
            <a:pPr lvl="1" algn="ctr">
              <a:buNone/>
            </a:pPr>
            <a:r>
              <a:rPr lang="pt-BR" sz="2400" dirty="0" smtClean="0"/>
              <a:t>Condições comportamentais de base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420888"/>
            <a:ext cx="8964488" cy="3705275"/>
          </a:xfrm>
        </p:spPr>
        <p:txBody>
          <a:bodyPr>
            <a:normAutofit/>
          </a:bodyPr>
          <a:lstStyle/>
          <a:p>
            <a:r>
              <a:rPr lang="pt-BR" sz="2400" dirty="0" smtClean="0"/>
              <a:t>Sistema de Notificação de Eventos Adversos</a:t>
            </a:r>
          </a:p>
          <a:p>
            <a:pPr>
              <a:buNone/>
            </a:pPr>
            <a:r>
              <a:rPr lang="pt-BR" sz="2400" dirty="0" smtClean="0"/>
              <a:t>	Notificação voluntária captura apenas uma estimativa de 1 a 10% dos eventos verdadeiros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dirty="0" smtClean="0"/>
              <a:t>Extrapolação de dados:</a:t>
            </a:r>
          </a:p>
          <a:p>
            <a:pPr>
              <a:buNone/>
            </a:pPr>
            <a:r>
              <a:rPr lang="pt-BR" sz="2400" dirty="0" smtClean="0"/>
              <a:t> 3000 a 30.000 de déficit cognitivo com atorvastatina-sinvastatina/ano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EVIDÊNCIAS DE COMPROMETIMENTO COGNITIVO REVERSÍVEL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5489" t="21282" r="10624" b="18116"/>
          <a:stretch>
            <a:fillRect/>
          </a:stretch>
        </p:blipFill>
        <p:spPr bwMode="auto">
          <a:xfrm>
            <a:off x="0" y="0"/>
            <a:ext cx="921301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5216" t="37031" r="13392" b="28516"/>
          <a:stretch>
            <a:fillRect/>
          </a:stretch>
        </p:blipFill>
        <p:spPr bwMode="auto">
          <a:xfrm>
            <a:off x="0" y="4337720"/>
            <a:ext cx="92890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Trabalho anterior 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Avaliou função cognitiva em idosos residentes em comunidade </a:t>
            </a:r>
          </a:p>
          <a:p>
            <a:pPr>
              <a:buNone/>
            </a:pPr>
            <a:r>
              <a:rPr lang="pt-BR" dirty="0" smtClean="0"/>
              <a:t>Tratados com estatinas X placebo</a:t>
            </a:r>
          </a:p>
          <a:p>
            <a:pPr>
              <a:buNone/>
            </a:pPr>
            <a:r>
              <a:rPr lang="pt-BR" dirty="0" smtClean="0"/>
              <a:t>Submetidos a testes neurocognitivos </a:t>
            </a:r>
          </a:p>
          <a:p>
            <a:pPr lvl="1">
              <a:buFontTx/>
              <a:buChar char="-"/>
            </a:pPr>
            <a:r>
              <a:rPr lang="pt-BR" dirty="0"/>
              <a:t>D</a:t>
            </a:r>
            <a:r>
              <a:rPr lang="pt-BR" dirty="0" smtClean="0"/>
              <a:t>esempenho cognitivo global</a:t>
            </a:r>
          </a:p>
          <a:p>
            <a:pPr lvl="1">
              <a:buFontTx/>
              <a:buChar char="-"/>
            </a:pPr>
            <a:r>
              <a:rPr lang="pt-BR" dirty="0" smtClean="0"/>
              <a:t>Função executiva frontal </a:t>
            </a:r>
          </a:p>
          <a:p>
            <a:pPr lvl="1">
              <a:buFontTx/>
              <a:buChar char="-"/>
            </a:pPr>
            <a:r>
              <a:rPr lang="pt-BR" dirty="0" smtClean="0"/>
              <a:t>Fluência verbal </a:t>
            </a:r>
          </a:p>
          <a:p>
            <a:pPr lvl="1">
              <a:buFontTx/>
              <a:buChar char="-"/>
            </a:pPr>
            <a:r>
              <a:rPr lang="pt-BR" dirty="0" smtClean="0"/>
              <a:t>Memória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None/>
            </a:pPr>
            <a:r>
              <a:rPr lang="pt-BR" dirty="0" smtClean="0"/>
              <a:t>Resultado:  Sem diferença entre os grupos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/>
              <a:t>EVIDÊNCIAS </a:t>
            </a:r>
            <a:r>
              <a:rPr lang="pt-BR" sz="3600" b="1" u="sng" dirty="0" smtClean="0"/>
              <a:t>CONTRA</a:t>
            </a:r>
            <a:r>
              <a:rPr lang="pt-BR" sz="3600" dirty="0" smtClean="0"/>
              <a:t> COMPROMETIMENTO COGNITIVO REVERSÍVEL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72816"/>
            <a:ext cx="8435280" cy="4896544"/>
          </a:xfrm>
        </p:spPr>
        <p:txBody>
          <a:bodyPr>
            <a:normAutofit/>
          </a:bodyPr>
          <a:lstStyle/>
          <a:p>
            <a:r>
              <a:rPr lang="pt-BR" sz="2800" dirty="0" smtClean="0"/>
              <a:t>Estudo de coorte </a:t>
            </a:r>
            <a:r>
              <a:rPr lang="pt-BR" sz="2800" dirty="0" err="1" smtClean="0"/>
              <a:t>restrospectivo</a:t>
            </a: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	</a:t>
            </a:r>
          </a:p>
          <a:p>
            <a:pPr>
              <a:buNone/>
            </a:pPr>
            <a:r>
              <a:rPr lang="pt-BR" sz="2800" dirty="0"/>
              <a:t>	</a:t>
            </a:r>
            <a:r>
              <a:rPr lang="pt-BR" sz="2800" dirty="0" smtClean="0"/>
              <a:t>Avaliar diferença entre uso persistente e não persistente de estatinas em termos psicológicos e cognitivos</a:t>
            </a:r>
          </a:p>
          <a:p>
            <a:pPr>
              <a:buNone/>
            </a:pPr>
            <a:endParaRPr lang="pt-BR" sz="2800" dirty="0"/>
          </a:p>
          <a:p>
            <a:pPr>
              <a:buNone/>
            </a:pPr>
            <a:r>
              <a:rPr lang="pt-BR" sz="2800" dirty="0" smtClean="0"/>
              <a:t>Analisaram CID-9 para doenças psicológicas</a:t>
            </a:r>
          </a:p>
          <a:p>
            <a:pPr>
              <a:buNone/>
            </a:pPr>
            <a:endParaRPr lang="pt-BR" sz="2800" dirty="0"/>
          </a:p>
          <a:p>
            <a:pPr>
              <a:buNone/>
            </a:pPr>
            <a:r>
              <a:rPr lang="pt-BR" sz="2800" dirty="0" smtClean="0"/>
              <a:t>Resultado: Maior risco em usuários não persistentes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/>
              <a:t>EVIDÊNCIAS </a:t>
            </a:r>
            <a:r>
              <a:rPr lang="pt-BR" sz="3600" b="1" u="sng" dirty="0" smtClean="0"/>
              <a:t>CONTRA</a:t>
            </a:r>
            <a:r>
              <a:rPr lang="pt-BR" sz="3600" dirty="0" smtClean="0"/>
              <a:t> COMPROMETIMENTO COGNITIVO REVERSÍVEL</a:t>
            </a:r>
            <a:endParaRPr lang="pt-BR" sz="3600" dirty="0"/>
          </a:p>
        </p:txBody>
      </p:sp>
      <p:sp>
        <p:nvSpPr>
          <p:cNvPr id="5" name="Retângulo 4"/>
          <p:cNvSpPr/>
          <p:nvPr/>
        </p:nvSpPr>
        <p:spPr>
          <a:xfrm>
            <a:off x="251520" y="980728"/>
            <a:ext cx="8640960" cy="540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None/>
            </a:pPr>
            <a:r>
              <a:rPr lang="pt-BR" sz="3200" dirty="0" smtClean="0"/>
              <a:t>HD: Estatina em uso persistente seria </a:t>
            </a:r>
            <a:r>
              <a:rPr lang="pt-BR" sz="3200" dirty="0" err="1" smtClean="0"/>
              <a:t>protetiva</a:t>
            </a:r>
            <a:r>
              <a:rPr lang="pt-BR" sz="3200" dirty="0" smtClean="0"/>
              <a:t>?</a:t>
            </a:r>
          </a:p>
          <a:p>
            <a:pPr lvl="1" algn="ctr">
              <a:buNone/>
            </a:pPr>
            <a:endParaRPr lang="pt-BR" sz="3200" dirty="0"/>
          </a:p>
          <a:p>
            <a:pPr lvl="1" algn="ctr">
              <a:buNone/>
            </a:pPr>
            <a:r>
              <a:rPr lang="pt-BR" sz="3200" dirty="0" smtClean="0"/>
              <a:t>OU</a:t>
            </a:r>
          </a:p>
          <a:p>
            <a:pPr lvl="1" algn="ctr">
              <a:buNone/>
            </a:pPr>
            <a:endParaRPr lang="pt-BR" sz="3200" dirty="0"/>
          </a:p>
          <a:p>
            <a:pPr lvl="1" algn="ctr">
              <a:buNone/>
            </a:pPr>
            <a:r>
              <a:rPr lang="pt-BR" sz="3200" dirty="0" smtClean="0"/>
              <a:t>Causalidade reversa</a:t>
            </a:r>
          </a:p>
          <a:p>
            <a:pPr lvl="1" algn="ctr">
              <a:buNone/>
            </a:pPr>
            <a:r>
              <a:rPr lang="pt-BR" sz="3200" dirty="0" smtClean="0"/>
              <a:t>Usuários não persistentes poderiam já ter comprometimento cognitivo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892480" cy="4536504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 smtClean="0"/>
              <a:t>Anúncio do FDA 2012</a:t>
            </a:r>
          </a:p>
          <a:p>
            <a:pPr>
              <a:buNone/>
            </a:pPr>
            <a:r>
              <a:rPr lang="pt-BR" sz="2800" dirty="0" smtClean="0"/>
              <a:t>Evidências não convincentes</a:t>
            </a:r>
          </a:p>
          <a:p>
            <a:pPr>
              <a:buNone/>
            </a:pPr>
            <a:r>
              <a:rPr lang="pt-BR" sz="2800" dirty="0" smtClean="0"/>
              <a:t>Ausência de disponibilidade de métodos e descobertas</a:t>
            </a:r>
          </a:p>
          <a:p>
            <a:pPr>
              <a:buNone/>
            </a:pPr>
            <a:endParaRPr lang="pt-BR" sz="2800" dirty="0"/>
          </a:p>
          <a:p>
            <a:pPr>
              <a:buNone/>
            </a:pPr>
            <a:r>
              <a:rPr lang="pt-BR" sz="2800" dirty="0" smtClean="0"/>
              <a:t>Revisão de Richardson </a:t>
            </a:r>
            <a:r>
              <a:rPr lang="pt-BR" sz="2800" dirty="0" err="1" smtClean="0"/>
              <a:t>et</a:t>
            </a:r>
            <a:r>
              <a:rPr lang="pt-BR" sz="2800" dirty="0" smtClean="0"/>
              <a:t> al. visava apoiar FDA</a:t>
            </a:r>
          </a:p>
          <a:p>
            <a:pPr>
              <a:buNone/>
            </a:pPr>
            <a:r>
              <a:rPr lang="pt-BR" sz="2800" dirty="0" smtClean="0"/>
              <a:t>Mas...</a:t>
            </a:r>
          </a:p>
          <a:p>
            <a:pPr>
              <a:buNone/>
            </a:pPr>
            <a:r>
              <a:rPr lang="pt-BR" sz="2800" dirty="0" smtClean="0"/>
              <a:t>- Não encontraram evidências de deficiência cognitiva com estatina</a:t>
            </a:r>
          </a:p>
          <a:p>
            <a:pPr>
              <a:buNone/>
            </a:pPr>
            <a:r>
              <a:rPr lang="pt-BR" sz="2800" dirty="0" smtClean="0"/>
              <a:t>- Taxas de notificação de déficit cognitivo semelhantes entre</a:t>
            </a:r>
          </a:p>
          <a:p>
            <a:pPr>
              <a:buNone/>
            </a:pPr>
            <a:r>
              <a:rPr lang="pt-BR" sz="2800" dirty="0" smtClean="0"/>
              <a:t>estatinas e outros medicamentos  </a:t>
            </a:r>
          </a:p>
          <a:p>
            <a:pPr>
              <a:buNone/>
            </a:pPr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49817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EVIDÊNCIAS </a:t>
            </a:r>
            <a:r>
              <a:rPr lang="pt-BR" sz="3600" b="1" u="sng" dirty="0" smtClean="0"/>
              <a:t>CONTRA</a:t>
            </a:r>
            <a:r>
              <a:rPr lang="pt-BR" sz="3600" dirty="0" smtClean="0"/>
              <a:t> COMPROMETIMENTO COGNITIVO REVERSÍVEL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997151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Meta análise e Revisão sistemática de </a:t>
            </a:r>
            <a:r>
              <a:rPr lang="pt-BR" dirty="0" err="1" smtClean="0"/>
              <a:t>Trials</a:t>
            </a:r>
            <a:r>
              <a:rPr lang="pt-BR" dirty="0" smtClean="0"/>
              <a:t> </a:t>
            </a:r>
            <a:r>
              <a:rPr lang="pt-BR" dirty="0" err="1" smtClean="0"/>
              <a:t>Clinicos</a:t>
            </a:r>
            <a:r>
              <a:rPr lang="pt-BR" dirty="0" smtClean="0"/>
              <a:t> Controlados</a:t>
            </a: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Projetadas para avaliar anúncio FDA</a:t>
            </a:r>
          </a:p>
          <a:p>
            <a:pPr lvl="1">
              <a:buNone/>
            </a:pPr>
            <a:r>
              <a:rPr lang="pt-BR" dirty="0" smtClean="0"/>
              <a:t>- Meta análise: Sem diferença  na incidência de comprometimento cognitivo leve entre usuários de estatina  e não usuários. </a:t>
            </a:r>
          </a:p>
          <a:p>
            <a:pPr lvl="1">
              <a:buNone/>
            </a:pPr>
            <a:r>
              <a:rPr lang="pt-BR" dirty="0" smtClean="0"/>
              <a:t>- Revisão: Sem efeitos significativos ou modificação de efeitos em todos os domínios neurocognitivos, independentemente se a droga penetra na barreira </a:t>
            </a:r>
            <a:r>
              <a:rPr lang="pt-BR" dirty="0" err="1" smtClean="0"/>
              <a:t>hemato-encefálica</a:t>
            </a:r>
            <a:r>
              <a:rPr lang="pt-BR" dirty="0" smtClean="0"/>
              <a:t> ou não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 smtClean="0"/>
              <a:t>Conclusão: FDA deve reavaliar seu anúncio sobre potencial </a:t>
            </a:r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        efeitos adversos das estatinas na cognição.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/>
              <a:t>EVIDÊNCIAS </a:t>
            </a:r>
            <a:r>
              <a:rPr lang="pt-BR" sz="3600" b="1" u="sng" dirty="0" smtClean="0"/>
              <a:t>CONTRA</a:t>
            </a:r>
            <a:r>
              <a:rPr lang="pt-BR" sz="3600" dirty="0" smtClean="0"/>
              <a:t> COMPROMETIMENTO COGNITIVO REVERSÍVEL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257800"/>
          </a:xfrm>
        </p:spPr>
        <p:txBody>
          <a:bodyPr>
            <a:normAutofit fontScale="92500" lnSpcReduction="10000"/>
          </a:bodyPr>
          <a:lstStyle/>
          <a:p>
            <a:r>
              <a:rPr lang="pt-BR" dirty="0" err="1" smtClean="0"/>
              <a:t>American</a:t>
            </a:r>
            <a:r>
              <a:rPr lang="pt-BR" dirty="0" smtClean="0"/>
              <a:t> </a:t>
            </a:r>
            <a:r>
              <a:rPr lang="pt-BR" dirty="0" err="1" smtClean="0"/>
              <a:t>College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Cardiology</a:t>
            </a:r>
            <a:r>
              <a:rPr lang="pt-BR" dirty="0" smtClean="0"/>
              <a:t> de 2013 e </a:t>
            </a:r>
            <a:r>
              <a:rPr lang="pt-BR" dirty="0" err="1" smtClean="0"/>
              <a:t>American</a:t>
            </a:r>
            <a:r>
              <a:rPr lang="pt-BR" dirty="0" smtClean="0"/>
              <a:t> </a:t>
            </a:r>
            <a:r>
              <a:rPr lang="pt-BR" dirty="0" err="1" smtClean="0"/>
              <a:t>Heart</a:t>
            </a:r>
            <a:r>
              <a:rPr lang="pt-BR" dirty="0" smtClean="0"/>
              <a:t> </a:t>
            </a:r>
            <a:r>
              <a:rPr lang="pt-BR" dirty="0" err="1" smtClean="0"/>
              <a:t>Association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Revisaram os </a:t>
            </a:r>
            <a:r>
              <a:rPr lang="pt-BR" dirty="0" err="1" smtClean="0"/>
              <a:t>ECRs</a:t>
            </a:r>
            <a:r>
              <a:rPr lang="pt-BR" dirty="0" smtClean="0"/>
              <a:t> que avaliaram segurança e eficácia das estatinas: </a:t>
            </a:r>
          </a:p>
          <a:p>
            <a:pPr lvl="1">
              <a:buNone/>
            </a:pPr>
            <a:r>
              <a:rPr lang="pt-BR" dirty="0" smtClean="0"/>
              <a:t>	Sem evidência de um efeito adverso sobre as alterações cognitivas ou risco de demência. </a:t>
            </a:r>
          </a:p>
          <a:p>
            <a:endParaRPr lang="pt-BR" dirty="0"/>
          </a:p>
          <a:p>
            <a:r>
              <a:rPr lang="pt-BR" dirty="0" smtClean="0"/>
              <a:t>As diretrizes recomendam evitar considerar comprometimento cognitivo como um sintoma ao prescrever estatinas. 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/>
              <a:t>EVIDÊNCIAS </a:t>
            </a:r>
            <a:r>
              <a:rPr lang="pt-BR" sz="3600" b="1" u="sng" dirty="0" smtClean="0"/>
              <a:t>CONTRA</a:t>
            </a:r>
            <a:r>
              <a:rPr lang="pt-BR" sz="3600" dirty="0" smtClean="0"/>
              <a:t> COMPROMETIMENTO COGNITIVO REVERSÍVEL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971600" y="1772816"/>
            <a:ext cx="2448272" cy="22322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Doença CV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Texto explicativo em seta para a esquerda 4"/>
          <p:cNvSpPr/>
          <p:nvPr/>
        </p:nvSpPr>
        <p:spPr>
          <a:xfrm>
            <a:off x="3707904" y="2060848"/>
            <a:ext cx="4499992" cy="1584176"/>
          </a:xfrm>
          <a:prstGeom prst="leftArrowCallou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Colesterol</a:t>
            </a:r>
            <a:endParaRPr lang="pt-BR" sz="3600" dirty="0"/>
          </a:p>
        </p:txBody>
      </p:sp>
      <p:cxnSp>
        <p:nvCxnSpPr>
          <p:cNvPr id="7" name="Conector angulado 6"/>
          <p:cNvCxnSpPr/>
          <p:nvPr/>
        </p:nvCxnSpPr>
        <p:spPr>
          <a:xfrm>
            <a:off x="4211960" y="4149080"/>
            <a:ext cx="4680520" cy="648072"/>
          </a:xfrm>
          <a:prstGeom prst="bentConnector3">
            <a:avLst>
              <a:gd name="adj1" fmla="val 107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436096" y="407707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Estatina</a:t>
            </a:r>
            <a:endParaRPr lang="pt-BR" sz="4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860032" y="4941168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&lt; LDL</a:t>
            </a:r>
          </a:p>
          <a:p>
            <a:r>
              <a:rPr lang="pt-BR" sz="2800" dirty="0" smtClean="0"/>
              <a:t>&lt; Triglicérides</a:t>
            </a:r>
          </a:p>
          <a:p>
            <a:r>
              <a:rPr lang="pt-BR" sz="2800" dirty="0" smtClean="0"/>
              <a:t>&gt; HDL</a:t>
            </a:r>
          </a:p>
          <a:p>
            <a:r>
              <a:rPr lang="pt-BR" sz="2800" dirty="0" smtClean="0"/>
              <a:t>Efeitos corporais</a:t>
            </a:r>
          </a:p>
          <a:p>
            <a:endParaRPr lang="pt-BR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15216" t="21282" r="11178" b="15719"/>
          <a:stretch>
            <a:fillRect/>
          </a:stretch>
        </p:blipFill>
        <p:spPr bwMode="auto">
          <a:xfrm>
            <a:off x="0" y="1340768"/>
            <a:ext cx="9144000" cy="440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7638"/>
          </a:xfrm>
        </p:spPr>
        <p:txBody>
          <a:bodyPr>
            <a:normAutofit/>
          </a:bodyPr>
          <a:lstStyle/>
          <a:p>
            <a:r>
              <a:rPr lang="pt-BR" dirty="0" smtClean="0"/>
              <a:t>LIMITAÇÕES DOS ESTUDOS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72817"/>
            <a:ext cx="9144000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- Justification for the Use of </a:t>
            </a:r>
            <a:r>
              <a:rPr lang="en-US" sz="2400" dirty="0" err="1" smtClean="0"/>
              <a:t>Statins</a:t>
            </a:r>
            <a:r>
              <a:rPr lang="en-US" sz="2400" dirty="0" smtClean="0"/>
              <a:t> in Primary Prevention (JUPITER)</a:t>
            </a:r>
          </a:p>
          <a:p>
            <a:pPr>
              <a:buNone/>
            </a:pPr>
            <a:r>
              <a:rPr lang="en-US" sz="2400" dirty="0" smtClean="0"/>
              <a:t>- Heart Protection Study (HPS)</a:t>
            </a:r>
          </a:p>
          <a:p>
            <a:pPr>
              <a:buNone/>
            </a:pPr>
            <a:r>
              <a:rPr lang="en-US" sz="2400" dirty="0" smtClean="0"/>
              <a:t>- </a:t>
            </a:r>
            <a:r>
              <a:rPr lang="en-US" sz="2400" dirty="0" err="1" smtClean="0"/>
              <a:t>Pravastatin</a:t>
            </a:r>
            <a:r>
              <a:rPr lang="en-US" sz="2400" dirty="0" smtClean="0"/>
              <a:t> in Elderly Individuals at Risk of Vascular Disease (PROSPER) </a:t>
            </a:r>
            <a:endParaRPr lang="pt-BR" sz="2400" dirty="0" smtClean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3717032"/>
            <a:ext cx="8964488" cy="314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400" dirty="0" err="1" smtClean="0"/>
              <a:t>ECRs</a:t>
            </a:r>
            <a:r>
              <a:rPr lang="pt-BR" sz="2400" dirty="0" smtClean="0"/>
              <a:t> principais:  Sem maior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comprometimento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cognitivo com estatinas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24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2400" baseline="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Força fraca – comprometimento cognitivo não era desfecho primário ou secundário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2400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069160"/>
          </a:xfrm>
        </p:spPr>
        <p:txBody>
          <a:bodyPr>
            <a:normAutofit fontScale="85000" lnSpcReduction="20000"/>
          </a:bodyPr>
          <a:lstStyle/>
          <a:p>
            <a:pPr lvl="0">
              <a:defRPr/>
            </a:pPr>
            <a:r>
              <a:rPr lang="pt-BR" dirty="0" smtClean="0"/>
              <a:t>JUPITER</a:t>
            </a:r>
          </a:p>
          <a:p>
            <a:pPr lvl="0">
              <a:buNone/>
              <a:defRPr/>
            </a:pPr>
            <a:r>
              <a:rPr lang="pt-BR" dirty="0" smtClean="0"/>
              <a:t>	Não </a:t>
            </a:r>
            <a:r>
              <a:rPr lang="pt-BR" dirty="0"/>
              <a:t>usou avaliações cognitivas </a:t>
            </a:r>
            <a:r>
              <a:rPr lang="pt-BR" dirty="0" smtClean="0"/>
              <a:t>objetivas</a:t>
            </a:r>
          </a:p>
          <a:p>
            <a:pPr lvl="0">
              <a:buNone/>
              <a:defRPr/>
            </a:pPr>
            <a:r>
              <a:rPr lang="pt-BR" dirty="0" smtClean="0"/>
              <a:t>	Apenas incidência reportada em auto relatos</a:t>
            </a:r>
          </a:p>
          <a:p>
            <a:pPr lvl="0">
              <a:buNone/>
              <a:defRPr/>
            </a:pPr>
            <a:endParaRPr lang="pt-BR" dirty="0"/>
          </a:p>
          <a:p>
            <a:pPr lvl="0">
              <a:buNone/>
              <a:defRPr/>
            </a:pPr>
            <a:r>
              <a:rPr lang="pt-BR" dirty="0" smtClean="0"/>
              <a:t>17.802 participantes</a:t>
            </a:r>
          </a:p>
          <a:p>
            <a:pPr lvl="1">
              <a:buNone/>
              <a:defRPr/>
            </a:pPr>
            <a:r>
              <a:rPr lang="pt-BR" dirty="0" smtClean="0"/>
              <a:t>Demência: 12 </a:t>
            </a:r>
            <a:r>
              <a:rPr lang="pt-BR" dirty="0" err="1" smtClean="0"/>
              <a:t>rosuvastatina</a:t>
            </a:r>
            <a:r>
              <a:rPr lang="pt-BR" dirty="0" smtClean="0"/>
              <a:t> X 9 placebo</a:t>
            </a:r>
          </a:p>
          <a:p>
            <a:pPr lvl="1">
              <a:buNone/>
              <a:defRPr/>
            </a:pPr>
            <a:r>
              <a:rPr lang="pt-BR" dirty="0" smtClean="0"/>
              <a:t>Confusão: 18 </a:t>
            </a:r>
            <a:r>
              <a:rPr lang="pt-BR" dirty="0" err="1" smtClean="0"/>
              <a:t>rosuvastatina</a:t>
            </a:r>
            <a:r>
              <a:rPr lang="pt-BR" dirty="0" smtClean="0"/>
              <a:t> X 4 placebo</a:t>
            </a:r>
          </a:p>
          <a:p>
            <a:pPr lvl="0">
              <a:buNone/>
              <a:defRPr/>
            </a:pPr>
            <a:endParaRPr lang="pt-BR" dirty="0" smtClean="0"/>
          </a:p>
          <a:p>
            <a:pPr lvl="0">
              <a:buNone/>
              <a:defRPr/>
            </a:pPr>
            <a:r>
              <a:rPr lang="pt-BR" dirty="0" smtClean="0"/>
              <a:t>-&gt; Sem </a:t>
            </a:r>
            <a:r>
              <a:rPr lang="pt-BR" dirty="0" err="1" smtClean="0"/>
              <a:t>diferenção</a:t>
            </a:r>
            <a:r>
              <a:rPr lang="pt-BR" dirty="0" smtClean="0"/>
              <a:t> significativa, mas com tendência maior no grupo da </a:t>
            </a:r>
            <a:r>
              <a:rPr lang="pt-BR" dirty="0" err="1" smtClean="0"/>
              <a:t>rosuvastatina</a:t>
            </a:r>
            <a:endParaRPr lang="pt-BR" dirty="0" smtClean="0"/>
          </a:p>
          <a:p>
            <a:pPr lvl="0">
              <a:buNone/>
              <a:defRPr/>
            </a:pPr>
            <a:endParaRPr lang="pt-BR" dirty="0"/>
          </a:p>
          <a:p>
            <a:pPr lvl="0">
              <a:buNone/>
              <a:defRPr/>
            </a:pPr>
            <a:r>
              <a:rPr lang="pt-BR" dirty="0" smtClean="0"/>
              <a:t>-&gt; Auto relatos subnotificados - </a:t>
            </a:r>
            <a:r>
              <a:rPr lang="pt-BR" dirty="0" err="1" smtClean="0"/>
              <a:t>estigmatização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LIMITAÇÕES DOS ESTUDOS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16832"/>
            <a:ext cx="8964488" cy="46805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Heart Protection Study (HPS)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Avaliação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cognição</a:t>
            </a:r>
            <a:r>
              <a:rPr lang="en-US" sz="2400" dirty="0" smtClean="0"/>
              <a:t> </a:t>
            </a:r>
            <a:r>
              <a:rPr lang="en-US" sz="2400" dirty="0" err="1" smtClean="0"/>
              <a:t>apenas</a:t>
            </a:r>
            <a:r>
              <a:rPr lang="en-US" sz="2400" dirty="0" smtClean="0"/>
              <a:t> no </a:t>
            </a:r>
            <a:r>
              <a:rPr lang="en-US" sz="2400" dirty="0" err="1" smtClean="0"/>
              <a:t>seguimento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Sem</a:t>
            </a:r>
            <a:r>
              <a:rPr lang="en-US" sz="2400" dirty="0" smtClean="0"/>
              <a:t> </a:t>
            </a:r>
            <a:r>
              <a:rPr lang="en-US" sz="2400" dirty="0" err="1" smtClean="0"/>
              <a:t>avaliação</a:t>
            </a:r>
            <a:r>
              <a:rPr lang="en-US" sz="2400" dirty="0" smtClean="0"/>
              <a:t> no baseline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20.536 </a:t>
            </a:r>
            <a:r>
              <a:rPr lang="en-US" sz="2400" dirty="0" err="1" smtClean="0"/>
              <a:t>participantes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24% de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braço</a:t>
            </a:r>
            <a:r>
              <a:rPr lang="en-US" sz="2400" dirty="0" smtClean="0"/>
              <a:t> de </a:t>
            </a:r>
            <a:r>
              <a:rPr lang="en-US" sz="2400" dirty="0" err="1" smtClean="0"/>
              <a:t>tratamento</a:t>
            </a:r>
            <a:r>
              <a:rPr lang="en-US" sz="2400" dirty="0" smtClean="0"/>
              <a:t> – </a:t>
            </a:r>
            <a:r>
              <a:rPr lang="en-US" sz="2400" dirty="0" err="1" smtClean="0"/>
              <a:t>debilitados</a:t>
            </a:r>
            <a:r>
              <a:rPr lang="en-US" sz="2400" dirty="0" smtClean="0"/>
              <a:t> </a:t>
            </a:r>
            <a:r>
              <a:rPr lang="en-US" sz="2400" dirty="0" err="1" smtClean="0"/>
              <a:t>cognitivamente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err="1" smtClean="0"/>
              <a:t>Resultado</a:t>
            </a:r>
            <a:r>
              <a:rPr lang="en-US" sz="2400" dirty="0" smtClean="0"/>
              <a:t> </a:t>
            </a:r>
            <a:r>
              <a:rPr lang="en-US" sz="2400" dirty="0" err="1" smtClean="0"/>
              <a:t>inesperadamente</a:t>
            </a:r>
            <a:r>
              <a:rPr lang="en-US" sz="2400" dirty="0" smtClean="0"/>
              <a:t> alto  -&gt;  forma de </a:t>
            </a:r>
            <a:r>
              <a:rPr lang="en-US" sz="2400" dirty="0" err="1" smtClean="0"/>
              <a:t>avaliação</a:t>
            </a:r>
            <a:r>
              <a:rPr lang="en-US" sz="2400" dirty="0" smtClean="0"/>
              <a:t> 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sensível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Avaliação</a:t>
            </a:r>
            <a:r>
              <a:rPr lang="en-US" sz="2400" dirty="0" smtClean="0"/>
              <a:t> </a:t>
            </a:r>
            <a:r>
              <a:rPr lang="en-US" sz="2400" dirty="0" err="1" smtClean="0"/>
              <a:t>cognitiva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telefone</a:t>
            </a:r>
            <a:r>
              <a:rPr lang="en-US" sz="2400" dirty="0" smtClean="0"/>
              <a:t> -&gt;  </a:t>
            </a:r>
            <a:r>
              <a:rPr lang="en-US" sz="2400" dirty="0" err="1" smtClean="0"/>
              <a:t>precisam</a:t>
            </a:r>
            <a:r>
              <a:rPr lang="en-US" sz="2400" dirty="0" smtClean="0"/>
              <a:t> de </a:t>
            </a:r>
            <a:r>
              <a:rPr lang="en-US" sz="2400" dirty="0" err="1" smtClean="0"/>
              <a:t>validação</a:t>
            </a:r>
            <a:r>
              <a:rPr lang="en-US" sz="2400" dirty="0" smtClean="0"/>
              <a:t> </a:t>
            </a:r>
            <a:r>
              <a:rPr lang="en-US" sz="2400" dirty="0" err="1" smtClean="0"/>
              <a:t>refinada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LIMITAÇÕES DOS ESTUDOS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3877891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PROSPER</a:t>
            </a:r>
          </a:p>
          <a:p>
            <a:pPr>
              <a:buNone/>
            </a:pPr>
            <a:r>
              <a:rPr lang="pt-BR" sz="2800" dirty="0" smtClean="0"/>
              <a:t>Avaliaram cognição ao longo de todo o estudo</a:t>
            </a:r>
          </a:p>
          <a:p>
            <a:pPr>
              <a:buNone/>
            </a:pPr>
            <a:endParaRPr lang="pt-BR" sz="2800" dirty="0"/>
          </a:p>
          <a:p>
            <a:pPr>
              <a:buNone/>
            </a:pPr>
            <a:r>
              <a:rPr lang="pt-BR" sz="2800" dirty="0" err="1" smtClean="0"/>
              <a:t>Pravastatina</a:t>
            </a:r>
            <a:r>
              <a:rPr lang="pt-BR" sz="2800" dirty="0" smtClean="0"/>
              <a:t> não atravessa barreira </a:t>
            </a:r>
            <a:r>
              <a:rPr lang="pt-BR" sz="2800" dirty="0" err="1" smtClean="0"/>
              <a:t>hemato</a:t>
            </a:r>
            <a:r>
              <a:rPr lang="pt-BR" sz="2800" dirty="0" smtClean="0"/>
              <a:t> encefálica</a:t>
            </a:r>
          </a:p>
          <a:p>
            <a:pPr>
              <a:buNone/>
            </a:pPr>
            <a:endParaRPr lang="pt-BR" sz="2800" dirty="0"/>
          </a:p>
          <a:p>
            <a:pPr>
              <a:buNone/>
            </a:pPr>
            <a:r>
              <a:rPr lang="pt-BR" sz="2800" dirty="0" smtClean="0"/>
              <a:t>Resultados não podem ser extrapolados para outras estatinas</a:t>
            </a:r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LIMITAÇÕES DOS ESTUDOS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16832"/>
            <a:ext cx="8964488" cy="4209331"/>
          </a:xfrm>
        </p:spPr>
        <p:txBody>
          <a:bodyPr>
            <a:normAutofit/>
          </a:bodyPr>
          <a:lstStyle/>
          <a:p>
            <a:r>
              <a:rPr lang="pt-BR" sz="2800" dirty="0" smtClean="0"/>
              <a:t>Ensaios clínicos com estatina </a:t>
            </a:r>
          </a:p>
          <a:p>
            <a:pPr>
              <a:buNone/>
            </a:pPr>
            <a:r>
              <a:rPr lang="pt-BR" sz="2800" dirty="0"/>
              <a:t>	</a:t>
            </a:r>
            <a:r>
              <a:rPr lang="pt-BR" sz="2800" dirty="0" smtClean="0"/>
              <a:t>Exigiram critérios rigorosos de inclusão e exclusão.</a:t>
            </a:r>
          </a:p>
          <a:p>
            <a:pPr>
              <a:buNone/>
            </a:pPr>
            <a:endParaRPr lang="pt-BR" sz="2800" dirty="0"/>
          </a:p>
          <a:p>
            <a:pPr>
              <a:buNone/>
            </a:pPr>
            <a:r>
              <a:rPr lang="pt-BR" sz="2800" dirty="0" smtClean="0"/>
              <a:t>HPS – exclusão se houvesse não conformidade</a:t>
            </a:r>
          </a:p>
          <a:p>
            <a:pPr>
              <a:buNone/>
            </a:pPr>
            <a:r>
              <a:rPr lang="pt-BR" sz="2800" dirty="0"/>
              <a:t> </a:t>
            </a:r>
            <a:r>
              <a:rPr lang="pt-BR" sz="2800" dirty="0" smtClean="0"/>
              <a:t>                                                 contra indicação</a:t>
            </a:r>
          </a:p>
          <a:p>
            <a:pPr>
              <a:buNone/>
            </a:pPr>
            <a:endParaRPr lang="pt-BR" sz="2800" dirty="0"/>
          </a:p>
          <a:p>
            <a:pPr>
              <a:buNone/>
            </a:pPr>
            <a:r>
              <a:rPr lang="pt-BR" sz="2800" dirty="0" smtClean="0"/>
              <a:t>Excluindo má aderência ou efeitos colaterais inaceitáveis</a:t>
            </a:r>
          </a:p>
          <a:p>
            <a:pPr>
              <a:buNone/>
            </a:pPr>
            <a:r>
              <a:rPr lang="pt-BR" sz="2800" dirty="0" smtClean="0"/>
              <a:t>Excluíam pacientes experimentando efeito cognitivo</a:t>
            </a:r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LIMITAÇÕES DOS ESTUDOS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800" u="sng" dirty="0" smtClean="0"/>
              <a:t>Doença psiquiátrica e Abuso de álcool</a:t>
            </a:r>
          </a:p>
          <a:p>
            <a:pPr>
              <a:buNone/>
            </a:pPr>
            <a:r>
              <a:rPr lang="pt-BR" sz="2800" u="sng" dirty="0" smtClean="0"/>
              <a:t>Doença hepática</a:t>
            </a:r>
            <a:endParaRPr lang="pt-BR" sz="2800" u="sng" dirty="0"/>
          </a:p>
          <a:p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Maior </a:t>
            </a:r>
            <a:r>
              <a:rPr lang="pt-BR" sz="2800" dirty="0" err="1" smtClean="0"/>
              <a:t>suceptibilidade</a:t>
            </a:r>
            <a:r>
              <a:rPr lang="pt-BR" sz="2800" dirty="0" smtClean="0"/>
              <a:t> às estatinas</a:t>
            </a:r>
          </a:p>
          <a:p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Excluídos dos </a:t>
            </a:r>
            <a:r>
              <a:rPr lang="pt-BR" sz="2800" dirty="0" err="1" smtClean="0"/>
              <a:t>ECRs</a:t>
            </a:r>
            <a:r>
              <a:rPr lang="pt-BR" sz="2800" dirty="0" smtClean="0"/>
              <a:t> </a:t>
            </a:r>
          </a:p>
          <a:p>
            <a:endParaRPr lang="pt-BR" sz="2800" dirty="0" smtClean="0"/>
          </a:p>
          <a:p>
            <a:pPr algn="ctr">
              <a:buNone/>
            </a:pPr>
            <a:r>
              <a:rPr lang="pt-BR" sz="2800" dirty="0" smtClean="0"/>
              <a:t>Gerando ausência de comprometimento cognitivo com estatinas</a:t>
            </a:r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LIMITAÇÕES DOS ESTUDOS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2627784" y="2636912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72816"/>
            <a:ext cx="8820472" cy="4896544"/>
          </a:xfrm>
        </p:spPr>
        <p:txBody>
          <a:bodyPr>
            <a:normAutofit/>
          </a:bodyPr>
          <a:lstStyle/>
          <a:p>
            <a:r>
              <a:rPr lang="pt-BR" sz="2800" u="sng" dirty="0" smtClean="0"/>
              <a:t>Altas doses de estatina</a:t>
            </a:r>
          </a:p>
          <a:p>
            <a:pPr>
              <a:buNone/>
            </a:pPr>
            <a:r>
              <a:rPr lang="pt-BR" sz="2800" dirty="0" smtClean="0"/>
              <a:t>Maior probabilidade de gerar déficits cognitivos</a:t>
            </a:r>
          </a:p>
          <a:p>
            <a:pPr>
              <a:buNone/>
            </a:pPr>
            <a:endParaRPr lang="pt-BR" sz="2800" dirty="0"/>
          </a:p>
          <a:p>
            <a:pPr>
              <a:buNone/>
            </a:pPr>
            <a:r>
              <a:rPr lang="pt-BR" sz="2800" dirty="0" smtClean="0"/>
              <a:t>Apenas 20% dos </a:t>
            </a:r>
            <a:r>
              <a:rPr lang="pt-BR" sz="2800" dirty="0" err="1" smtClean="0"/>
              <a:t>RCTs</a:t>
            </a:r>
            <a:r>
              <a:rPr lang="pt-BR" sz="2800" dirty="0" smtClean="0"/>
              <a:t> usaram doses no limite superior</a:t>
            </a:r>
          </a:p>
          <a:p>
            <a:pPr>
              <a:buNone/>
            </a:pPr>
            <a:r>
              <a:rPr lang="pt-BR" sz="2800" dirty="0" smtClean="0"/>
              <a:t>Redução da capacidade de detecção de efeitos com dose alta</a:t>
            </a:r>
          </a:p>
          <a:p>
            <a:pPr>
              <a:buNone/>
            </a:pPr>
            <a:endParaRPr lang="pt-BR" sz="2800" dirty="0"/>
          </a:p>
          <a:p>
            <a:pPr>
              <a:buNone/>
            </a:pPr>
            <a:r>
              <a:rPr lang="pt-BR" sz="2800" dirty="0" smtClean="0"/>
              <a:t>Na realidade há uso principalmente de altas doses</a:t>
            </a:r>
          </a:p>
          <a:p>
            <a:pPr>
              <a:buNone/>
            </a:pPr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LIMITAÇÕES DOS ESTUDOS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PREVENÇÃO E TRATAMENTO DA DEMÊNCIA E DO ALZHEIMER – </a:t>
            </a:r>
            <a:r>
              <a:rPr lang="pt-BR" u="sng" dirty="0" smtClean="0"/>
              <a:t>A FAVOR</a:t>
            </a: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132856"/>
            <a:ext cx="8964488" cy="4725144"/>
          </a:xfrm>
        </p:spPr>
        <p:txBody>
          <a:bodyPr>
            <a:normAutofit/>
          </a:bodyPr>
          <a:lstStyle/>
          <a:p>
            <a:r>
              <a:rPr lang="pt-BR" sz="2400" dirty="0" err="1" smtClean="0"/>
              <a:t>Metanálise</a:t>
            </a:r>
            <a:r>
              <a:rPr lang="pt-BR" sz="2400" dirty="0" smtClean="0"/>
              <a:t> </a:t>
            </a:r>
            <a:endParaRPr lang="pt-BR" sz="2400" dirty="0"/>
          </a:p>
          <a:p>
            <a:pPr>
              <a:buNone/>
            </a:pPr>
            <a:r>
              <a:rPr lang="pt-BR" sz="2400" dirty="0" smtClean="0"/>
              <a:t>	Incluiu estudos observacionais e 1 randomizado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dirty="0" smtClean="0"/>
              <a:t>-&gt; Efeito protetor significativo contra a demência por todas as causas e a doença de Alzheimer</a:t>
            </a:r>
          </a:p>
          <a:p>
            <a:pPr>
              <a:buNone/>
            </a:pPr>
            <a:endParaRPr lang="pt-BR" sz="2400" dirty="0" smtClean="0"/>
          </a:p>
          <a:p>
            <a:pPr lvl="1">
              <a:buNone/>
            </a:pPr>
            <a:r>
              <a:rPr lang="pt-BR" sz="2000" dirty="0" smtClean="0"/>
              <a:t>RR 0,82 para demência de qualquer tipo nos usuários de estatina</a:t>
            </a:r>
          </a:p>
          <a:p>
            <a:pPr lvl="1">
              <a:buNone/>
            </a:pPr>
            <a:endParaRPr lang="pt-BR" sz="2000" dirty="0"/>
          </a:p>
          <a:p>
            <a:pPr>
              <a:buNone/>
            </a:pPr>
            <a:r>
              <a:rPr lang="pt-BR" sz="2400" dirty="0" smtClean="0"/>
              <a:t>-&gt; Maioria estudos observacionais – necessidade de RCT adicionais</a:t>
            </a:r>
            <a:endParaRPr lang="pt-BR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PREVENÇÃO E TRATAMENTO DA DEMÊNCIA E DO ALZHEIMER – </a:t>
            </a:r>
            <a:r>
              <a:rPr lang="pt-BR" u="sng" dirty="0" smtClean="0"/>
              <a:t>A FAVOR</a:t>
            </a: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132856"/>
            <a:ext cx="8964488" cy="4725144"/>
          </a:xfrm>
        </p:spPr>
        <p:txBody>
          <a:bodyPr>
            <a:normAutofit/>
          </a:bodyPr>
          <a:lstStyle/>
          <a:p>
            <a:r>
              <a:rPr lang="pt-BR" sz="2800" dirty="0" smtClean="0"/>
              <a:t>RCT - Tratamento de DA com atorvastatina e sinvastatina</a:t>
            </a:r>
          </a:p>
          <a:p>
            <a:pPr>
              <a:buNone/>
            </a:pPr>
            <a:endParaRPr lang="pt-BR" sz="2400" dirty="0" smtClean="0"/>
          </a:p>
          <a:p>
            <a:pPr algn="ctr">
              <a:buNone/>
            </a:pPr>
            <a:r>
              <a:rPr lang="pt-BR" sz="2400" dirty="0" smtClean="0"/>
              <a:t>Diminuição no 24S - </a:t>
            </a:r>
            <a:r>
              <a:rPr lang="pt-BR" sz="2400" dirty="0" err="1" smtClean="0"/>
              <a:t>hidroxicolesterol</a:t>
            </a:r>
            <a:r>
              <a:rPr lang="pt-BR" sz="2400" dirty="0" smtClean="0"/>
              <a:t> no LCR de pacientes</a:t>
            </a:r>
          </a:p>
          <a:p>
            <a:pPr algn="ctr">
              <a:buNone/>
            </a:pPr>
            <a:r>
              <a:rPr lang="pt-BR" sz="2400" dirty="0" smtClean="0"/>
              <a:t>com DA leve</a:t>
            </a:r>
          </a:p>
          <a:p>
            <a:pPr algn="ctr">
              <a:buNone/>
            </a:pPr>
            <a:endParaRPr lang="pt-BR" sz="2400" dirty="0" smtClean="0"/>
          </a:p>
          <a:p>
            <a:pPr algn="ctr">
              <a:buNone/>
            </a:pPr>
            <a:endParaRPr lang="pt-BR" sz="2400" dirty="0"/>
          </a:p>
          <a:p>
            <a:pPr algn="ctr">
              <a:buNone/>
            </a:pPr>
            <a:r>
              <a:rPr lang="pt-BR" sz="2400" dirty="0"/>
              <a:t>R</a:t>
            </a:r>
            <a:r>
              <a:rPr lang="pt-BR" sz="2400" dirty="0" smtClean="0"/>
              <a:t>edução na beta-40 </a:t>
            </a:r>
            <a:r>
              <a:rPr lang="pt-BR" sz="2400" dirty="0" err="1" smtClean="0"/>
              <a:t>amilóide</a:t>
            </a:r>
            <a:r>
              <a:rPr lang="pt-BR" sz="2400" dirty="0" smtClean="0"/>
              <a:t> (Aβ40) </a:t>
            </a:r>
          </a:p>
          <a:p>
            <a:pPr algn="ctr">
              <a:buNone/>
            </a:pPr>
            <a:endParaRPr lang="pt-BR" sz="2400" dirty="0" smtClean="0"/>
          </a:p>
          <a:p>
            <a:pPr algn="ctr">
              <a:buNone/>
            </a:pPr>
            <a:endParaRPr lang="pt-BR" sz="2400" dirty="0"/>
          </a:p>
          <a:p>
            <a:pPr algn="ctr">
              <a:buNone/>
            </a:pPr>
            <a:r>
              <a:rPr lang="pt-BR" sz="2400" dirty="0" smtClean="0"/>
              <a:t>Potencial tratamento para a DA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4499992" y="2636912"/>
            <a:ext cx="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4499992" y="4293096"/>
            <a:ext cx="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499992" y="5445224"/>
            <a:ext cx="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0" y="1988840"/>
          <a:ext cx="464400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Espaço Reservado para Conteúdo 5"/>
          <p:cNvGraphicFramePr>
            <a:graphicFrameLocks/>
          </p:cNvGraphicFramePr>
          <p:nvPr/>
        </p:nvGraphicFramePr>
        <p:xfrm>
          <a:off x="3674729" y="1919244"/>
          <a:ext cx="5862486" cy="427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72816"/>
            <a:ext cx="8820472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Avaliação de idade: 2 estudos</a:t>
            </a:r>
          </a:p>
          <a:p>
            <a:endParaRPr lang="pt-BR" dirty="0"/>
          </a:p>
          <a:p>
            <a:pPr>
              <a:buNone/>
            </a:pPr>
            <a:r>
              <a:rPr lang="pt-BR" dirty="0" smtClean="0"/>
              <a:t>-&gt; Efeito protetor em pessoas com idade &lt; 80 anos</a:t>
            </a:r>
          </a:p>
          <a:p>
            <a:pPr lvl="1">
              <a:buNone/>
            </a:pPr>
            <a:r>
              <a:rPr lang="pt-BR" dirty="0"/>
              <a:t>R</a:t>
            </a:r>
            <a:r>
              <a:rPr lang="pt-BR" dirty="0" smtClean="0"/>
              <a:t>isco ajustado 	   &lt; 80 anos: 0,44   X   &gt; 80 anos: 1,22</a:t>
            </a:r>
          </a:p>
          <a:p>
            <a:pPr lvl="1"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r>
              <a:rPr lang="pt-BR" dirty="0" smtClean="0"/>
              <a:t>-&gt; HD: Perda de efeito protetor em certo ponto da vida?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PREVENÇÃO E TRATAMENTO DA DEMÊNCIA E DO ALZHEIMER – </a:t>
            </a:r>
            <a:r>
              <a:rPr lang="pt-BR" u="sng" dirty="0" smtClean="0"/>
              <a:t>A FAVOR</a:t>
            </a:r>
            <a:endParaRPr lang="pt-BR" u="sng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Avaliação de raça, gênero e genótipo: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FontTx/>
              <a:buChar char="-"/>
            </a:pPr>
            <a:r>
              <a:rPr lang="pt-BR" dirty="0" smtClean="0"/>
              <a:t>Estudo </a:t>
            </a:r>
            <a:r>
              <a:rPr lang="pt-BR" dirty="0" err="1" smtClean="0"/>
              <a:t>Mirage</a:t>
            </a:r>
            <a:endParaRPr lang="pt-BR" dirty="0" smtClean="0"/>
          </a:p>
          <a:p>
            <a:pPr lvl="1">
              <a:buNone/>
            </a:pPr>
            <a:r>
              <a:rPr lang="pt-BR" dirty="0" smtClean="0"/>
              <a:t>	Redução significativa no risco de DA entre os usuários de estatina, mesmo após o ajuste raça e genótipo APOE</a:t>
            </a:r>
          </a:p>
          <a:p>
            <a:pPr lvl="1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Estudo </a:t>
            </a:r>
            <a:r>
              <a:rPr lang="pt-BR" dirty="0" err="1" smtClean="0"/>
              <a:t>restrospectivo</a:t>
            </a:r>
            <a:r>
              <a:rPr lang="pt-BR" dirty="0" smtClean="0"/>
              <a:t>:</a:t>
            </a:r>
          </a:p>
          <a:p>
            <a:pPr lvl="1">
              <a:buNone/>
            </a:pPr>
            <a:r>
              <a:rPr lang="pt-BR" dirty="0" smtClean="0"/>
              <a:t>	Uso de sinvastatina: menor risco de DA em mulheres e homens brancos, mulheres e homens hispânicos e mulheres negras.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PREVENÇÃO E TRATAMENTO DA DEMÊNCIA E DO ALZHEIMER – </a:t>
            </a:r>
            <a:r>
              <a:rPr lang="pt-BR" u="sng" dirty="0" smtClean="0"/>
              <a:t>A FAVOR</a:t>
            </a:r>
            <a:endParaRPr lang="pt-BR" u="sng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HD: </a:t>
            </a:r>
          </a:p>
          <a:p>
            <a:pPr>
              <a:buNone/>
            </a:pPr>
            <a:r>
              <a:rPr lang="pt-BR" dirty="0" smtClean="0"/>
              <a:t>	Efeito </a:t>
            </a:r>
            <a:r>
              <a:rPr lang="pt-BR" dirty="0" err="1" smtClean="0"/>
              <a:t>protetivo</a:t>
            </a:r>
            <a:r>
              <a:rPr lang="pt-BR" dirty="0" smtClean="0"/>
              <a:t> por redução </a:t>
            </a:r>
            <a:r>
              <a:rPr lang="pt-BR" dirty="0" err="1" smtClean="0"/>
              <a:t>lípídica</a:t>
            </a:r>
            <a:r>
              <a:rPr lang="pt-BR" dirty="0" smtClean="0"/>
              <a:t> e menor doença cerebrovascular?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 smtClean="0"/>
              <a:t>Mas... </a:t>
            </a:r>
          </a:p>
          <a:p>
            <a:pPr>
              <a:buNone/>
            </a:pPr>
            <a:r>
              <a:rPr lang="pt-BR" dirty="0" smtClean="0"/>
              <a:t>	Não foi encontrado menor risco de demência com outras drogas </a:t>
            </a:r>
            <a:r>
              <a:rPr lang="pt-BR" dirty="0" err="1" smtClean="0"/>
              <a:t>hipolipemiantes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PREVENÇÃO E TRATAMENTO DA DEMÊNCIA E DO ALZHEIMER – </a:t>
            </a:r>
            <a:r>
              <a:rPr lang="pt-BR" u="sng" dirty="0" smtClean="0"/>
              <a:t>A FAVOR</a:t>
            </a:r>
            <a:endParaRPr lang="pt-BR" u="sng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88840"/>
            <a:ext cx="8892480" cy="4525963"/>
          </a:xfrm>
        </p:spPr>
        <p:txBody>
          <a:bodyPr>
            <a:noAutofit/>
          </a:bodyPr>
          <a:lstStyle/>
          <a:p>
            <a:r>
              <a:rPr lang="pt-BR" sz="2800" dirty="0" smtClean="0"/>
              <a:t>Relação com níveis de colesterol</a:t>
            </a:r>
          </a:p>
          <a:p>
            <a:pPr>
              <a:buNone/>
            </a:pPr>
            <a:endParaRPr lang="pt-BR" sz="2800" dirty="0"/>
          </a:p>
          <a:p>
            <a:pPr>
              <a:buNone/>
            </a:pPr>
            <a:r>
              <a:rPr lang="pt-BR" sz="2800" dirty="0" smtClean="0"/>
              <a:t>Colesterol total elevado (CT) na meia-idade</a:t>
            </a:r>
          </a:p>
          <a:p>
            <a:pPr>
              <a:buNone/>
            </a:pPr>
            <a:r>
              <a:rPr lang="pt-BR" sz="2800" dirty="0" smtClean="0"/>
              <a:t>	Risco aumentado significativo de desenvolvimento da </a:t>
            </a:r>
            <a:r>
              <a:rPr lang="pt-BR" sz="2800" dirty="0" err="1" smtClean="0"/>
              <a:t>DA</a:t>
            </a:r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Triglicérides elevado no final da vida</a:t>
            </a:r>
          </a:p>
          <a:p>
            <a:pPr>
              <a:buNone/>
            </a:pPr>
            <a:r>
              <a:rPr lang="pt-BR" sz="2800" dirty="0" smtClean="0"/>
              <a:t>	Não foi associado com comprometimento cognitivo leve (MCI), DA, demência vascular ou outras demências</a:t>
            </a:r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0444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PREVENÇÃO E TRATAMENTO DA DEMÊNCIA E DO ALZHEIMER – </a:t>
            </a:r>
            <a:r>
              <a:rPr lang="pt-BR" u="sng" dirty="0" smtClean="0"/>
              <a:t>A FAVOR</a:t>
            </a:r>
            <a:endParaRPr lang="pt-BR" u="sng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>
            <a:normAutofit/>
          </a:bodyPr>
          <a:lstStyle/>
          <a:p>
            <a:r>
              <a:rPr lang="pt-BR" dirty="0" smtClean="0"/>
              <a:t>Revisão Sistemática </a:t>
            </a:r>
            <a:r>
              <a:rPr lang="pt-BR" dirty="0" err="1" smtClean="0"/>
              <a:t>Cochrane</a:t>
            </a:r>
            <a:endParaRPr lang="pt-BR" dirty="0" smtClean="0"/>
          </a:p>
          <a:p>
            <a:pPr>
              <a:buNone/>
            </a:pPr>
            <a:r>
              <a:rPr lang="pt-BR" sz="2600" dirty="0" smtClean="0"/>
              <a:t>Analisou HPS e PROSPER = 26.340 pacientes</a:t>
            </a:r>
          </a:p>
          <a:p>
            <a:pPr lvl="1">
              <a:buNone/>
            </a:pPr>
            <a:r>
              <a:rPr lang="pt-BR" sz="2600" dirty="0" smtClean="0"/>
              <a:t>- Não observou diferença cognitiva entre os grupos</a:t>
            </a:r>
          </a:p>
          <a:p>
            <a:pPr lvl="1">
              <a:buNone/>
            </a:pPr>
            <a:r>
              <a:rPr lang="pt-BR" sz="2600" dirty="0" smtClean="0"/>
              <a:t>- Sem redução de demência vascular ou na progressão da </a:t>
            </a:r>
            <a:r>
              <a:rPr lang="pt-BR" sz="2600" dirty="0" err="1" smtClean="0"/>
              <a:t>DA</a:t>
            </a:r>
            <a:endParaRPr lang="pt-BR" sz="2600" dirty="0" smtClean="0"/>
          </a:p>
          <a:p>
            <a:pPr>
              <a:buNone/>
            </a:pPr>
            <a:endParaRPr lang="pt-BR" sz="2600" dirty="0"/>
          </a:p>
          <a:p>
            <a:pPr>
              <a:buNone/>
            </a:pPr>
            <a:r>
              <a:rPr lang="pt-BR" sz="2600" dirty="0" smtClean="0"/>
              <a:t>-&gt; Ensaios não projetados para análise cognitiva em desfecho primário e secundário</a:t>
            </a:r>
          </a:p>
          <a:p>
            <a:pPr>
              <a:buNone/>
            </a:pPr>
            <a:r>
              <a:rPr lang="pt-BR" sz="2600" dirty="0" smtClean="0"/>
              <a:t>-&gt; HPS – sem avaliação cognitiva no </a:t>
            </a:r>
            <a:r>
              <a:rPr lang="pt-BR" sz="2600" dirty="0" err="1" smtClean="0"/>
              <a:t>baseline</a:t>
            </a:r>
            <a:r>
              <a:rPr lang="pt-BR" sz="2600" dirty="0" smtClean="0"/>
              <a:t>, sem critérios claros de demência</a:t>
            </a:r>
          </a:p>
          <a:p>
            <a:pPr>
              <a:buNone/>
            </a:pPr>
            <a:r>
              <a:rPr lang="pt-BR" sz="2600" dirty="0" smtClean="0"/>
              <a:t>-&gt; PROSPER – análise cognitiva em todo seguimento, sem medida direta e com pacientes muito idosos (70-82 anos)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PREVENÇÃO E TRATAMENTO DA DEMÊNCIA E DO ALZHEIMER – </a:t>
            </a:r>
            <a:r>
              <a:rPr lang="pt-BR" u="sng" dirty="0" smtClean="0"/>
              <a:t>CONTRA</a:t>
            </a:r>
            <a:endParaRPr lang="pt-BR" u="sng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ESTATINAS PODERIAM FAZER AS DUAS COISAS?</a:t>
            </a:r>
            <a:endParaRPr lang="pt-BR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1115616" y="1844824"/>
          <a:ext cx="693643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MECANISMOS DE DANO COGNITIVO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-252536" y="1340768"/>
          <a:ext cx="10009112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MECANISMOS DE DANO COGNITIVO</a:t>
            </a:r>
            <a:endParaRPr lang="pt-BR" dirty="0"/>
          </a:p>
        </p:txBody>
      </p:sp>
      <p:cxnSp>
        <p:nvCxnSpPr>
          <p:cNvPr id="7" name="Conector angulado 6"/>
          <p:cNvCxnSpPr/>
          <p:nvPr/>
        </p:nvCxnSpPr>
        <p:spPr>
          <a:xfrm>
            <a:off x="3347864" y="4365104"/>
            <a:ext cx="4536504" cy="792088"/>
          </a:xfrm>
          <a:prstGeom prst="bentConnector3">
            <a:avLst>
              <a:gd name="adj1" fmla="val 384"/>
            </a:avLst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987824" y="5301208"/>
            <a:ext cx="7020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- Maior dose</a:t>
            </a:r>
          </a:p>
          <a:p>
            <a:pPr>
              <a:buFontTx/>
              <a:buChar char="-"/>
            </a:pPr>
            <a:r>
              <a:rPr lang="pt-BR" sz="2400" dirty="0" smtClean="0"/>
              <a:t> </a:t>
            </a:r>
            <a:r>
              <a:rPr lang="pt-BR" sz="2400" dirty="0" err="1" smtClean="0"/>
              <a:t>Lipofilicidade</a:t>
            </a:r>
            <a:r>
              <a:rPr lang="pt-BR" sz="2400" dirty="0" smtClean="0"/>
              <a:t> (ex. atorvastatina e sinvastatina)</a:t>
            </a:r>
          </a:p>
          <a:p>
            <a:pPr>
              <a:buFontTx/>
              <a:buChar char="-"/>
            </a:pPr>
            <a:r>
              <a:rPr lang="pt-BR" sz="2400" dirty="0"/>
              <a:t> </a:t>
            </a:r>
            <a:r>
              <a:rPr lang="pt-BR" sz="2400" dirty="0" smtClean="0"/>
              <a:t>Fatores genéticos – exposição diferente</a:t>
            </a:r>
            <a:endParaRPr lang="pt-BR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563888" y="465313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Maior redução de colesterol</a:t>
            </a:r>
            <a:endParaRPr lang="pt-BR" sz="2400" dirty="0"/>
          </a:p>
        </p:txBody>
      </p:sp>
      <p:cxnSp>
        <p:nvCxnSpPr>
          <p:cNvPr id="14" name="Conector angulado 13"/>
          <p:cNvCxnSpPr/>
          <p:nvPr/>
        </p:nvCxnSpPr>
        <p:spPr>
          <a:xfrm flipV="1">
            <a:off x="3059832" y="2348880"/>
            <a:ext cx="4176464" cy="648072"/>
          </a:xfrm>
          <a:prstGeom prst="bentConnector3">
            <a:avLst>
              <a:gd name="adj1" fmla="val 149"/>
            </a:avLst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699792" y="1700808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Suspensão da droga = normalização do colesterol</a:t>
            </a:r>
            <a:endParaRPr lang="pt-BR" sz="2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275856" y="2492896"/>
            <a:ext cx="608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Reversibilidade</a:t>
            </a:r>
            <a:endParaRPr lang="pt-BR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MECANISMO PROTETOR - DEMÊNCIA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2915816" y="1556792"/>
            <a:ext cx="3240360" cy="172819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Doença Cerebrovascular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79512" y="3501008"/>
            <a:ext cx="2448272" cy="119105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Microvascular</a:t>
            </a:r>
            <a:endParaRPr lang="pt-BR" sz="28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6516216" y="3429000"/>
            <a:ext cx="2448272" cy="119105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Grandes vasos</a:t>
            </a:r>
            <a:endParaRPr lang="pt-BR" sz="28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79512" y="5157192"/>
            <a:ext cx="2448272" cy="11910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Demência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Com infarto microvascular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516216" y="5229200"/>
            <a:ext cx="2448272" cy="11910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Grandes vasos</a:t>
            </a:r>
            <a:endParaRPr lang="pt-BR" sz="2800" dirty="0">
              <a:solidFill>
                <a:schemeClr val="tx1"/>
              </a:solidFill>
            </a:endParaRPr>
          </a:p>
        </p:txBody>
      </p:sp>
      <p:cxnSp>
        <p:nvCxnSpPr>
          <p:cNvPr id="12" name="Conector reto 11"/>
          <p:cNvCxnSpPr>
            <a:stCxn id="6" idx="3"/>
            <a:endCxn id="7" idx="0"/>
          </p:cNvCxnSpPr>
          <p:nvPr/>
        </p:nvCxnSpPr>
        <p:spPr>
          <a:xfrm flipH="1">
            <a:off x="1403648" y="3031896"/>
            <a:ext cx="1986708" cy="469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stCxn id="6" idx="5"/>
            <a:endCxn id="8" idx="0"/>
          </p:cNvCxnSpPr>
          <p:nvPr/>
        </p:nvCxnSpPr>
        <p:spPr>
          <a:xfrm>
            <a:off x="5681636" y="3031896"/>
            <a:ext cx="2058716" cy="397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stCxn id="7" idx="2"/>
            <a:endCxn id="9" idx="0"/>
          </p:cNvCxnSpPr>
          <p:nvPr/>
        </p:nvCxnSpPr>
        <p:spPr>
          <a:xfrm>
            <a:off x="1403648" y="4692059"/>
            <a:ext cx="0" cy="4651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7812360" y="4653136"/>
            <a:ext cx="0" cy="64807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3059832" y="3717032"/>
            <a:ext cx="35101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- Função endotelial</a:t>
            </a:r>
          </a:p>
          <a:p>
            <a:pPr>
              <a:buFontTx/>
              <a:buChar char="-"/>
            </a:pPr>
            <a:r>
              <a:rPr lang="pt-BR" sz="2000" dirty="0" smtClean="0"/>
              <a:t> Fluxo sanguíneo</a:t>
            </a:r>
          </a:p>
          <a:p>
            <a:pPr>
              <a:buFontTx/>
              <a:buChar char="-"/>
            </a:pPr>
            <a:r>
              <a:rPr lang="pt-BR" sz="2000" dirty="0"/>
              <a:t> </a:t>
            </a:r>
            <a:r>
              <a:rPr lang="pt-BR" sz="2000" dirty="0" smtClean="0"/>
              <a:t>Reduz oxidação do LDL</a:t>
            </a:r>
          </a:p>
          <a:p>
            <a:pPr>
              <a:buFontTx/>
              <a:buChar char="-"/>
            </a:pPr>
            <a:r>
              <a:rPr lang="pt-BR" sz="2000" dirty="0"/>
              <a:t> </a:t>
            </a:r>
            <a:r>
              <a:rPr lang="pt-BR" sz="2000" dirty="0" smtClean="0"/>
              <a:t>Maior estabilidade de placas </a:t>
            </a:r>
          </a:p>
          <a:p>
            <a:pPr>
              <a:buFontTx/>
              <a:buChar char="-"/>
            </a:pPr>
            <a:r>
              <a:rPr lang="pt-BR" sz="2000" dirty="0" smtClean="0"/>
              <a:t> Inibe proliferação </a:t>
            </a:r>
            <a:r>
              <a:rPr lang="pt-BR" sz="2000" dirty="0" err="1" smtClean="0"/>
              <a:t>muc</a:t>
            </a:r>
            <a:r>
              <a:rPr lang="pt-BR" sz="2000" dirty="0" smtClean="0"/>
              <a:t>. Liso  </a:t>
            </a:r>
          </a:p>
          <a:p>
            <a:pPr>
              <a:buFontTx/>
              <a:buChar char="-"/>
            </a:pPr>
            <a:r>
              <a:rPr lang="pt-BR" sz="2000" dirty="0"/>
              <a:t> </a:t>
            </a:r>
            <a:r>
              <a:rPr lang="pt-BR" sz="2000" dirty="0" smtClean="0"/>
              <a:t>Reduz inflamação</a:t>
            </a:r>
          </a:p>
          <a:p>
            <a:pPr>
              <a:buFontTx/>
              <a:buChar char="-"/>
            </a:pPr>
            <a:r>
              <a:rPr lang="pt-BR" sz="2000" dirty="0" smtClean="0"/>
              <a:t>Reduz agregação </a:t>
            </a:r>
            <a:r>
              <a:rPr lang="pt-BR" sz="2000" dirty="0" err="1" smtClean="0"/>
              <a:t>plaquetária</a:t>
            </a:r>
            <a:r>
              <a:rPr lang="pt-BR" sz="2000" dirty="0" smtClean="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 PROTETOR - 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err="1" smtClean="0"/>
              <a:t>Modificações</a:t>
            </a:r>
            <a:r>
              <a:rPr lang="en-US" sz="2400" dirty="0" smtClean="0"/>
              <a:t> no gene</a:t>
            </a:r>
          </a:p>
          <a:p>
            <a:pPr algn="ctr">
              <a:buNone/>
            </a:pPr>
            <a:r>
              <a:rPr lang="en-US" sz="2400" dirty="0" smtClean="0"/>
              <a:t>3-hydroxy-3-methylglutaryl-coenzyme A (HMG-</a:t>
            </a:r>
            <a:r>
              <a:rPr lang="en-US" sz="2400" dirty="0" err="1" smtClean="0"/>
              <a:t>CoA</a:t>
            </a:r>
            <a:r>
              <a:rPr lang="en-US" sz="2400" dirty="0" smtClean="0"/>
              <a:t>) </a:t>
            </a:r>
            <a:r>
              <a:rPr lang="en-US" sz="2400" dirty="0" err="1" smtClean="0"/>
              <a:t>reductase</a:t>
            </a: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2555776" y="3789040"/>
            <a:ext cx="51480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err="1" smtClean="0"/>
              <a:t>Altera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Doença</a:t>
            </a:r>
            <a:r>
              <a:rPr lang="en-US" sz="2800" dirty="0" smtClean="0"/>
              <a:t> de Alzheimer: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Risco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Idade</a:t>
            </a:r>
            <a:r>
              <a:rPr lang="en-US" sz="2800" dirty="0" smtClean="0"/>
              <a:t> de </a:t>
            </a:r>
            <a:r>
              <a:rPr lang="en-US" sz="2800" dirty="0" err="1" smtClean="0"/>
              <a:t>início</a:t>
            </a:r>
            <a:r>
              <a:rPr lang="en-US" sz="28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Conversão</a:t>
            </a:r>
            <a:endParaRPr lang="en-US" sz="2800" dirty="0" smtClean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4572000" y="2564904"/>
            <a:ext cx="0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 rot="20113368">
            <a:off x="428877" y="3592132"/>
            <a:ext cx="19378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Estatinas</a:t>
            </a:r>
            <a:endParaRPr lang="pt-BR" sz="3200" dirty="0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2411760" y="2564904"/>
            <a:ext cx="1224136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pt-BR" dirty="0" smtClean="0"/>
              <a:t>MECANISMO PROTETOR - DA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339752" y="105273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 err="1" smtClean="0">
                <a:solidFill>
                  <a:schemeClr val="accent1">
                    <a:lumMod val="75000"/>
                  </a:schemeClr>
                </a:solidFill>
              </a:rPr>
              <a:t>Equilibrio</a:t>
            </a:r>
            <a:r>
              <a:rPr lang="pt-BR" sz="2400" u="sng" dirty="0" smtClean="0">
                <a:solidFill>
                  <a:schemeClr val="accent1">
                    <a:lumMod val="75000"/>
                  </a:schemeClr>
                </a:solidFill>
              </a:rPr>
              <a:t> Colesterol</a:t>
            </a:r>
            <a:endParaRPr lang="pt-BR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069160"/>
          </a:xfrm>
        </p:spPr>
        <p:txBody>
          <a:bodyPr>
            <a:normAutofit/>
          </a:bodyPr>
          <a:lstStyle/>
          <a:p>
            <a:r>
              <a:rPr lang="pt-BR" dirty="0" smtClean="0"/>
              <a:t>Redução dos precursores dos </a:t>
            </a:r>
            <a:r>
              <a:rPr lang="pt-BR" dirty="0" err="1" smtClean="0"/>
              <a:t>isoprenoides</a:t>
            </a:r>
            <a:r>
              <a:rPr lang="pt-BR" dirty="0" smtClean="0"/>
              <a:t> elevados na DA</a:t>
            </a:r>
          </a:p>
          <a:p>
            <a:pPr>
              <a:buFontTx/>
              <a:buChar char="-"/>
            </a:pPr>
            <a:r>
              <a:rPr lang="pt-BR" dirty="0" err="1" smtClean="0"/>
              <a:t>Farsenilpirofosfato</a:t>
            </a:r>
            <a:r>
              <a:rPr lang="pt-BR" dirty="0" smtClean="0"/>
              <a:t> (FPP) </a:t>
            </a:r>
          </a:p>
          <a:p>
            <a:pPr>
              <a:buFontTx/>
              <a:buChar char="-"/>
            </a:pPr>
            <a:r>
              <a:rPr lang="pt-BR" dirty="0" err="1" smtClean="0"/>
              <a:t>Geranilgeranil</a:t>
            </a:r>
            <a:r>
              <a:rPr lang="pt-BR" dirty="0" smtClean="0"/>
              <a:t> </a:t>
            </a:r>
            <a:r>
              <a:rPr lang="pt-BR" dirty="0" err="1" smtClean="0"/>
              <a:t>pirofosfato</a:t>
            </a:r>
            <a:r>
              <a:rPr lang="pt-BR" dirty="0" smtClean="0"/>
              <a:t> (GGPP)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Redução de </a:t>
            </a:r>
            <a:r>
              <a:rPr lang="pt-BR" dirty="0" err="1" smtClean="0"/>
              <a:t>prenilação</a:t>
            </a:r>
            <a:r>
              <a:rPr lang="pt-BR" dirty="0" smtClean="0"/>
              <a:t> de proteínas no cérebro.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 PROTETOR - DA</a:t>
            </a:r>
            <a:endParaRPr lang="pt-B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373216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Evidências insuficientes para aumento de </a:t>
            </a:r>
            <a:r>
              <a:rPr lang="pt-BR" dirty="0" err="1" smtClean="0"/>
              <a:t>deficit</a:t>
            </a:r>
            <a:r>
              <a:rPr lang="pt-BR" dirty="0" smtClean="0"/>
              <a:t> cognitivo transitório com estatinas e redução de demência e DA</a:t>
            </a:r>
          </a:p>
          <a:p>
            <a:endParaRPr lang="pt-BR" dirty="0"/>
          </a:p>
          <a:p>
            <a:r>
              <a:rPr lang="pt-BR" dirty="0" smtClean="0"/>
              <a:t>Necessários </a:t>
            </a:r>
            <a:r>
              <a:rPr lang="pt-BR" dirty="0" err="1" smtClean="0"/>
              <a:t>RCTs</a:t>
            </a:r>
            <a:r>
              <a:rPr lang="pt-BR" dirty="0" smtClean="0"/>
              <a:t> adicionais para confirmar efeitos gerais no corpo</a:t>
            </a:r>
          </a:p>
          <a:p>
            <a:endParaRPr lang="pt-BR" dirty="0"/>
          </a:p>
          <a:p>
            <a:r>
              <a:rPr lang="pt-BR" dirty="0" smtClean="0"/>
              <a:t>Alguns grupos podem ser mais </a:t>
            </a:r>
            <a:r>
              <a:rPr lang="pt-BR" dirty="0" err="1" smtClean="0"/>
              <a:t>suceptíveis</a:t>
            </a:r>
            <a:r>
              <a:rPr lang="pt-BR" dirty="0" smtClean="0"/>
              <a:t> e é necessário estar ciente disso</a:t>
            </a:r>
          </a:p>
          <a:p>
            <a:endParaRPr lang="pt-BR" dirty="0" smtClean="0"/>
          </a:p>
          <a:p>
            <a:r>
              <a:rPr lang="pt-BR" dirty="0" err="1" smtClean="0"/>
              <a:t>Lipofilibilidade</a:t>
            </a:r>
            <a:r>
              <a:rPr lang="pt-BR" dirty="0" smtClean="0"/>
              <a:t> deve ser considerada como risco</a:t>
            </a:r>
          </a:p>
          <a:p>
            <a:endParaRPr lang="pt-BR" dirty="0" smtClean="0"/>
          </a:p>
          <a:p>
            <a:r>
              <a:rPr lang="pt-BR" dirty="0" smtClean="0"/>
              <a:t>Efeitos benéficos observados com uso na meia idade com redução de eventos cerebrovasculares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6696744" cy="4980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886003"/>
          </a:xfrm>
        </p:spPr>
        <p:txBody>
          <a:bodyPr/>
          <a:lstStyle/>
          <a:p>
            <a:r>
              <a:rPr lang="pt-BR" dirty="0" smtClean="0"/>
              <a:t>Revisar evidências atuais sobre as revindicações sobre o impacto neurocognitivo do uso das estatinas</a:t>
            </a:r>
          </a:p>
          <a:p>
            <a:endParaRPr lang="pt-BR" dirty="0"/>
          </a:p>
          <a:p>
            <a:r>
              <a:rPr lang="pt-BR" dirty="0" smtClean="0"/>
              <a:t>Discutir possíveis mecanismos que poderiam levar a comprometimento cognitivo ou a menor risco de desenvolvimento de demência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EVIDÊNCIAS DE COMPROMETIMENTO COGNITIVO REVERSÍVEL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-180528" y="404664"/>
          <a:ext cx="9577064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9512" y="3645024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Euforia</a:t>
            </a:r>
          </a:p>
          <a:p>
            <a:r>
              <a:rPr lang="pt-BR" sz="2400" dirty="0" smtClean="0"/>
              <a:t>Inquietação</a:t>
            </a:r>
          </a:p>
          <a:p>
            <a:r>
              <a:rPr lang="pt-BR" sz="2400" dirty="0" smtClean="0"/>
              <a:t>Confusão</a:t>
            </a:r>
          </a:p>
          <a:p>
            <a:r>
              <a:rPr lang="pt-BR" sz="2400" dirty="0" smtClean="0"/>
              <a:t>Dose dependente</a:t>
            </a:r>
          </a:p>
          <a:p>
            <a:r>
              <a:rPr lang="pt-BR" sz="2400" dirty="0" smtClean="0"/>
              <a:t>Transitórios</a:t>
            </a:r>
          </a:p>
          <a:p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15816" y="364502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Não reportados</a:t>
            </a:r>
          </a:p>
          <a:p>
            <a:r>
              <a:rPr lang="pt-BR" sz="2400" dirty="0" smtClean="0"/>
              <a:t>S/ efeito colateral</a:t>
            </a:r>
          </a:p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084168" y="3645024"/>
            <a:ext cx="3275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Numerosos relatos</a:t>
            </a:r>
          </a:p>
          <a:p>
            <a:r>
              <a:rPr lang="pt-BR" sz="2400" dirty="0" smtClean="0"/>
              <a:t>Perda cognitiva</a:t>
            </a:r>
          </a:p>
          <a:p>
            <a:r>
              <a:rPr lang="pt-BR" sz="2400" dirty="0" smtClean="0"/>
              <a:t>Reversível após desuso</a:t>
            </a:r>
          </a:p>
          <a:p>
            <a:endParaRPr lang="pt-BR" sz="2400" dirty="0"/>
          </a:p>
          <a:p>
            <a:r>
              <a:rPr lang="pt-BR" sz="2400" dirty="0" smtClean="0"/>
              <a:t>Principal sintoma: </a:t>
            </a:r>
          </a:p>
          <a:p>
            <a:r>
              <a:rPr lang="pt-BR" sz="2400" dirty="0" smtClean="0"/>
              <a:t>- Perda memória curto prazo</a:t>
            </a:r>
          </a:p>
          <a:p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251520" y="1772816"/>
            <a:ext cx="2275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Posvar</a:t>
            </a:r>
            <a:r>
              <a:rPr lang="pt-BR" dirty="0"/>
              <a:t> EL, </a:t>
            </a:r>
            <a:r>
              <a:rPr lang="pt-BR" dirty="0" err="1"/>
              <a:t>et</a:t>
            </a:r>
            <a:r>
              <a:rPr lang="pt-BR" dirty="0"/>
              <a:t> al., 1996,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44824"/>
            <a:ext cx="8507288" cy="52578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Trial placebo controlado duplo cego </a:t>
            </a:r>
          </a:p>
          <a:p>
            <a:pPr>
              <a:buNone/>
            </a:pPr>
            <a:r>
              <a:rPr lang="pt-BR" sz="2800" dirty="0"/>
              <a:t> </a:t>
            </a:r>
            <a:r>
              <a:rPr lang="pt-BR" sz="2800" dirty="0" smtClean="0"/>
              <a:t>   Efeito no humor e funcionalidade cognitiva</a:t>
            </a:r>
          </a:p>
          <a:p>
            <a:pPr>
              <a:buNone/>
            </a:pPr>
            <a:r>
              <a:rPr lang="pt-BR" sz="2800" dirty="0"/>
              <a:t> </a:t>
            </a:r>
            <a:r>
              <a:rPr lang="pt-BR" sz="2800" dirty="0" smtClean="0"/>
              <a:t>   </a:t>
            </a:r>
            <a:r>
              <a:rPr lang="pt-BR" sz="2800" dirty="0" err="1" smtClean="0"/>
              <a:t>Lovastatina</a:t>
            </a:r>
            <a:endParaRPr lang="pt-BR" sz="2800" dirty="0" smtClean="0"/>
          </a:p>
          <a:p>
            <a:pPr>
              <a:buNone/>
            </a:pPr>
            <a:r>
              <a:rPr lang="pt-BR" sz="2800" dirty="0"/>
              <a:t>	</a:t>
            </a:r>
            <a:r>
              <a:rPr lang="pt-BR" sz="2800" dirty="0" smtClean="0"/>
              <a:t>308 participantes – força baixa</a:t>
            </a:r>
          </a:p>
          <a:p>
            <a:pPr>
              <a:buNone/>
            </a:pPr>
            <a:endParaRPr lang="pt-BR" sz="2800" dirty="0"/>
          </a:p>
          <a:p>
            <a:pPr>
              <a:buNone/>
            </a:pPr>
            <a:r>
              <a:rPr lang="pt-BR" sz="2800" dirty="0" smtClean="0"/>
              <a:t>	Efeitos maléficos na performance cognitiva em 4 testes neurofisiológicos que avaliaram:</a:t>
            </a:r>
          </a:p>
          <a:p>
            <a:pPr lvl="1"/>
            <a:r>
              <a:rPr lang="pt-BR" sz="2400" dirty="0" smtClean="0"/>
              <a:t>Atenção</a:t>
            </a:r>
          </a:p>
          <a:p>
            <a:pPr lvl="1"/>
            <a:r>
              <a:rPr lang="pt-BR" sz="2400" dirty="0" smtClean="0"/>
              <a:t>Memória de trabalho</a:t>
            </a:r>
          </a:p>
          <a:p>
            <a:pPr lvl="1"/>
            <a:r>
              <a:rPr lang="pt-BR" sz="2400" dirty="0" smtClean="0"/>
              <a:t>Eficiência mental geral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EVIDÊNCIAS DE COMPROMETIMENTO COGNITIVO REVERSÍVEL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300192" y="1988840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Muldoon MF, et al., 2000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1435</Words>
  <Application>Microsoft Office PowerPoint</Application>
  <PresentationFormat>Apresentação na tela (4:3)</PresentationFormat>
  <Paragraphs>364</Paragraphs>
  <Slides>42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Slide 1</vt:lpstr>
      <vt:lpstr>INTRODUÇÃO</vt:lpstr>
      <vt:lpstr>INTRODUÇÃO</vt:lpstr>
      <vt:lpstr>INTRODUÇÃO</vt:lpstr>
      <vt:lpstr>INTRODUÇÃO</vt:lpstr>
      <vt:lpstr>INTRODUÇÃO</vt:lpstr>
      <vt:lpstr>OBJETIVO</vt:lpstr>
      <vt:lpstr>EVIDÊNCIAS DE COMPROMETIMENTO COGNITIVO REVERSÍVEL</vt:lpstr>
      <vt:lpstr>EVIDÊNCIAS DE COMPROMETIMENTO COGNITIVO REVERSÍVEL</vt:lpstr>
      <vt:lpstr>EVIDÊNCIAS DE COMPROMETIMENTO COGNITIVO REVERSÍVEL</vt:lpstr>
      <vt:lpstr>EVIDÊNCIAS DE COMPROMETIMENTO COGNITIVO REVERSÍVEL</vt:lpstr>
      <vt:lpstr>EVIDÊNCIAS DE COMPROMETIMENTO COGNITIVO REVERSÍVEL</vt:lpstr>
      <vt:lpstr>EVIDÊNCIAS DE COMPROMETIMENTO COGNITIVO REVERSÍVEL</vt:lpstr>
      <vt:lpstr>Slide 14</vt:lpstr>
      <vt:lpstr>EVIDÊNCIAS CONTRA COMPROMETIMENTO COGNITIVO REVERSÍVEL</vt:lpstr>
      <vt:lpstr>EVIDÊNCIAS CONTRA COMPROMETIMENTO COGNITIVO REVERSÍVEL</vt:lpstr>
      <vt:lpstr>EVIDÊNCIAS CONTRA COMPROMETIMENTO COGNITIVO REVERSÍVEL</vt:lpstr>
      <vt:lpstr>EVIDÊNCIAS CONTRA COMPROMETIMENTO COGNITIVO REVERSÍVEL</vt:lpstr>
      <vt:lpstr>EVIDÊNCIAS CONTRA COMPROMETIMENTO COGNITIVO REVERSÍVEL</vt:lpstr>
      <vt:lpstr>Slide 20</vt:lpstr>
      <vt:lpstr>LIMITAÇÕES DOS ESTUDOS</vt:lpstr>
      <vt:lpstr>LIMITAÇÕES DOS ESTUDOS</vt:lpstr>
      <vt:lpstr>LIMITAÇÕES DOS ESTUDOS</vt:lpstr>
      <vt:lpstr>LIMITAÇÕES DOS ESTUDOS</vt:lpstr>
      <vt:lpstr>LIMITAÇÕES DOS ESTUDOS</vt:lpstr>
      <vt:lpstr>LIMITAÇÕES DOS ESTUDOS</vt:lpstr>
      <vt:lpstr>LIMITAÇÕES DOS ESTUDOS</vt:lpstr>
      <vt:lpstr>PREVENÇÃO E TRATAMENTO DA DEMÊNCIA E DO ALZHEIMER – A FAVOR</vt:lpstr>
      <vt:lpstr>PREVENÇÃO E TRATAMENTO DA DEMÊNCIA E DO ALZHEIMER – A FAVOR</vt:lpstr>
      <vt:lpstr>PREVENÇÃO E TRATAMENTO DA DEMÊNCIA E DO ALZHEIMER – A FAVOR</vt:lpstr>
      <vt:lpstr>PREVENÇÃO E TRATAMENTO DA DEMÊNCIA E DO ALZHEIMER – A FAVOR</vt:lpstr>
      <vt:lpstr>PREVENÇÃO E TRATAMENTO DA DEMÊNCIA E DO ALZHEIMER – A FAVOR</vt:lpstr>
      <vt:lpstr>PREVENÇÃO E TRATAMENTO DA DEMÊNCIA E DO ALZHEIMER – A FAVOR</vt:lpstr>
      <vt:lpstr>PREVENÇÃO E TRATAMENTO DA DEMÊNCIA E DO ALZHEIMER – CONTRA</vt:lpstr>
      <vt:lpstr>COMO ESTATINAS PODERIAM FAZER AS DUAS COISAS?</vt:lpstr>
      <vt:lpstr>MECANISMOS DE DANO COGNITIVO</vt:lpstr>
      <vt:lpstr>MECANISMOS DE DANO COGNITIVO</vt:lpstr>
      <vt:lpstr>MECANISMO PROTETOR - DEMÊNCIA</vt:lpstr>
      <vt:lpstr>MECANISMO PROTETOR - DA</vt:lpstr>
      <vt:lpstr>MECANISMO PROTETOR - DA</vt:lpstr>
      <vt:lpstr>MECANISMO PROTETOR - DA</vt:lpstr>
      <vt:lpstr>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</dc:creator>
  <cp:lastModifiedBy>l</cp:lastModifiedBy>
  <cp:revision>27</cp:revision>
  <dcterms:created xsi:type="dcterms:W3CDTF">2018-03-20T20:19:14Z</dcterms:created>
  <dcterms:modified xsi:type="dcterms:W3CDTF">2018-03-22T01:32:18Z</dcterms:modified>
</cp:coreProperties>
</file>