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3" r:id="rId3"/>
    <p:sldId id="264" r:id="rId4"/>
    <p:sldId id="265" r:id="rId5"/>
    <p:sldId id="266" r:id="rId6"/>
    <p:sldId id="267" r:id="rId7"/>
    <p:sldId id="268" r:id="rId8"/>
    <p:sldId id="269" r:id="rId9"/>
    <p:sldId id="270" r:id="rId10"/>
    <p:sldId id="257" r:id="rId11"/>
    <p:sldId id="260" r:id="rId12"/>
    <p:sldId id="261" r:id="rId13"/>
    <p:sldId id="313" r:id="rId14"/>
    <p:sldId id="259" r:id="rId15"/>
    <p:sldId id="271" r:id="rId16"/>
    <p:sldId id="272" r:id="rId17"/>
    <p:sldId id="258" r:id="rId18"/>
    <p:sldId id="273" r:id="rId19"/>
    <p:sldId id="274" r:id="rId20"/>
    <p:sldId id="275" r:id="rId21"/>
    <p:sldId id="276" r:id="rId22"/>
    <p:sldId id="277" r:id="rId23"/>
    <p:sldId id="279" r:id="rId24"/>
    <p:sldId id="280" r:id="rId25"/>
    <p:sldId id="278" r:id="rId26"/>
    <p:sldId id="286" r:id="rId27"/>
    <p:sldId id="281" r:id="rId28"/>
    <p:sldId id="287" r:id="rId29"/>
    <p:sldId id="285" r:id="rId30"/>
    <p:sldId id="288" r:id="rId31"/>
    <p:sldId id="282" r:id="rId32"/>
    <p:sldId id="289" r:id="rId33"/>
    <p:sldId id="290" r:id="rId34"/>
    <p:sldId id="291" r:id="rId35"/>
    <p:sldId id="292" r:id="rId36"/>
    <p:sldId id="293" r:id="rId37"/>
    <p:sldId id="295" r:id="rId38"/>
    <p:sldId id="296" r:id="rId39"/>
    <p:sldId id="297" r:id="rId40"/>
    <p:sldId id="284" r:id="rId41"/>
    <p:sldId id="298" r:id="rId42"/>
    <p:sldId id="300" r:id="rId43"/>
    <p:sldId id="299" r:id="rId44"/>
    <p:sldId id="301" r:id="rId45"/>
    <p:sldId id="303" r:id="rId46"/>
    <p:sldId id="302" r:id="rId47"/>
    <p:sldId id="304" r:id="rId48"/>
    <p:sldId id="305" r:id="rId49"/>
    <p:sldId id="306" r:id="rId50"/>
    <p:sldId id="307" r:id="rId51"/>
    <p:sldId id="311" r:id="rId52"/>
    <p:sldId id="308" r:id="rId53"/>
    <p:sldId id="312" r:id="rId54"/>
    <p:sldId id="309" r:id="rId55"/>
    <p:sldId id="310" r:id="rId5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33" autoAdjust="0"/>
  </p:normalViewPr>
  <p:slideViewPr>
    <p:cSldViewPr>
      <p:cViewPr varScale="1">
        <p:scale>
          <a:sx n="45" d="100"/>
          <a:sy n="45" d="100"/>
        </p:scale>
        <p:origin x="-21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39B00-F6BE-44BD-B073-FBD330263AA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BC9063A4-3448-4180-BB1F-3ECDE34C4BF4}">
      <dgm:prSet phldrT="[Texto]"/>
      <dgm:spPr/>
      <dgm:t>
        <a:bodyPr/>
        <a:lstStyle/>
        <a:p>
          <a:r>
            <a:rPr lang="en-US" dirty="0" smtClean="0"/>
            <a:t>ESTUDOS</a:t>
          </a:r>
          <a:endParaRPr lang="pt-BR" dirty="0"/>
        </a:p>
      </dgm:t>
    </dgm:pt>
    <dgm:pt modelId="{6B7CF30E-94CF-4BA2-9D5C-21118E71C088}" type="parTrans" cxnId="{18D33DFE-403B-4A62-9E59-D0AC687F6EC2}">
      <dgm:prSet/>
      <dgm:spPr/>
      <dgm:t>
        <a:bodyPr/>
        <a:lstStyle/>
        <a:p>
          <a:endParaRPr lang="pt-BR"/>
        </a:p>
      </dgm:t>
    </dgm:pt>
    <dgm:pt modelId="{72788EFD-0941-4840-AE1B-45E384F6767C}" type="sibTrans" cxnId="{18D33DFE-403B-4A62-9E59-D0AC687F6EC2}">
      <dgm:prSet/>
      <dgm:spPr/>
      <dgm:t>
        <a:bodyPr/>
        <a:lstStyle/>
        <a:p>
          <a:endParaRPr lang="pt-BR"/>
        </a:p>
      </dgm:t>
    </dgm:pt>
    <dgm:pt modelId="{F0EC7C17-3499-4CC5-B6B4-67C73051D980}">
      <dgm:prSet phldrT="[Texto]"/>
      <dgm:spPr/>
      <dgm:t>
        <a:bodyPr/>
        <a:lstStyle/>
        <a:p>
          <a:r>
            <a:rPr lang="pt-BR" dirty="0" smtClean="0"/>
            <a:t>AIT 2 com </a:t>
          </a:r>
          <a:r>
            <a:rPr lang="pt-BR" dirty="0" err="1" smtClean="0"/>
            <a:t>metimazol</a:t>
          </a:r>
          <a:r>
            <a:rPr lang="pt-BR" dirty="0" smtClean="0"/>
            <a:t> e prednisona ou </a:t>
          </a:r>
          <a:r>
            <a:rPr lang="pt-BR" dirty="0" err="1" smtClean="0"/>
            <a:t>perclorato</a:t>
          </a:r>
          <a:r>
            <a:rPr lang="pt-BR" dirty="0" smtClean="0"/>
            <a:t> de sódio, ou prednisona e </a:t>
          </a:r>
          <a:r>
            <a:rPr lang="pt-BR" dirty="0" err="1" smtClean="0"/>
            <a:t>perclorato</a:t>
          </a:r>
          <a:r>
            <a:rPr lang="pt-BR" dirty="0" smtClean="0"/>
            <a:t> de sódio, atingiram o </a:t>
          </a:r>
          <a:r>
            <a:rPr lang="pt-BR" dirty="0" err="1" smtClean="0"/>
            <a:t>eutireoidismo</a:t>
          </a:r>
          <a:r>
            <a:rPr lang="pt-BR" dirty="0" smtClean="0"/>
            <a:t> em 8‐14 semanas, apesar de continuar com a </a:t>
          </a:r>
          <a:r>
            <a:rPr lang="pt-BR" dirty="0" err="1" smtClean="0"/>
            <a:t>amiodarona</a:t>
          </a:r>
          <a:endParaRPr lang="pt-BR" dirty="0"/>
        </a:p>
      </dgm:t>
    </dgm:pt>
    <dgm:pt modelId="{805B5A0A-0049-479C-BEAF-503B066D9BB9}" type="parTrans" cxnId="{C0250077-51FD-4E94-A0EE-D78AF1BEBDBC}">
      <dgm:prSet/>
      <dgm:spPr/>
      <dgm:t>
        <a:bodyPr/>
        <a:lstStyle/>
        <a:p>
          <a:endParaRPr lang="pt-BR"/>
        </a:p>
      </dgm:t>
    </dgm:pt>
    <dgm:pt modelId="{93F10793-CB55-458D-8F07-DB4736859CAE}" type="sibTrans" cxnId="{C0250077-51FD-4E94-A0EE-D78AF1BEBDBC}">
      <dgm:prSet/>
      <dgm:spPr/>
      <dgm:t>
        <a:bodyPr/>
        <a:lstStyle/>
        <a:p>
          <a:endParaRPr lang="pt-BR"/>
        </a:p>
      </dgm:t>
    </dgm:pt>
    <dgm:pt modelId="{DC079D39-F524-47AC-A3F2-D50AE5AFF915}">
      <dgm:prSet phldrT="[Texto]"/>
      <dgm:spPr/>
      <dgm:t>
        <a:bodyPr/>
        <a:lstStyle/>
        <a:p>
          <a:r>
            <a:rPr lang="pt-BR" dirty="0" smtClean="0"/>
            <a:t>Estudo japonês de 50 pacientes com AIT 2 que continuaram </a:t>
          </a:r>
          <a:r>
            <a:rPr lang="pt-BR" dirty="0" err="1" smtClean="0"/>
            <a:t>amiodarona</a:t>
          </a:r>
          <a:r>
            <a:rPr lang="pt-BR" dirty="0" smtClean="0"/>
            <a:t>, a AIT recorrente foi observada em apenas 3 pacientes vários anos após o primeiro episódio de AIT</a:t>
          </a:r>
        </a:p>
        <a:p>
          <a:endParaRPr lang="pt-BR" dirty="0"/>
        </a:p>
      </dgm:t>
    </dgm:pt>
    <dgm:pt modelId="{CB240EAD-30E9-42EB-8681-7DF13A0FF617}" type="parTrans" cxnId="{AFE412D5-4836-43D5-A86F-436E3C3B3466}">
      <dgm:prSet/>
      <dgm:spPr/>
      <dgm:t>
        <a:bodyPr/>
        <a:lstStyle/>
        <a:p>
          <a:endParaRPr lang="pt-BR"/>
        </a:p>
      </dgm:t>
    </dgm:pt>
    <dgm:pt modelId="{43E1E110-A7FA-4259-8100-8BEF943D9862}" type="sibTrans" cxnId="{AFE412D5-4836-43D5-A86F-436E3C3B3466}">
      <dgm:prSet/>
      <dgm:spPr/>
      <dgm:t>
        <a:bodyPr/>
        <a:lstStyle/>
        <a:p>
          <a:endParaRPr lang="pt-BR"/>
        </a:p>
      </dgm:t>
    </dgm:pt>
    <dgm:pt modelId="{A4967CF8-A5B9-42D4-8414-A49BD3C23C80}">
      <dgm:prSet phldrT="[Texto]"/>
      <dgm:spPr/>
      <dgm:t>
        <a:bodyPr/>
        <a:lstStyle/>
        <a:p>
          <a:r>
            <a:rPr lang="pt-BR" dirty="0" smtClean="0"/>
            <a:t>Grande estudo de coorte retrospectivo de 83 pacientes com AIT 2, a prednisona restaurou o </a:t>
          </a:r>
          <a:r>
            <a:rPr lang="pt-BR" dirty="0" err="1" smtClean="0"/>
            <a:t>eutireoidismo</a:t>
          </a:r>
          <a:r>
            <a:rPr lang="pt-BR" dirty="0" smtClean="0"/>
            <a:t> na maioria dos pacientes, com ou sem suspensão da </a:t>
          </a:r>
          <a:r>
            <a:rPr lang="pt-BR" dirty="0" err="1" smtClean="0"/>
            <a:t>amiodarona</a:t>
          </a:r>
          <a:r>
            <a:rPr lang="pt-BR" dirty="0" smtClean="0"/>
            <a:t>, mas a </a:t>
          </a:r>
          <a:r>
            <a:rPr lang="pt-BR" dirty="0" err="1" smtClean="0"/>
            <a:t>amiodarona</a:t>
          </a:r>
          <a:r>
            <a:rPr lang="pt-BR" dirty="0" smtClean="0"/>
            <a:t> contínua aumentou a taxa de recorrência de  </a:t>
          </a:r>
          <a:r>
            <a:rPr lang="pt-BR" dirty="0" err="1" smtClean="0"/>
            <a:t>tireotoxicose</a:t>
          </a:r>
          <a:r>
            <a:rPr lang="pt-BR" dirty="0" smtClean="0"/>
            <a:t>.</a:t>
          </a:r>
          <a:endParaRPr lang="pt-BR" dirty="0"/>
        </a:p>
      </dgm:t>
    </dgm:pt>
    <dgm:pt modelId="{DDA5AC87-0A72-45C9-B456-0BA6CFBB8210}" type="parTrans" cxnId="{CCC61EA4-D98B-413F-9866-3F1FC9C199C4}">
      <dgm:prSet/>
      <dgm:spPr/>
      <dgm:t>
        <a:bodyPr/>
        <a:lstStyle/>
        <a:p>
          <a:endParaRPr lang="pt-BR"/>
        </a:p>
      </dgm:t>
    </dgm:pt>
    <dgm:pt modelId="{B149036A-F7EC-4756-B3A7-FFB451EDA812}" type="sibTrans" cxnId="{CCC61EA4-D98B-413F-9866-3F1FC9C199C4}">
      <dgm:prSet/>
      <dgm:spPr/>
      <dgm:t>
        <a:bodyPr/>
        <a:lstStyle/>
        <a:p>
          <a:endParaRPr lang="pt-BR"/>
        </a:p>
      </dgm:t>
    </dgm:pt>
    <dgm:pt modelId="{A6A9CBB0-6B23-42EB-94EE-A140AFADDAA1}" type="pres">
      <dgm:prSet presAssocID="{5E439B00-F6BE-44BD-B073-FBD330263AA1}" presName="composite" presStyleCnt="0">
        <dgm:presLayoutVars>
          <dgm:chMax val="1"/>
          <dgm:dir/>
          <dgm:resizeHandles val="exact"/>
        </dgm:presLayoutVars>
      </dgm:prSet>
      <dgm:spPr/>
      <dgm:t>
        <a:bodyPr/>
        <a:lstStyle/>
        <a:p>
          <a:endParaRPr lang="pt-BR"/>
        </a:p>
      </dgm:t>
    </dgm:pt>
    <dgm:pt modelId="{32C0EA71-0DDE-40B8-B1B5-F3C25B9E17A5}" type="pres">
      <dgm:prSet presAssocID="{BC9063A4-3448-4180-BB1F-3ECDE34C4BF4}" presName="roof" presStyleLbl="dkBgShp" presStyleIdx="0" presStyleCnt="2" custScaleY="62286" custLinFactNeighborY="-10819"/>
      <dgm:spPr/>
      <dgm:t>
        <a:bodyPr/>
        <a:lstStyle/>
        <a:p>
          <a:endParaRPr lang="pt-BR"/>
        </a:p>
      </dgm:t>
    </dgm:pt>
    <dgm:pt modelId="{A51DD1AC-95F3-491B-9A3E-47600C2BB22E}" type="pres">
      <dgm:prSet presAssocID="{BC9063A4-3448-4180-BB1F-3ECDE34C4BF4}" presName="pillars" presStyleCnt="0"/>
      <dgm:spPr/>
    </dgm:pt>
    <dgm:pt modelId="{76C1104D-FCEE-42B5-BE75-A21DD9897B09}" type="pres">
      <dgm:prSet presAssocID="{BC9063A4-3448-4180-BB1F-3ECDE34C4BF4}" presName="pillar1" presStyleLbl="node1" presStyleIdx="0" presStyleCnt="3" custScaleY="131057">
        <dgm:presLayoutVars>
          <dgm:bulletEnabled val="1"/>
        </dgm:presLayoutVars>
      </dgm:prSet>
      <dgm:spPr/>
      <dgm:t>
        <a:bodyPr/>
        <a:lstStyle/>
        <a:p>
          <a:endParaRPr lang="pt-BR"/>
        </a:p>
      </dgm:t>
    </dgm:pt>
    <dgm:pt modelId="{8C4D742C-EECC-4707-82A0-3B4F6B114B18}" type="pres">
      <dgm:prSet presAssocID="{DC079D39-F524-47AC-A3F2-D50AE5AFF915}" presName="pillarX" presStyleLbl="node1" presStyleIdx="1" presStyleCnt="3" custScaleY="129587">
        <dgm:presLayoutVars>
          <dgm:bulletEnabled val="1"/>
        </dgm:presLayoutVars>
      </dgm:prSet>
      <dgm:spPr/>
      <dgm:t>
        <a:bodyPr/>
        <a:lstStyle/>
        <a:p>
          <a:endParaRPr lang="pt-BR"/>
        </a:p>
      </dgm:t>
    </dgm:pt>
    <dgm:pt modelId="{E5A31006-F7B1-49D9-A646-62C0BC75B303}" type="pres">
      <dgm:prSet presAssocID="{A4967CF8-A5B9-42D4-8414-A49BD3C23C80}" presName="pillarX" presStyleLbl="node1" presStyleIdx="2" presStyleCnt="3" custScaleY="130322">
        <dgm:presLayoutVars>
          <dgm:bulletEnabled val="1"/>
        </dgm:presLayoutVars>
      </dgm:prSet>
      <dgm:spPr/>
      <dgm:t>
        <a:bodyPr/>
        <a:lstStyle/>
        <a:p>
          <a:endParaRPr lang="pt-BR"/>
        </a:p>
      </dgm:t>
    </dgm:pt>
    <dgm:pt modelId="{D7B16CDD-ACE2-453B-A5AC-BB439A8FB49D}" type="pres">
      <dgm:prSet presAssocID="{BC9063A4-3448-4180-BB1F-3ECDE34C4BF4}" presName="base" presStyleLbl="dkBgShp" presStyleIdx="1" presStyleCnt="2" custScaleY="21468" custLinFactY="10286" custLinFactNeighborX="-862" custLinFactNeighborY="100000"/>
      <dgm:spPr/>
    </dgm:pt>
  </dgm:ptLst>
  <dgm:cxnLst>
    <dgm:cxn modelId="{94C337B8-4889-417B-B207-64E5CF5ADD90}" type="presOf" srcId="{F0EC7C17-3499-4CC5-B6B4-67C73051D980}" destId="{76C1104D-FCEE-42B5-BE75-A21DD9897B09}" srcOrd="0" destOrd="0" presId="urn:microsoft.com/office/officeart/2005/8/layout/hList3"/>
    <dgm:cxn modelId="{C0250077-51FD-4E94-A0EE-D78AF1BEBDBC}" srcId="{BC9063A4-3448-4180-BB1F-3ECDE34C4BF4}" destId="{F0EC7C17-3499-4CC5-B6B4-67C73051D980}" srcOrd="0" destOrd="0" parTransId="{805B5A0A-0049-479C-BEAF-503B066D9BB9}" sibTransId="{93F10793-CB55-458D-8F07-DB4736859CAE}"/>
    <dgm:cxn modelId="{AFE412D5-4836-43D5-A86F-436E3C3B3466}" srcId="{BC9063A4-3448-4180-BB1F-3ECDE34C4BF4}" destId="{DC079D39-F524-47AC-A3F2-D50AE5AFF915}" srcOrd="1" destOrd="0" parTransId="{CB240EAD-30E9-42EB-8681-7DF13A0FF617}" sibTransId="{43E1E110-A7FA-4259-8100-8BEF943D9862}"/>
    <dgm:cxn modelId="{628D8320-268D-4C06-9380-DC296413AA3A}" type="presOf" srcId="{DC079D39-F524-47AC-A3F2-D50AE5AFF915}" destId="{8C4D742C-EECC-4707-82A0-3B4F6B114B18}" srcOrd="0" destOrd="0" presId="urn:microsoft.com/office/officeart/2005/8/layout/hList3"/>
    <dgm:cxn modelId="{18D33DFE-403B-4A62-9E59-D0AC687F6EC2}" srcId="{5E439B00-F6BE-44BD-B073-FBD330263AA1}" destId="{BC9063A4-3448-4180-BB1F-3ECDE34C4BF4}" srcOrd="0" destOrd="0" parTransId="{6B7CF30E-94CF-4BA2-9D5C-21118E71C088}" sibTransId="{72788EFD-0941-4840-AE1B-45E384F6767C}"/>
    <dgm:cxn modelId="{EE77956D-9A72-4BB7-9116-55430003519D}" type="presOf" srcId="{5E439B00-F6BE-44BD-B073-FBD330263AA1}" destId="{A6A9CBB0-6B23-42EB-94EE-A140AFADDAA1}" srcOrd="0" destOrd="0" presId="urn:microsoft.com/office/officeart/2005/8/layout/hList3"/>
    <dgm:cxn modelId="{26E1B5AA-DAA5-48AD-900D-98BA212F1E8A}" type="presOf" srcId="{A4967CF8-A5B9-42D4-8414-A49BD3C23C80}" destId="{E5A31006-F7B1-49D9-A646-62C0BC75B303}" srcOrd="0" destOrd="0" presId="urn:microsoft.com/office/officeart/2005/8/layout/hList3"/>
    <dgm:cxn modelId="{CCC61EA4-D98B-413F-9866-3F1FC9C199C4}" srcId="{BC9063A4-3448-4180-BB1F-3ECDE34C4BF4}" destId="{A4967CF8-A5B9-42D4-8414-A49BD3C23C80}" srcOrd="2" destOrd="0" parTransId="{DDA5AC87-0A72-45C9-B456-0BA6CFBB8210}" sibTransId="{B149036A-F7EC-4756-B3A7-FFB451EDA812}"/>
    <dgm:cxn modelId="{465FC42D-C274-44C1-BE9F-76A0D2834544}" type="presOf" srcId="{BC9063A4-3448-4180-BB1F-3ECDE34C4BF4}" destId="{32C0EA71-0DDE-40B8-B1B5-F3C25B9E17A5}" srcOrd="0" destOrd="0" presId="urn:microsoft.com/office/officeart/2005/8/layout/hList3"/>
    <dgm:cxn modelId="{18E712C8-668A-4B99-A145-1DC4585D7842}" type="presParOf" srcId="{A6A9CBB0-6B23-42EB-94EE-A140AFADDAA1}" destId="{32C0EA71-0DDE-40B8-B1B5-F3C25B9E17A5}" srcOrd="0" destOrd="0" presId="urn:microsoft.com/office/officeart/2005/8/layout/hList3"/>
    <dgm:cxn modelId="{C573AC5D-7E6D-4965-B05B-B75778039A17}" type="presParOf" srcId="{A6A9CBB0-6B23-42EB-94EE-A140AFADDAA1}" destId="{A51DD1AC-95F3-491B-9A3E-47600C2BB22E}" srcOrd="1" destOrd="0" presId="urn:microsoft.com/office/officeart/2005/8/layout/hList3"/>
    <dgm:cxn modelId="{50410014-A304-4C18-901E-7AA0B89FCF72}" type="presParOf" srcId="{A51DD1AC-95F3-491B-9A3E-47600C2BB22E}" destId="{76C1104D-FCEE-42B5-BE75-A21DD9897B09}" srcOrd="0" destOrd="0" presId="urn:microsoft.com/office/officeart/2005/8/layout/hList3"/>
    <dgm:cxn modelId="{72930038-7652-47F5-88F7-E798DF818AEE}" type="presParOf" srcId="{A51DD1AC-95F3-491B-9A3E-47600C2BB22E}" destId="{8C4D742C-EECC-4707-82A0-3B4F6B114B18}" srcOrd="1" destOrd="0" presId="urn:microsoft.com/office/officeart/2005/8/layout/hList3"/>
    <dgm:cxn modelId="{6E05C807-3EC3-472E-B8F9-836FE3C49CFF}" type="presParOf" srcId="{A51DD1AC-95F3-491B-9A3E-47600C2BB22E}" destId="{E5A31006-F7B1-49D9-A646-62C0BC75B303}" srcOrd="2" destOrd="0" presId="urn:microsoft.com/office/officeart/2005/8/layout/hList3"/>
    <dgm:cxn modelId="{8191918A-7225-4766-A440-212D6A2DE5F5}" type="presParOf" srcId="{A6A9CBB0-6B23-42EB-94EE-A140AFADDAA1}" destId="{D7B16CDD-ACE2-453B-A5AC-BB439A8FB4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4A51A-F855-465B-837B-638572BC8C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DEF39C18-1F56-4C90-A4FE-990A3400165A}">
      <dgm:prSet phldrT="[Texto]"/>
      <dgm:spPr/>
      <dgm:t>
        <a:bodyPr/>
        <a:lstStyle/>
        <a:p>
          <a:r>
            <a:rPr lang="pt-BR" b="1" dirty="0" smtClean="0"/>
            <a:t>Drogas </a:t>
          </a:r>
          <a:r>
            <a:rPr lang="pt-BR" b="1" dirty="0" err="1" smtClean="0"/>
            <a:t>antitireoidianas</a:t>
          </a:r>
          <a:r>
            <a:rPr lang="pt-BR" b="1" dirty="0" smtClean="0"/>
            <a:t> </a:t>
          </a:r>
        </a:p>
        <a:p>
          <a:r>
            <a:rPr lang="pt-BR" b="0" dirty="0" smtClean="0"/>
            <a:t>(</a:t>
          </a:r>
          <a:r>
            <a:rPr lang="pt-BR" b="0" dirty="0" err="1" smtClean="0"/>
            <a:t>carbimazol</a:t>
          </a:r>
          <a:r>
            <a:rPr lang="pt-BR" b="0" dirty="0" smtClean="0"/>
            <a:t>, </a:t>
          </a:r>
          <a:r>
            <a:rPr lang="pt-BR" b="0" dirty="0" err="1" smtClean="0"/>
            <a:t>metimazol</a:t>
          </a:r>
          <a:r>
            <a:rPr lang="pt-BR" b="0" dirty="0" smtClean="0"/>
            <a:t> ou </a:t>
          </a:r>
          <a:r>
            <a:rPr lang="pt-BR" b="0" dirty="0" err="1" smtClean="0"/>
            <a:t>propiltiouracil</a:t>
          </a:r>
          <a:r>
            <a:rPr lang="pt-BR" b="0" dirty="0" smtClean="0"/>
            <a:t>) </a:t>
          </a:r>
          <a:endParaRPr lang="pt-BR" b="0" dirty="0"/>
        </a:p>
      </dgm:t>
    </dgm:pt>
    <dgm:pt modelId="{80E182ED-F74A-49A2-85C2-AC03109946EF}" type="parTrans" cxnId="{CA746958-F2D5-43EA-919C-682A1B6EABC4}">
      <dgm:prSet/>
      <dgm:spPr/>
      <dgm:t>
        <a:bodyPr/>
        <a:lstStyle/>
        <a:p>
          <a:endParaRPr lang="pt-BR"/>
        </a:p>
      </dgm:t>
    </dgm:pt>
    <dgm:pt modelId="{31E69488-A502-4CED-8080-7AB8730BB4E1}" type="sibTrans" cxnId="{CA746958-F2D5-43EA-919C-682A1B6EABC4}">
      <dgm:prSet/>
      <dgm:spPr/>
      <dgm:t>
        <a:bodyPr/>
        <a:lstStyle/>
        <a:p>
          <a:endParaRPr lang="pt-BR"/>
        </a:p>
      </dgm:t>
    </dgm:pt>
    <dgm:pt modelId="{E8B67542-30AB-45B1-ACE6-DE553A3CD5EC}">
      <dgm:prSet phldrT="[Texto]"/>
      <dgm:spPr/>
      <dgm:t>
        <a:bodyPr/>
        <a:lstStyle/>
        <a:p>
          <a:r>
            <a:rPr lang="pt-BR" b="1" dirty="0" err="1" smtClean="0"/>
            <a:t>Tireoidectomia</a:t>
          </a:r>
          <a:r>
            <a:rPr lang="pt-BR" b="1" dirty="0" smtClean="0"/>
            <a:t> de emergência</a:t>
          </a:r>
          <a:endParaRPr lang="pt-BR" b="1" dirty="0"/>
        </a:p>
      </dgm:t>
    </dgm:pt>
    <dgm:pt modelId="{4121B6B5-68E2-472A-9577-6E65DB270E5D}" type="parTrans" cxnId="{A1BC4DCB-45C8-4CB0-B29D-A9B65B79F53B}">
      <dgm:prSet/>
      <dgm:spPr/>
      <dgm:t>
        <a:bodyPr/>
        <a:lstStyle/>
        <a:p>
          <a:endParaRPr lang="pt-BR"/>
        </a:p>
      </dgm:t>
    </dgm:pt>
    <dgm:pt modelId="{6661E3E2-08C9-4098-979F-91617842FD0E}" type="sibTrans" cxnId="{A1BC4DCB-45C8-4CB0-B29D-A9B65B79F53B}">
      <dgm:prSet/>
      <dgm:spPr/>
      <dgm:t>
        <a:bodyPr/>
        <a:lstStyle/>
        <a:p>
          <a:endParaRPr lang="pt-BR"/>
        </a:p>
      </dgm:t>
    </dgm:pt>
    <dgm:pt modelId="{3054DAE0-8A46-4C5B-8180-C7305D48C5F4}">
      <dgm:prSet/>
      <dgm:spPr/>
      <dgm:t>
        <a:bodyPr/>
        <a:lstStyle/>
        <a:p>
          <a:r>
            <a:rPr lang="en-US" dirty="0" err="1" smtClean="0"/>
            <a:t>Perclorato</a:t>
          </a:r>
          <a:r>
            <a:rPr lang="en-US" dirty="0" smtClean="0"/>
            <a:t> de </a:t>
          </a:r>
          <a:r>
            <a:rPr lang="en-US" dirty="0" err="1" smtClean="0"/>
            <a:t>Sódio</a:t>
          </a:r>
          <a:endParaRPr lang="en-US" dirty="0" smtClean="0"/>
        </a:p>
        <a:p>
          <a:r>
            <a:rPr lang="pt-BR" dirty="0" smtClean="0"/>
            <a:t>(</a:t>
          </a:r>
          <a:r>
            <a:rPr lang="pt-BR" dirty="0" err="1" smtClean="0"/>
            <a:t>Irenat</a:t>
          </a:r>
          <a:r>
            <a:rPr lang="pt-BR" dirty="0" smtClean="0"/>
            <a:t>®) </a:t>
          </a:r>
          <a:endParaRPr lang="pt-BR" dirty="0"/>
        </a:p>
      </dgm:t>
    </dgm:pt>
    <dgm:pt modelId="{09830A05-67B7-451E-AFC5-C560E88871AD}" type="parTrans" cxnId="{D09C2BB0-C700-43D8-B464-BE6854E7595F}">
      <dgm:prSet/>
      <dgm:spPr/>
      <dgm:t>
        <a:bodyPr/>
        <a:lstStyle/>
        <a:p>
          <a:endParaRPr lang="pt-BR"/>
        </a:p>
      </dgm:t>
    </dgm:pt>
    <dgm:pt modelId="{B6846413-D33B-4367-B2E6-7783C7823585}" type="sibTrans" cxnId="{D09C2BB0-C700-43D8-B464-BE6854E7595F}">
      <dgm:prSet/>
      <dgm:spPr/>
      <dgm:t>
        <a:bodyPr/>
        <a:lstStyle/>
        <a:p>
          <a:endParaRPr lang="pt-BR"/>
        </a:p>
      </dgm:t>
    </dgm:pt>
    <dgm:pt modelId="{0B7AB5BE-E60D-4E03-A530-3650BAA8FE7A}" type="pres">
      <dgm:prSet presAssocID="{4964A51A-F855-465B-837B-638572BC8C83}" presName="diagram" presStyleCnt="0">
        <dgm:presLayoutVars>
          <dgm:dir/>
          <dgm:resizeHandles val="exact"/>
        </dgm:presLayoutVars>
      </dgm:prSet>
      <dgm:spPr/>
      <dgm:t>
        <a:bodyPr/>
        <a:lstStyle/>
        <a:p>
          <a:endParaRPr lang="pt-BR"/>
        </a:p>
      </dgm:t>
    </dgm:pt>
    <dgm:pt modelId="{3153800B-922E-4BC2-AE35-F32A60E053DE}" type="pres">
      <dgm:prSet presAssocID="{DEF39C18-1F56-4C90-A4FE-990A3400165A}" presName="node" presStyleLbl="node1" presStyleIdx="0" presStyleCnt="3">
        <dgm:presLayoutVars>
          <dgm:bulletEnabled val="1"/>
        </dgm:presLayoutVars>
      </dgm:prSet>
      <dgm:spPr/>
      <dgm:t>
        <a:bodyPr/>
        <a:lstStyle/>
        <a:p>
          <a:endParaRPr lang="pt-BR"/>
        </a:p>
      </dgm:t>
    </dgm:pt>
    <dgm:pt modelId="{C7F3F462-41AC-44B9-94B0-0F53EDF2AFC2}" type="pres">
      <dgm:prSet presAssocID="{31E69488-A502-4CED-8080-7AB8730BB4E1}" presName="sibTrans" presStyleCnt="0"/>
      <dgm:spPr/>
    </dgm:pt>
    <dgm:pt modelId="{DC53F9B3-B2C0-4987-B7AC-754F05BB754D}" type="pres">
      <dgm:prSet presAssocID="{3054DAE0-8A46-4C5B-8180-C7305D48C5F4}" presName="node" presStyleLbl="node1" presStyleIdx="1" presStyleCnt="3">
        <dgm:presLayoutVars>
          <dgm:bulletEnabled val="1"/>
        </dgm:presLayoutVars>
      </dgm:prSet>
      <dgm:spPr/>
      <dgm:t>
        <a:bodyPr/>
        <a:lstStyle/>
        <a:p>
          <a:endParaRPr lang="pt-BR"/>
        </a:p>
      </dgm:t>
    </dgm:pt>
    <dgm:pt modelId="{E8A76460-D4C2-4B82-9391-FEFE96980C7B}" type="pres">
      <dgm:prSet presAssocID="{B6846413-D33B-4367-B2E6-7783C7823585}" presName="sibTrans" presStyleCnt="0"/>
      <dgm:spPr/>
    </dgm:pt>
    <dgm:pt modelId="{6BD387BB-5E41-4B0E-B0F0-3AFF16887D74}" type="pres">
      <dgm:prSet presAssocID="{E8B67542-30AB-45B1-ACE6-DE553A3CD5EC}" presName="node" presStyleLbl="node1" presStyleIdx="2" presStyleCnt="3">
        <dgm:presLayoutVars>
          <dgm:bulletEnabled val="1"/>
        </dgm:presLayoutVars>
      </dgm:prSet>
      <dgm:spPr/>
      <dgm:t>
        <a:bodyPr/>
        <a:lstStyle/>
        <a:p>
          <a:endParaRPr lang="pt-BR"/>
        </a:p>
      </dgm:t>
    </dgm:pt>
  </dgm:ptLst>
  <dgm:cxnLst>
    <dgm:cxn modelId="{1435433C-E049-4403-9F18-EB7461340CF5}" type="presOf" srcId="{DEF39C18-1F56-4C90-A4FE-990A3400165A}" destId="{3153800B-922E-4BC2-AE35-F32A60E053DE}" srcOrd="0" destOrd="0" presId="urn:microsoft.com/office/officeart/2005/8/layout/default"/>
    <dgm:cxn modelId="{3F4951E1-97ED-4DDF-A18B-5FC6E60A7957}" type="presOf" srcId="{4964A51A-F855-465B-837B-638572BC8C83}" destId="{0B7AB5BE-E60D-4E03-A530-3650BAA8FE7A}" srcOrd="0" destOrd="0" presId="urn:microsoft.com/office/officeart/2005/8/layout/default"/>
    <dgm:cxn modelId="{F096E367-B523-4A94-B443-A4AD8880C86B}" type="presOf" srcId="{E8B67542-30AB-45B1-ACE6-DE553A3CD5EC}" destId="{6BD387BB-5E41-4B0E-B0F0-3AFF16887D74}" srcOrd="0" destOrd="0" presId="urn:microsoft.com/office/officeart/2005/8/layout/default"/>
    <dgm:cxn modelId="{CA746958-F2D5-43EA-919C-682A1B6EABC4}" srcId="{4964A51A-F855-465B-837B-638572BC8C83}" destId="{DEF39C18-1F56-4C90-A4FE-990A3400165A}" srcOrd="0" destOrd="0" parTransId="{80E182ED-F74A-49A2-85C2-AC03109946EF}" sibTransId="{31E69488-A502-4CED-8080-7AB8730BB4E1}"/>
    <dgm:cxn modelId="{D09C2BB0-C700-43D8-B464-BE6854E7595F}" srcId="{4964A51A-F855-465B-837B-638572BC8C83}" destId="{3054DAE0-8A46-4C5B-8180-C7305D48C5F4}" srcOrd="1" destOrd="0" parTransId="{09830A05-67B7-451E-AFC5-C560E88871AD}" sibTransId="{B6846413-D33B-4367-B2E6-7783C7823585}"/>
    <dgm:cxn modelId="{9E8C8FDE-633F-4528-AADF-F3852023B138}" type="presOf" srcId="{3054DAE0-8A46-4C5B-8180-C7305D48C5F4}" destId="{DC53F9B3-B2C0-4987-B7AC-754F05BB754D}" srcOrd="0" destOrd="0" presId="urn:microsoft.com/office/officeart/2005/8/layout/default"/>
    <dgm:cxn modelId="{A1BC4DCB-45C8-4CB0-B29D-A9B65B79F53B}" srcId="{4964A51A-F855-465B-837B-638572BC8C83}" destId="{E8B67542-30AB-45B1-ACE6-DE553A3CD5EC}" srcOrd="2" destOrd="0" parTransId="{4121B6B5-68E2-472A-9577-6E65DB270E5D}" sibTransId="{6661E3E2-08C9-4098-979F-91617842FD0E}"/>
    <dgm:cxn modelId="{32F4758B-2D91-42FC-8B6F-D04764DE3550}" type="presParOf" srcId="{0B7AB5BE-E60D-4E03-A530-3650BAA8FE7A}" destId="{3153800B-922E-4BC2-AE35-F32A60E053DE}" srcOrd="0" destOrd="0" presId="urn:microsoft.com/office/officeart/2005/8/layout/default"/>
    <dgm:cxn modelId="{FDEDF697-519E-4EF6-9486-320D9E52A20A}" type="presParOf" srcId="{0B7AB5BE-E60D-4E03-A530-3650BAA8FE7A}" destId="{C7F3F462-41AC-44B9-94B0-0F53EDF2AFC2}" srcOrd="1" destOrd="0" presId="urn:microsoft.com/office/officeart/2005/8/layout/default"/>
    <dgm:cxn modelId="{5FF6ADE6-CD17-4A87-A245-9CFDA1ADCBE5}" type="presParOf" srcId="{0B7AB5BE-E60D-4E03-A530-3650BAA8FE7A}" destId="{DC53F9B3-B2C0-4987-B7AC-754F05BB754D}" srcOrd="2" destOrd="0" presId="urn:microsoft.com/office/officeart/2005/8/layout/default"/>
    <dgm:cxn modelId="{AD6B3051-8182-4877-8A75-10CDB39A2E42}" type="presParOf" srcId="{0B7AB5BE-E60D-4E03-A530-3650BAA8FE7A}" destId="{E8A76460-D4C2-4B82-9391-FEFE96980C7B}" srcOrd="3" destOrd="0" presId="urn:microsoft.com/office/officeart/2005/8/layout/default"/>
    <dgm:cxn modelId="{4B8C5516-D459-4D56-B6EF-977A195A454D}" type="presParOf" srcId="{0B7AB5BE-E60D-4E03-A530-3650BAA8FE7A}" destId="{6BD387BB-5E41-4B0E-B0F0-3AFF16887D7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0EA71-0DDE-40B8-B1B5-F3C25B9E17A5}">
      <dsp:nvSpPr>
        <dsp:cNvPr id="0" name=""/>
        <dsp:cNvSpPr/>
      </dsp:nvSpPr>
      <dsp:spPr>
        <a:xfrm>
          <a:off x="0" y="0"/>
          <a:ext cx="8352928" cy="82910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ESTUDOS</a:t>
          </a:r>
          <a:endParaRPr lang="pt-BR" sz="3800" kern="1200" dirty="0"/>
        </a:p>
      </dsp:txBody>
      <dsp:txXfrm>
        <a:off x="0" y="0"/>
        <a:ext cx="8352928" cy="829109"/>
      </dsp:txXfrm>
    </dsp:sp>
    <dsp:sp modelId="{76C1104D-FCEE-42B5-BE75-A21DD9897B09}">
      <dsp:nvSpPr>
        <dsp:cNvPr id="0" name=""/>
        <dsp:cNvSpPr/>
      </dsp:nvSpPr>
      <dsp:spPr>
        <a:xfrm>
          <a:off x="4078" y="709805"/>
          <a:ext cx="2781590" cy="36635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AIT 2 com </a:t>
          </a:r>
          <a:r>
            <a:rPr lang="pt-BR" sz="2000" kern="1200" dirty="0" err="1" smtClean="0"/>
            <a:t>metimazol</a:t>
          </a:r>
          <a:r>
            <a:rPr lang="pt-BR" sz="2000" kern="1200" dirty="0" smtClean="0"/>
            <a:t> e prednisona ou </a:t>
          </a:r>
          <a:r>
            <a:rPr lang="pt-BR" sz="2000" kern="1200" dirty="0" err="1" smtClean="0"/>
            <a:t>perclorato</a:t>
          </a:r>
          <a:r>
            <a:rPr lang="pt-BR" sz="2000" kern="1200" dirty="0" smtClean="0"/>
            <a:t> de sódio, ou prednisona e </a:t>
          </a:r>
          <a:r>
            <a:rPr lang="pt-BR" sz="2000" kern="1200" dirty="0" err="1" smtClean="0"/>
            <a:t>perclorato</a:t>
          </a:r>
          <a:r>
            <a:rPr lang="pt-BR" sz="2000" kern="1200" dirty="0" smtClean="0"/>
            <a:t> de sódio, atingiram o </a:t>
          </a:r>
          <a:r>
            <a:rPr lang="pt-BR" sz="2000" kern="1200" dirty="0" err="1" smtClean="0"/>
            <a:t>eutireoidismo</a:t>
          </a:r>
          <a:r>
            <a:rPr lang="pt-BR" sz="2000" kern="1200" dirty="0" smtClean="0"/>
            <a:t> em 8‐14 semanas, apesar de continuar com a </a:t>
          </a:r>
          <a:r>
            <a:rPr lang="pt-BR" sz="2000" kern="1200" dirty="0" err="1" smtClean="0"/>
            <a:t>amiodarona</a:t>
          </a:r>
          <a:endParaRPr lang="pt-BR" sz="2000" kern="1200" dirty="0"/>
        </a:p>
      </dsp:txBody>
      <dsp:txXfrm>
        <a:off x="4078" y="709805"/>
        <a:ext cx="2781590" cy="3663541"/>
      </dsp:txXfrm>
    </dsp:sp>
    <dsp:sp modelId="{8C4D742C-EECC-4707-82A0-3B4F6B114B18}">
      <dsp:nvSpPr>
        <dsp:cNvPr id="0" name=""/>
        <dsp:cNvSpPr/>
      </dsp:nvSpPr>
      <dsp:spPr>
        <a:xfrm>
          <a:off x="2785668" y="730351"/>
          <a:ext cx="2781590" cy="36224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Estudo japonês de 50 pacientes com AIT 2 que continuaram </a:t>
          </a:r>
          <a:r>
            <a:rPr lang="pt-BR" sz="2000" kern="1200" dirty="0" err="1" smtClean="0"/>
            <a:t>amiodarona</a:t>
          </a:r>
          <a:r>
            <a:rPr lang="pt-BR" sz="2000" kern="1200" dirty="0" smtClean="0"/>
            <a:t>, a AIT recorrente foi observada em apenas 3 pacientes vários anos após o primeiro episódio de AIT</a:t>
          </a:r>
        </a:p>
        <a:p>
          <a:pPr lvl="0" algn="ctr" defTabSz="889000">
            <a:lnSpc>
              <a:spcPct val="90000"/>
            </a:lnSpc>
            <a:spcBef>
              <a:spcPct val="0"/>
            </a:spcBef>
            <a:spcAft>
              <a:spcPct val="35000"/>
            </a:spcAft>
          </a:pPr>
          <a:endParaRPr lang="pt-BR" sz="2000" kern="1200" dirty="0"/>
        </a:p>
      </dsp:txBody>
      <dsp:txXfrm>
        <a:off x="2785668" y="730351"/>
        <a:ext cx="2781590" cy="3622449"/>
      </dsp:txXfrm>
    </dsp:sp>
    <dsp:sp modelId="{E5A31006-F7B1-49D9-A646-62C0BC75B303}">
      <dsp:nvSpPr>
        <dsp:cNvPr id="0" name=""/>
        <dsp:cNvSpPr/>
      </dsp:nvSpPr>
      <dsp:spPr>
        <a:xfrm>
          <a:off x="5567259" y="720078"/>
          <a:ext cx="2781590" cy="3642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Grande estudo de coorte retrospectivo de 83 pacientes com AIT 2, a prednisona restaurou o </a:t>
          </a:r>
          <a:r>
            <a:rPr lang="pt-BR" sz="2000" kern="1200" dirty="0" err="1" smtClean="0"/>
            <a:t>eutireoidismo</a:t>
          </a:r>
          <a:r>
            <a:rPr lang="pt-BR" sz="2000" kern="1200" dirty="0" smtClean="0"/>
            <a:t> na maioria dos pacientes, com ou sem suspensão da </a:t>
          </a:r>
          <a:r>
            <a:rPr lang="pt-BR" sz="2000" kern="1200" dirty="0" err="1" smtClean="0"/>
            <a:t>amiodarona</a:t>
          </a:r>
          <a:r>
            <a:rPr lang="pt-BR" sz="2000" kern="1200" dirty="0" smtClean="0"/>
            <a:t>, mas a </a:t>
          </a:r>
          <a:r>
            <a:rPr lang="pt-BR" sz="2000" kern="1200" dirty="0" err="1" smtClean="0"/>
            <a:t>amiodarona</a:t>
          </a:r>
          <a:r>
            <a:rPr lang="pt-BR" sz="2000" kern="1200" dirty="0" smtClean="0"/>
            <a:t> contínua aumentou a taxa de recorrência de  </a:t>
          </a:r>
          <a:r>
            <a:rPr lang="pt-BR" sz="2000" kern="1200" dirty="0" err="1" smtClean="0"/>
            <a:t>tireotoxicose</a:t>
          </a:r>
          <a:r>
            <a:rPr lang="pt-BR" sz="2000" kern="1200" dirty="0" smtClean="0"/>
            <a:t>.</a:t>
          </a:r>
          <a:endParaRPr lang="pt-BR" sz="2000" kern="1200" dirty="0"/>
        </a:p>
      </dsp:txBody>
      <dsp:txXfrm>
        <a:off x="5567259" y="720078"/>
        <a:ext cx="2781590" cy="3642995"/>
      </dsp:txXfrm>
    </dsp:sp>
    <dsp:sp modelId="{D7B16CDD-ACE2-453B-A5AC-BB439A8FB49D}">
      <dsp:nvSpPr>
        <dsp:cNvPr id="0" name=""/>
        <dsp:cNvSpPr/>
      </dsp:nvSpPr>
      <dsp:spPr>
        <a:xfrm>
          <a:off x="0" y="4370432"/>
          <a:ext cx="8352928" cy="666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3800B-922E-4BC2-AE35-F32A60E053DE}">
      <dsp:nvSpPr>
        <dsp:cNvPr id="0" name=""/>
        <dsp:cNvSpPr/>
      </dsp:nvSpPr>
      <dsp:spPr>
        <a:xfrm>
          <a:off x="511583" y="1869"/>
          <a:ext cx="2828754" cy="1697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smtClean="0"/>
            <a:t>Drogas </a:t>
          </a:r>
          <a:r>
            <a:rPr lang="pt-BR" sz="2200" b="1" kern="1200" dirty="0" err="1" smtClean="0"/>
            <a:t>antitireoidianas</a:t>
          </a:r>
          <a:r>
            <a:rPr lang="pt-BR" sz="2200" b="1" kern="1200" dirty="0" smtClean="0"/>
            <a:t> </a:t>
          </a:r>
        </a:p>
        <a:p>
          <a:pPr lvl="0" algn="ctr" defTabSz="977900">
            <a:lnSpc>
              <a:spcPct val="90000"/>
            </a:lnSpc>
            <a:spcBef>
              <a:spcPct val="0"/>
            </a:spcBef>
            <a:spcAft>
              <a:spcPct val="35000"/>
            </a:spcAft>
          </a:pPr>
          <a:r>
            <a:rPr lang="pt-BR" sz="2200" b="0" kern="1200" dirty="0" smtClean="0"/>
            <a:t>(</a:t>
          </a:r>
          <a:r>
            <a:rPr lang="pt-BR" sz="2200" b="0" kern="1200" dirty="0" err="1" smtClean="0"/>
            <a:t>carbimazol</a:t>
          </a:r>
          <a:r>
            <a:rPr lang="pt-BR" sz="2200" b="0" kern="1200" dirty="0" smtClean="0"/>
            <a:t>, </a:t>
          </a:r>
          <a:r>
            <a:rPr lang="pt-BR" sz="2200" b="0" kern="1200" dirty="0" err="1" smtClean="0"/>
            <a:t>metimazol</a:t>
          </a:r>
          <a:r>
            <a:rPr lang="pt-BR" sz="2200" b="0" kern="1200" dirty="0" smtClean="0"/>
            <a:t> ou </a:t>
          </a:r>
          <a:r>
            <a:rPr lang="pt-BR" sz="2200" b="0" kern="1200" dirty="0" err="1" smtClean="0"/>
            <a:t>propiltiouracil</a:t>
          </a:r>
          <a:r>
            <a:rPr lang="pt-BR" sz="2200" b="0" kern="1200" dirty="0" smtClean="0"/>
            <a:t>) </a:t>
          </a:r>
          <a:endParaRPr lang="pt-BR" sz="2200" b="0" kern="1200" dirty="0"/>
        </a:p>
      </dsp:txBody>
      <dsp:txXfrm>
        <a:off x="511583" y="1869"/>
        <a:ext cx="2828754" cy="1697252"/>
      </dsp:txXfrm>
    </dsp:sp>
    <dsp:sp modelId="{DC53F9B3-B2C0-4987-B7AC-754F05BB754D}">
      <dsp:nvSpPr>
        <dsp:cNvPr id="0" name=""/>
        <dsp:cNvSpPr/>
      </dsp:nvSpPr>
      <dsp:spPr>
        <a:xfrm>
          <a:off x="511583" y="1981997"/>
          <a:ext cx="2828754" cy="1697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Perclorato</a:t>
          </a:r>
          <a:r>
            <a:rPr lang="en-US" sz="2200" kern="1200" dirty="0" smtClean="0"/>
            <a:t> de </a:t>
          </a:r>
          <a:r>
            <a:rPr lang="en-US" sz="2200" kern="1200" dirty="0" err="1" smtClean="0"/>
            <a:t>Sódio</a:t>
          </a:r>
          <a:endParaRPr lang="en-US" sz="2200" kern="1200" dirty="0" smtClean="0"/>
        </a:p>
        <a:p>
          <a:pPr lvl="0" algn="ctr" defTabSz="977900">
            <a:lnSpc>
              <a:spcPct val="90000"/>
            </a:lnSpc>
            <a:spcBef>
              <a:spcPct val="0"/>
            </a:spcBef>
            <a:spcAft>
              <a:spcPct val="35000"/>
            </a:spcAft>
          </a:pPr>
          <a:r>
            <a:rPr lang="pt-BR" sz="2200" kern="1200" dirty="0" smtClean="0"/>
            <a:t>(</a:t>
          </a:r>
          <a:r>
            <a:rPr lang="pt-BR" sz="2200" kern="1200" dirty="0" err="1" smtClean="0"/>
            <a:t>Irenat</a:t>
          </a:r>
          <a:r>
            <a:rPr lang="pt-BR" sz="2200" kern="1200" dirty="0" smtClean="0"/>
            <a:t>®) </a:t>
          </a:r>
          <a:endParaRPr lang="pt-BR" sz="2200" kern="1200" dirty="0"/>
        </a:p>
      </dsp:txBody>
      <dsp:txXfrm>
        <a:off x="511583" y="1981997"/>
        <a:ext cx="2828754" cy="1697252"/>
      </dsp:txXfrm>
    </dsp:sp>
    <dsp:sp modelId="{6BD387BB-5E41-4B0E-B0F0-3AFF16887D74}">
      <dsp:nvSpPr>
        <dsp:cNvPr id="0" name=""/>
        <dsp:cNvSpPr/>
      </dsp:nvSpPr>
      <dsp:spPr>
        <a:xfrm>
          <a:off x="511583" y="3962125"/>
          <a:ext cx="2828754" cy="16972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err="1" smtClean="0"/>
            <a:t>Tireoidectomia</a:t>
          </a:r>
          <a:r>
            <a:rPr lang="pt-BR" sz="2200" b="1" kern="1200" dirty="0" smtClean="0"/>
            <a:t> de emergência</a:t>
          </a:r>
          <a:endParaRPr lang="pt-BR" sz="2200" b="1" kern="1200" dirty="0"/>
        </a:p>
      </dsp:txBody>
      <dsp:txXfrm>
        <a:off x="511583" y="3962125"/>
        <a:ext cx="2828754" cy="169725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AE0A1-1DE6-4AF4-8F48-0A5FD2720176}" type="datetimeFigureOut">
              <a:rPr lang="pt-BR" smtClean="0"/>
              <a:t>08/10/2018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FF277-C4DF-4F90-A552-231750EC51B9}" type="slidenum">
              <a:rPr lang="pt-BR" smtClean="0"/>
              <a:t>‹nº›</a:t>
            </a:fld>
            <a:endParaRPr lang="pt-BR"/>
          </a:p>
        </p:txBody>
      </p:sp>
    </p:spTree>
    <p:extLst>
      <p:ext uri="{BB962C8B-B14F-4D97-AF65-F5344CB8AC3E}">
        <p14:creationId xmlns:p14="http://schemas.microsoft.com/office/powerpoint/2010/main" val="181675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Amiodarona</a:t>
            </a:r>
            <a:r>
              <a:rPr lang="en-US" dirty="0" smtClean="0"/>
              <a:t> é um </a:t>
            </a:r>
            <a:r>
              <a:rPr lang="en-US" dirty="0" err="1" smtClean="0"/>
              <a:t>benzofuranico</a:t>
            </a:r>
            <a:r>
              <a:rPr lang="en-US" dirty="0" smtClean="0"/>
              <a:t>, </a:t>
            </a:r>
            <a:r>
              <a:rPr lang="en-US" dirty="0" err="1" smtClean="0"/>
              <a:t>droga</a:t>
            </a:r>
            <a:r>
              <a:rPr lang="en-US" dirty="0" smtClean="0"/>
              <a:t> </a:t>
            </a:r>
            <a:r>
              <a:rPr lang="en-US" dirty="0" err="1" smtClean="0"/>
              <a:t>rica</a:t>
            </a:r>
            <a:r>
              <a:rPr lang="en-US" dirty="0" smtClean="0"/>
              <a:t> </a:t>
            </a:r>
            <a:r>
              <a:rPr lang="en-US" dirty="0" err="1" smtClean="0"/>
              <a:t>em</a:t>
            </a:r>
            <a:r>
              <a:rPr lang="en-US" dirty="0" smtClean="0"/>
              <a:t> </a:t>
            </a:r>
            <a:r>
              <a:rPr lang="en-US" dirty="0" err="1" smtClean="0"/>
              <a:t>iodo</a:t>
            </a:r>
            <a:r>
              <a:rPr lang="en-US" dirty="0" smtClean="0"/>
              <a:t>, </a:t>
            </a:r>
            <a:r>
              <a:rPr lang="en-US" dirty="0" err="1" smtClean="0"/>
              <a:t>especialmente</a:t>
            </a:r>
            <a:r>
              <a:rPr lang="en-US" dirty="0" smtClean="0"/>
              <a:t> </a:t>
            </a:r>
            <a:r>
              <a:rPr lang="en-US" dirty="0" err="1" smtClean="0"/>
              <a:t>efetiva</a:t>
            </a:r>
            <a:r>
              <a:rPr lang="en-US" baseline="0" dirty="0" smtClean="0"/>
              <a:t> no </a:t>
            </a:r>
            <a:r>
              <a:rPr lang="en-US" baseline="0" dirty="0" err="1" smtClean="0"/>
              <a:t>manejo</a:t>
            </a:r>
            <a:r>
              <a:rPr lang="en-US" baseline="0" dirty="0" smtClean="0"/>
              <a:t> de </a:t>
            </a:r>
            <a:r>
              <a:rPr lang="en-US" baseline="0" dirty="0" err="1" smtClean="0"/>
              <a:t>arrtimias</a:t>
            </a:r>
            <a:r>
              <a:rPr lang="en-US" baseline="0" dirty="0" smtClean="0"/>
              <a:t> </a:t>
            </a:r>
            <a:r>
              <a:rPr lang="en-US" baseline="0" dirty="0" err="1" smtClean="0"/>
              <a:t>supraventriculares</a:t>
            </a:r>
            <a:r>
              <a:rPr lang="en-US" baseline="0" dirty="0" smtClean="0"/>
              <a:t>. </a:t>
            </a:r>
            <a:r>
              <a:rPr lang="en-US" baseline="0" dirty="0" err="1" smtClean="0"/>
              <a:t>Usualmente</a:t>
            </a:r>
            <a:r>
              <a:rPr lang="en-US" baseline="0" dirty="0" smtClean="0"/>
              <a:t> </a:t>
            </a:r>
            <a:r>
              <a:rPr lang="en-US" baseline="0" dirty="0" err="1" smtClean="0"/>
              <a:t>administrada</a:t>
            </a:r>
            <a:r>
              <a:rPr lang="en-US" baseline="0" dirty="0" smtClean="0"/>
              <a:t> </a:t>
            </a:r>
            <a:r>
              <a:rPr lang="en-US" baseline="0" dirty="0" err="1" smtClean="0"/>
              <a:t>na</a:t>
            </a:r>
            <a:r>
              <a:rPr lang="en-US" baseline="0" dirty="0" smtClean="0"/>
              <a:t> dose de 200 mg/</a:t>
            </a:r>
            <a:r>
              <a:rPr lang="en-US" baseline="0" dirty="0" err="1" smtClean="0"/>
              <a:t>dia</a:t>
            </a:r>
            <a:endParaRPr lang="en-US" baseline="0" dirty="0" smtClean="0"/>
          </a:p>
          <a:p>
            <a:r>
              <a:rPr lang="en-US" baseline="0" dirty="0" err="1" smtClean="0"/>
              <a:t>Devido</a:t>
            </a:r>
            <a:r>
              <a:rPr lang="en-US" baseline="0" dirty="0" smtClean="0"/>
              <a:t> </a:t>
            </a:r>
            <a:r>
              <a:rPr lang="en-US" baseline="0" dirty="0" err="1" smtClean="0"/>
              <a:t>ao</a:t>
            </a:r>
            <a:r>
              <a:rPr lang="en-US" baseline="0" dirty="0" smtClean="0"/>
              <a:t> </a:t>
            </a:r>
            <a:r>
              <a:rPr lang="en-US" baseline="0" dirty="0" err="1" smtClean="0"/>
              <a:t>seu</a:t>
            </a:r>
            <a:r>
              <a:rPr lang="en-US" baseline="0" dirty="0" smtClean="0"/>
              <a:t> alto </a:t>
            </a:r>
            <a:r>
              <a:rPr lang="en-US" baseline="0" dirty="0" err="1" smtClean="0"/>
              <a:t>teor</a:t>
            </a:r>
            <a:r>
              <a:rPr lang="en-US" baseline="0" dirty="0" smtClean="0"/>
              <a:t> de </a:t>
            </a:r>
            <a:r>
              <a:rPr lang="en-US" baseline="0" dirty="0" err="1" smtClean="0"/>
              <a:t>iodo</a:t>
            </a:r>
            <a:r>
              <a:rPr lang="en-US" baseline="0" dirty="0" smtClean="0"/>
              <a:t> ( </a:t>
            </a:r>
            <a:r>
              <a:rPr lang="en-US" baseline="0" dirty="0" err="1" smtClean="0"/>
              <a:t>aproximadamente</a:t>
            </a:r>
            <a:r>
              <a:rPr lang="en-US" baseline="0" dirty="0" smtClean="0"/>
              <a:t> 37% do </a:t>
            </a:r>
            <a:r>
              <a:rPr lang="en-US" baseline="0" dirty="0" err="1" smtClean="0"/>
              <a:t>seu</a:t>
            </a:r>
            <a:r>
              <a:rPr lang="en-US" baseline="0" dirty="0" smtClean="0"/>
              <a:t> peso, com </a:t>
            </a:r>
            <a:r>
              <a:rPr lang="en-US" baseline="0" dirty="0" err="1" smtClean="0"/>
              <a:t>uma</a:t>
            </a:r>
            <a:r>
              <a:rPr lang="en-US" baseline="0" dirty="0" smtClean="0"/>
              <a:t> taxa de </a:t>
            </a:r>
            <a:r>
              <a:rPr lang="en-US" baseline="0" dirty="0" err="1" smtClean="0"/>
              <a:t>dissociação</a:t>
            </a:r>
            <a:r>
              <a:rPr lang="en-US" baseline="0" dirty="0" smtClean="0"/>
              <a:t> de </a:t>
            </a:r>
            <a:r>
              <a:rPr lang="en-US" baseline="0" dirty="0" err="1" smtClean="0"/>
              <a:t>iodo</a:t>
            </a:r>
            <a:r>
              <a:rPr lang="en-US" baseline="0" dirty="0" smtClean="0"/>
              <a:t> da </a:t>
            </a:r>
            <a:r>
              <a:rPr lang="en-US" baseline="0" dirty="0" err="1" smtClean="0"/>
              <a:t>droga</a:t>
            </a:r>
            <a:r>
              <a:rPr lang="en-US" baseline="0" dirty="0" smtClean="0"/>
              <a:t> de 10%) e </a:t>
            </a:r>
            <a:r>
              <a:rPr lang="en-US" baseline="0" dirty="0" err="1" smtClean="0"/>
              <a:t>propriedades</a:t>
            </a:r>
            <a:r>
              <a:rPr lang="en-US" baseline="0" dirty="0" smtClean="0"/>
              <a:t> </a:t>
            </a:r>
            <a:r>
              <a:rPr lang="en-US" baseline="0" dirty="0" err="1" smtClean="0"/>
              <a:t>farmacológicas</a:t>
            </a:r>
            <a:r>
              <a:rPr lang="en-US" baseline="0" dirty="0" smtClean="0"/>
              <a:t> (</a:t>
            </a:r>
            <a:r>
              <a:rPr lang="en-US" baseline="0" dirty="0" err="1" smtClean="0"/>
              <a:t>inibição</a:t>
            </a:r>
            <a:r>
              <a:rPr lang="en-US" baseline="0" dirty="0" smtClean="0"/>
              <a:t> da </a:t>
            </a:r>
            <a:r>
              <a:rPr lang="en-US" baseline="0" dirty="0" err="1" smtClean="0"/>
              <a:t>monodeiodinação</a:t>
            </a:r>
            <a:r>
              <a:rPr lang="en-US" baseline="0" dirty="0" smtClean="0"/>
              <a:t> </a:t>
            </a:r>
            <a:r>
              <a:rPr lang="en-US" baseline="0" dirty="0" err="1" smtClean="0"/>
              <a:t>periferica</a:t>
            </a:r>
            <a:r>
              <a:rPr lang="en-US" baseline="0" dirty="0" smtClean="0"/>
              <a:t> da </a:t>
            </a:r>
            <a:r>
              <a:rPr lang="en-US" baseline="0" dirty="0" err="1" smtClean="0"/>
              <a:t>tiroxina</a:t>
            </a:r>
            <a:r>
              <a:rPr lang="en-US" baseline="0" dirty="0" smtClean="0"/>
              <a:t>), a </a:t>
            </a:r>
            <a:r>
              <a:rPr lang="en-US" baseline="0" dirty="0" err="1" smtClean="0"/>
              <a:t>droga</a:t>
            </a:r>
            <a:r>
              <a:rPr lang="en-US" baseline="0" dirty="0" smtClean="0"/>
              <a:t> </a:t>
            </a:r>
            <a:r>
              <a:rPr lang="en-US" baseline="0" dirty="0" err="1" smtClean="0"/>
              <a:t>causa</a:t>
            </a:r>
            <a:r>
              <a:rPr lang="en-US" baseline="0" dirty="0" smtClean="0"/>
              <a:t> </a:t>
            </a:r>
            <a:r>
              <a:rPr lang="en-US" baseline="0" dirty="0" err="1" smtClean="0"/>
              <a:t>mudança</a:t>
            </a:r>
            <a:r>
              <a:rPr lang="en-US" baseline="0" dirty="0" smtClean="0"/>
              <a:t> </a:t>
            </a:r>
            <a:r>
              <a:rPr lang="en-US" baseline="0" dirty="0" err="1" smtClean="0"/>
              <a:t>nos</a:t>
            </a:r>
            <a:r>
              <a:rPr lang="en-US" baseline="0" dirty="0" smtClean="0"/>
              <a:t> testes de </a:t>
            </a:r>
            <a:r>
              <a:rPr lang="en-US" baseline="0" dirty="0" err="1" smtClean="0"/>
              <a:t>função</a:t>
            </a:r>
            <a:r>
              <a:rPr lang="en-US" baseline="0" dirty="0" smtClean="0"/>
              <a:t> </a:t>
            </a:r>
            <a:r>
              <a:rPr lang="en-US" baseline="0" dirty="0" err="1" smtClean="0"/>
              <a:t>tireoidiana</a:t>
            </a:r>
            <a:r>
              <a:rPr lang="en-US" baseline="0" dirty="0" smtClean="0"/>
              <a:t> e </a:t>
            </a:r>
            <a:r>
              <a:rPr lang="en-US" baseline="0" dirty="0" err="1" smtClean="0"/>
              <a:t>pode</a:t>
            </a:r>
            <a:r>
              <a:rPr lang="en-US" baseline="0" dirty="0" smtClean="0"/>
              <a:t> </a:t>
            </a:r>
            <a:r>
              <a:rPr lang="en-US" baseline="0" dirty="0" err="1" smtClean="0"/>
              <a:t>ser</a:t>
            </a:r>
            <a:r>
              <a:rPr lang="en-US" baseline="0" dirty="0" smtClean="0"/>
              <a:t> </a:t>
            </a:r>
            <a:r>
              <a:rPr lang="en-US" baseline="0" dirty="0" err="1" smtClean="0"/>
              <a:t>responsável</a:t>
            </a:r>
            <a:r>
              <a:rPr lang="en-US" baseline="0" dirty="0" smtClean="0"/>
              <a:t> </a:t>
            </a:r>
            <a:r>
              <a:rPr lang="en-US" baseline="0" dirty="0" err="1" smtClean="0"/>
              <a:t>por</a:t>
            </a:r>
            <a:r>
              <a:rPr lang="en-US" baseline="0" dirty="0" smtClean="0"/>
              <a:t> </a:t>
            </a:r>
            <a:r>
              <a:rPr lang="en-US" baseline="0" dirty="0" err="1" smtClean="0"/>
              <a:t>uma</a:t>
            </a:r>
            <a:r>
              <a:rPr lang="en-US" baseline="0" dirty="0" smtClean="0"/>
              <a:t> </a:t>
            </a:r>
            <a:r>
              <a:rPr lang="en-US" baseline="0" dirty="0" err="1" smtClean="0"/>
              <a:t>disfunção</a:t>
            </a:r>
            <a:r>
              <a:rPr lang="en-US" baseline="0" dirty="0" smtClean="0"/>
              <a:t> </a:t>
            </a:r>
            <a:r>
              <a:rPr lang="en-US" baseline="0" dirty="0" err="1" smtClean="0"/>
              <a:t>tireoidiana</a:t>
            </a:r>
            <a:r>
              <a:rPr lang="en-US" baseline="0" dirty="0" smtClean="0"/>
              <a:t>.</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a:t>
            </a:fld>
            <a:endParaRPr lang="pt-BR"/>
          </a:p>
        </p:txBody>
      </p:sp>
    </p:spTree>
    <p:extLst>
      <p:ext uri="{BB962C8B-B14F-4D97-AF65-F5344CB8AC3E}">
        <p14:creationId xmlns:p14="http://schemas.microsoft.com/office/powerpoint/2010/main" val="1679952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aseline="0" dirty="0" err="1" smtClean="0"/>
              <a:t>Mais</a:t>
            </a:r>
            <a:r>
              <a:rPr lang="en-US" baseline="0" dirty="0" smtClean="0"/>
              <a:t> </a:t>
            </a:r>
            <a:r>
              <a:rPr lang="en-US" baseline="0" dirty="0" err="1" smtClean="0"/>
              <a:t>tarde</a:t>
            </a:r>
            <a:r>
              <a:rPr lang="en-US" baseline="0" dirty="0" smtClean="0"/>
              <a:t>, a </a:t>
            </a:r>
            <a:r>
              <a:rPr lang="en-US" baseline="0" dirty="0" err="1" smtClean="0"/>
              <a:t>tireoide</a:t>
            </a:r>
            <a:r>
              <a:rPr lang="en-US" baseline="0" dirty="0" smtClean="0"/>
              <a:t> </a:t>
            </a:r>
            <a:r>
              <a:rPr lang="en-US" baseline="0" dirty="0" err="1" smtClean="0"/>
              <a:t>escapa</a:t>
            </a:r>
            <a:r>
              <a:rPr lang="en-US" baseline="0" dirty="0" smtClean="0"/>
              <a:t> do </a:t>
            </a:r>
            <a:r>
              <a:rPr lang="en-US" baseline="0" dirty="0" err="1" smtClean="0"/>
              <a:t>efeito</a:t>
            </a:r>
            <a:r>
              <a:rPr lang="en-US" baseline="0" dirty="0" smtClean="0"/>
              <a:t> de Wolff-</a:t>
            </a:r>
            <a:r>
              <a:rPr lang="en-US" baseline="0" dirty="0" err="1" smtClean="0"/>
              <a:t>Chaikoff</a:t>
            </a:r>
            <a:r>
              <a:rPr lang="en-US" baseline="0" dirty="0" smtClean="0"/>
              <a:t>, </a:t>
            </a:r>
            <a:r>
              <a:rPr lang="en-US" baseline="0" dirty="0" err="1" smtClean="0"/>
              <a:t>resultando</a:t>
            </a:r>
            <a:r>
              <a:rPr lang="en-US" baseline="0" dirty="0" smtClean="0"/>
              <a:t> </a:t>
            </a:r>
            <a:r>
              <a:rPr lang="en-US" baseline="0" dirty="0" err="1" smtClean="0"/>
              <a:t>em</a:t>
            </a:r>
            <a:r>
              <a:rPr lang="en-US" baseline="0" dirty="0" smtClean="0"/>
              <a:t> </a:t>
            </a:r>
            <a:r>
              <a:rPr lang="en-US" baseline="0" dirty="0" err="1" smtClean="0"/>
              <a:t>normalizaçao</a:t>
            </a:r>
            <a:r>
              <a:rPr lang="en-US" baseline="0" dirty="0" smtClean="0"/>
              <a:t> das </a:t>
            </a:r>
            <a:r>
              <a:rPr lang="en-US" baseline="0" dirty="0" err="1" smtClean="0"/>
              <a:t>concentraçoes</a:t>
            </a:r>
            <a:r>
              <a:rPr lang="en-US" baseline="0" dirty="0" smtClean="0"/>
              <a:t> de T4 e TSH. </a:t>
            </a:r>
            <a:r>
              <a:rPr lang="en-US" baseline="0" dirty="0" err="1" smtClean="0"/>
              <a:t>Nessa</a:t>
            </a:r>
            <a:r>
              <a:rPr lang="en-US" baseline="0" dirty="0" smtClean="0"/>
              <a:t> </a:t>
            </a:r>
            <a:r>
              <a:rPr lang="en-US" baseline="0" dirty="0" err="1" smtClean="0"/>
              <a:t>fase</a:t>
            </a:r>
            <a:r>
              <a:rPr lang="en-US" baseline="0" dirty="0" smtClean="0"/>
              <a:t> o</a:t>
            </a:r>
            <a:r>
              <a:rPr lang="en-US" dirty="0" smtClean="0"/>
              <a:t> T4 total e </a:t>
            </a:r>
            <a:r>
              <a:rPr lang="en-US" dirty="0" err="1" smtClean="0"/>
              <a:t>livre</a:t>
            </a:r>
            <a:r>
              <a:rPr lang="en-US" dirty="0" smtClean="0"/>
              <a:t>, T3 </a:t>
            </a:r>
            <a:r>
              <a:rPr lang="en-US" dirty="0" err="1" smtClean="0"/>
              <a:t>reverso</a:t>
            </a:r>
            <a:r>
              <a:rPr lang="en-US" dirty="0" smtClean="0"/>
              <a:t> </a:t>
            </a:r>
            <a:r>
              <a:rPr lang="en-US" dirty="0" err="1" smtClean="0"/>
              <a:t>aumentam</a:t>
            </a:r>
            <a:r>
              <a:rPr lang="en-US" dirty="0" smtClean="0"/>
              <a:t>,</a:t>
            </a:r>
            <a:r>
              <a:rPr lang="en-US" baseline="0" dirty="0" smtClean="0"/>
              <a:t> </a:t>
            </a:r>
            <a:r>
              <a:rPr lang="en-US" baseline="0" dirty="0" err="1" smtClean="0"/>
              <a:t>enquanto</a:t>
            </a:r>
            <a:r>
              <a:rPr lang="en-US" baseline="0" dirty="0" smtClean="0"/>
              <a:t> o </a:t>
            </a:r>
            <a:r>
              <a:rPr lang="en-US" dirty="0" smtClean="0"/>
              <a:t>T3 total e </a:t>
            </a:r>
            <a:r>
              <a:rPr lang="en-US" dirty="0" err="1" smtClean="0"/>
              <a:t>livre</a:t>
            </a:r>
            <a:r>
              <a:rPr lang="en-US" dirty="0" smtClean="0"/>
              <a:t> </a:t>
            </a:r>
            <a:r>
              <a:rPr lang="en-US" dirty="0" err="1" smtClean="0"/>
              <a:t>reduzem</a:t>
            </a:r>
            <a:r>
              <a:rPr lang="en-US" dirty="0" smtClean="0"/>
              <a:t> </a:t>
            </a:r>
            <a:r>
              <a:rPr lang="en-US" dirty="0" err="1" smtClean="0"/>
              <a:t>devido</a:t>
            </a:r>
            <a:r>
              <a:rPr lang="en-US" dirty="0" smtClean="0"/>
              <a:t> </a:t>
            </a:r>
            <a:r>
              <a:rPr lang="en-US" dirty="0" err="1" smtClean="0"/>
              <a:t>ao</a:t>
            </a:r>
            <a:r>
              <a:rPr lang="en-US" dirty="0" smtClean="0"/>
              <a:t> </a:t>
            </a:r>
            <a:r>
              <a:rPr lang="en-US" dirty="0" err="1" smtClean="0"/>
              <a:t>efeito</a:t>
            </a:r>
            <a:r>
              <a:rPr lang="en-US" dirty="0" smtClean="0"/>
              <a:t> </a:t>
            </a:r>
            <a:r>
              <a:rPr lang="en-US" dirty="0" err="1" smtClean="0"/>
              <a:t>inibitório</a:t>
            </a:r>
            <a:r>
              <a:rPr lang="en-US" dirty="0" smtClean="0"/>
              <a:t> da </a:t>
            </a:r>
            <a:r>
              <a:rPr lang="en-US" dirty="0" err="1" smtClean="0"/>
              <a:t>amiodarona</a:t>
            </a:r>
            <a:r>
              <a:rPr lang="en-US" dirty="0" smtClean="0"/>
              <a:t> </a:t>
            </a:r>
            <a:r>
              <a:rPr lang="en-US" dirty="0" err="1" smtClean="0"/>
              <a:t>sobre</a:t>
            </a:r>
            <a:r>
              <a:rPr lang="en-US" dirty="0" smtClean="0"/>
              <a:t> </a:t>
            </a:r>
            <a:r>
              <a:rPr lang="en-US" dirty="0" err="1" smtClean="0"/>
              <a:t>atividade</a:t>
            </a:r>
            <a:r>
              <a:rPr lang="en-US" dirty="0" smtClean="0"/>
              <a:t> da </a:t>
            </a:r>
            <a:r>
              <a:rPr lang="en-US" dirty="0" err="1" smtClean="0"/>
              <a:t>desiodinase</a:t>
            </a:r>
            <a:r>
              <a:rPr lang="en-US" dirty="0" smtClean="0"/>
              <a:t> </a:t>
            </a:r>
            <a:r>
              <a:rPr lang="en-US" dirty="0" err="1" smtClean="0"/>
              <a:t>hepática</a:t>
            </a:r>
            <a:r>
              <a:rPr lang="en-US" dirty="0" smtClean="0"/>
              <a:t> </a:t>
            </a:r>
            <a:r>
              <a:rPr lang="en-US" dirty="0" err="1" smtClean="0"/>
              <a:t>tipo</a:t>
            </a:r>
            <a:r>
              <a:rPr lang="en-US" dirty="0" smtClean="0"/>
              <a:t> 1.</a:t>
            </a:r>
          </a:p>
          <a:p>
            <a:endParaRPr lang="en-US" dirty="0" smtClean="0"/>
          </a:p>
          <a:p>
            <a:r>
              <a:rPr lang="en-US" dirty="0" smtClean="0"/>
              <a:t>O</a:t>
            </a:r>
            <a:r>
              <a:rPr lang="en-US" baseline="0" dirty="0" smtClean="0"/>
              <a:t> </a:t>
            </a:r>
            <a:r>
              <a:rPr lang="en-US" baseline="0" dirty="0" err="1" smtClean="0"/>
              <a:t>aumento</a:t>
            </a:r>
            <a:r>
              <a:rPr lang="en-US" baseline="0" dirty="0" smtClean="0"/>
              <a:t> do t3 </a:t>
            </a:r>
            <a:r>
              <a:rPr lang="en-US" baseline="0" dirty="0" err="1" smtClean="0"/>
              <a:t>reverso</a:t>
            </a:r>
            <a:r>
              <a:rPr lang="en-US" baseline="0" dirty="0" smtClean="0"/>
              <a:t> é </a:t>
            </a:r>
            <a:r>
              <a:rPr lang="en-US" baseline="0" dirty="0" err="1" smtClean="0"/>
              <a:t>usualmente</a:t>
            </a:r>
            <a:r>
              <a:rPr lang="en-US" baseline="0" dirty="0" smtClean="0"/>
              <a:t> </a:t>
            </a:r>
            <a:r>
              <a:rPr lang="en-US" baseline="0" dirty="0" err="1" smtClean="0"/>
              <a:t>maior</a:t>
            </a:r>
            <a:r>
              <a:rPr lang="en-US" baseline="0" dirty="0" smtClean="0"/>
              <a:t> </a:t>
            </a:r>
            <a:r>
              <a:rPr lang="en-US" baseline="0" dirty="0" err="1" smtClean="0"/>
              <a:t>que</a:t>
            </a:r>
            <a:r>
              <a:rPr lang="en-US" baseline="0" dirty="0" smtClean="0"/>
              <a:t> a </a:t>
            </a:r>
            <a:r>
              <a:rPr lang="en-US" baseline="0" dirty="0" err="1" smtClean="0"/>
              <a:t>reduçao</a:t>
            </a:r>
            <a:r>
              <a:rPr lang="en-US" baseline="0" dirty="0" smtClean="0"/>
              <a:t> da </a:t>
            </a:r>
            <a:r>
              <a:rPr lang="en-US" baseline="0" dirty="0" err="1" smtClean="0"/>
              <a:t>concentraçao</a:t>
            </a:r>
            <a:r>
              <a:rPr lang="en-US" baseline="0" dirty="0" smtClean="0"/>
              <a:t> do t3 </a:t>
            </a:r>
            <a:r>
              <a:rPr lang="en-US" baseline="0" dirty="0" err="1" smtClean="0"/>
              <a:t>serico</a:t>
            </a:r>
            <a:r>
              <a:rPr lang="en-US" baseline="0" dirty="0" smtClean="0"/>
              <a:t>. </a:t>
            </a:r>
          </a:p>
          <a:p>
            <a:endParaRPr lang="en-US" baseline="0" dirty="0" smtClean="0"/>
          </a:p>
          <a:p>
            <a:r>
              <a:rPr lang="en-US" baseline="0" dirty="0" smtClean="0"/>
              <a:t>As </a:t>
            </a:r>
            <a:r>
              <a:rPr lang="en-US" baseline="0" dirty="0" err="1" smtClean="0"/>
              <a:t>alteraçoes</a:t>
            </a:r>
            <a:r>
              <a:rPr lang="en-US" baseline="0" dirty="0" smtClean="0"/>
              <a:t> </a:t>
            </a:r>
            <a:r>
              <a:rPr lang="en-US" baseline="0" dirty="0" err="1" smtClean="0"/>
              <a:t>acima</a:t>
            </a:r>
            <a:r>
              <a:rPr lang="en-US" baseline="0" dirty="0" smtClean="0"/>
              <a:t> </a:t>
            </a:r>
            <a:r>
              <a:rPr lang="en-US" baseline="0" dirty="0" err="1" smtClean="0"/>
              <a:t>em</a:t>
            </a:r>
            <a:r>
              <a:rPr lang="en-US" baseline="0" dirty="0" smtClean="0"/>
              <a:t> t4,t3 e t3r </a:t>
            </a:r>
            <a:r>
              <a:rPr lang="en-US" baseline="0" dirty="0" err="1" smtClean="0"/>
              <a:t>sao</a:t>
            </a:r>
            <a:r>
              <a:rPr lang="en-US" baseline="0" dirty="0" smtClean="0"/>
              <a:t> </a:t>
            </a:r>
            <a:r>
              <a:rPr lang="en-US" baseline="0" dirty="0" err="1" smtClean="0"/>
              <a:t>observadas</a:t>
            </a:r>
            <a:r>
              <a:rPr lang="en-US" baseline="0" dirty="0" smtClean="0"/>
              <a:t> </a:t>
            </a:r>
            <a:r>
              <a:rPr lang="en-US" baseline="0" dirty="0" err="1" smtClean="0"/>
              <a:t>precocemente</a:t>
            </a:r>
            <a:r>
              <a:rPr lang="en-US" baseline="0" dirty="0" smtClean="0"/>
              <a:t> </a:t>
            </a:r>
            <a:r>
              <a:rPr lang="en-US" baseline="0" dirty="0" err="1" smtClean="0"/>
              <a:t>durante</a:t>
            </a:r>
            <a:r>
              <a:rPr lang="en-US" baseline="0" dirty="0" smtClean="0"/>
              <a:t> o </a:t>
            </a:r>
            <a:r>
              <a:rPr lang="en-US" baseline="0" dirty="0" err="1" smtClean="0"/>
              <a:t>tratamento</a:t>
            </a:r>
            <a:r>
              <a:rPr lang="en-US" baseline="0" dirty="0" smtClean="0"/>
              <a:t> com a </a:t>
            </a:r>
            <a:r>
              <a:rPr lang="en-US" baseline="0" dirty="0" err="1" smtClean="0"/>
              <a:t>amiodarona</a:t>
            </a:r>
            <a:r>
              <a:rPr lang="en-US" baseline="0" dirty="0" smtClean="0"/>
              <a:t> e </a:t>
            </a:r>
            <a:r>
              <a:rPr lang="en-US" baseline="0" dirty="0" err="1" smtClean="0"/>
              <a:t>persistem</a:t>
            </a:r>
            <a:r>
              <a:rPr lang="en-US" baseline="0" dirty="0" smtClean="0"/>
              <a:t> </a:t>
            </a:r>
            <a:r>
              <a:rPr lang="en-US" baseline="0" dirty="0" err="1" smtClean="0"/>
              <a:t>durante</a:t>
            </a:r>
            <a:r>
              <a:rPr lang="en-US" baseline="0" dirty="0" smtClean="0"/>
              <a:t> o </a:t>
            </a:r>
            <a:r>
              <a:rPr lang="en-US" baseline="0" dirty="0" err="1" smtClean="0"/>
              <a:t>tratamento</a:t>
            </a:r>
            <a:r>
              <a:rPr lang="en-US" baseline="0" dirty="0" smtClean="0"/>
              <a:t> </a:t>
            </a:r>
            <a:r>
              <a:rPr lang="en-US" baseline="0" dirty="0" err="1" smtClean="0"/>
              <a:t>prolongado</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r>
              <a:rPr lang="pt-BR" sz="1200" b="0" i="0" u="none" strike="noStrike" kern="1200" baseline="0" dirty="0" smtClean="0">
                <a:solidFill>
                  <a:schemeClr val="tx1"/>
                </a:solidFill>
                <a:latin typeface="+mn-lt"/>
                <a:ea typeface="+mn-ea"/>
                <a:cs typeface="+mn-cs"/>
              </a:rPr>
              <a:t>.Esse efeito estende-se por alguns dias, sendo seguido do chamado fenômeno de escape, quando recomeça a </a:t>
            </a:r>
            <a:r>
              <a:rPr lang="pt-BR" sz="1200" b="0" i="0" u="none" strike="noStrike" kern="1200" baseline="0" dirty="0" err="1" smtClean="0">
                <a:solidFill>
                  <a:schemeClr val="tx1"/>
                </a:solidFill>
                <a:latin typeface="+mn-lt"/>
                <a:ea typeface="+mn-ea"/>
                <a:cs typeface="+mn-cs"/>
              </a:rPr>
              <a:t>organificação</a:t>
            </a:r>
            <a:r>
              <a:rPr lang="pt-BR" sz="1200" b="0" i="0" u="none" strike="noStrike" kern="1200" baseline="0" dirty="0" smtClean="0">
                <a:solidFill>
                  <a:schemeClr val="tx1"/>
                </a:solidFill>
                <a:latin typeface="+mn-lt"/>
                <a:ea typeface="+mn-ea"/>
                <a:cs typeface="+mn-cs"/>
              </a:rPr>
              <a:t> do iodo </a:t>
            </a:r>
            <a:r>
              <a:rPr lang="pt-BR" sz="1200" b="0" i="0" u="none" strike="noStrike" kern="1200" baseline="0" dirty="0" err="1" smtClean="0">
                <a:solidFill>
                  <a:schemeClr val="tx1"/>
                </a:solidFill>
                <a:latin typeface="+mn-lt"/>
                <a:ea typeface="+mn-ea"/>
                <a:cs typeface="+mn-cs"/>
              </a:rPr>
              <a:t>intratireoidiano</a:t>
            </a:r>
            <a:r>
              <a:rPr lang="pt-BR" sz="1200" b="0" i="0" u="none" strike="noStrike" kern="1200" baseline="0" dirty="0" smtClean="0">
                <a:solidFill>
                  <a:schemeClr val="tx1"/>
                </a:solidFill>
                <a:latin typeface="+mn-lt"/>
                <a:ea typeface="+mn-ea"/>
                <a:cs typeface="+mn-cs"/>
              </a:rPr>
              <a:t>, com o restabelecimento da síntese normal de T4 e T3. O fenômeno de escape resulta de uma diminuição da concentração de iodo inorgânico no interior da glândula tireoide, devido à </a:t>
            </a:r>
            <a:r>
              <a:rPr lang="pt-BR" sz="1200" b="0" i="0" u="none" strike="noStrike" kern="1200" baseline="0" dirty="0" err="1" smtClean="0">
                <a:solidFill>
                  <a:schemeClr val="tx1"/>
                </a:solidFill>
                <a:latin typeface="+mn-lt"/>
                <a:ea typeface="+mn-ea"/>
                <a:cs typeface="+mn-cs"/>
              </a:rPr>
              <a:t>infrarregulação</a:t>
            </a:r>
            <a:r>
              <a:rPr lang="pt-BR" sz="1200" b="0" i="0" u="none" strike="noStrike" kern="1200" baseline="0" dirty="0" smtClean="0">
                <a:solidFill>
                  <a:schemeClr val="tx1"/>
                </a:solidFill>
                <a:latin typeface="+mn-lt"/>
                <a:ea typeface="+mn-ea"/>
                <a:cs typeface="+mn-cs"/>
              </a:rPr>
              <a:t> do </a:t>
            </a:r>
            <a:r>
              <a:rPr lang="pt-BR" sz="1200" b="0" i="0" u="none" strike="noStrike" kern="1200" baseline="0" dirty="0" err="1" smtClean="0">
                <a:solidFill>
                  <a:schemeClr val="tx1"/>
                </a:solidFill>
                <a:latin typeface="+mn-lt"/>
                <a:ea typeface="+mn-ea"/>
                <a:cs typeface="+mn-cs"/>
              </a:rPr>
              <a:t>simportador</a:t>
            </a:r>
            <a:r>
              <a:rPr lang="pt-BR" sz="1200" b="0" i="0" u="none" strike="noStrike" kern="1200" baseline="0" dirty="0" smtClean="0">
                <a:solidFill>
                  <a:schemeClr val="tx1"/>
                </a:solidFill>
                <a:latin typeface="+mn-lt"/>
                <a:ea typeface="+mn-ea"/>
                <a:cs typeface="+mn-cs"/>
              </a:rPr>
              <a:t> de Na+/I–. Essa relativa diminuição do iodo inorgânico </a:t>
            </a:r>
            <a:r>
              <a:rPr lang="pt-BR" sz="1200" b="0" i="0" u="none" strike="noStrike" kern="1200" baseline="0" dirty="0" err="1" smtClean="0">
                <a:solidFill>
                  <a:schemeClr val="tx1"/>
                </a:solidFill>
                <a:latin typeface="+mn-lt"/>
                <a:ea typeface="+mn-ea"/>
                <a:cs typeface="+mn-cs"/>
              </a:rPr>
              <a:t>intratireoidiano</a:t>
            </a:r>
            <a:r>
              <a:rPr lang="pt-BR" sz="1200" b="0" i="0" u="none" strike="noStrike" kern="1200" baseline="0" dirty="0" smtClean="0">
                <a:solidFill>
                  <a:schemeClr val="tx1"/>
                </a:solidFill>
                <a:latin typeface="+mn-lt"/>
                <a:ea typeface="+mn-ea"/>
                <a:cs typeface="+mn-cs"/>
              </a:rPr>
              <a:t> permite</a:t>
            </a:r>
          </a:p>
          <a:p>
            <a:r>
              <a:rPr lang="pt-BR" sz="1200" b="0" i="0" u="none" strike="noStrike" kern="1200" baseline="0" dirty="0" smtClean="0">
                <a:solidFill>
                  <a:schemeClr val="tx1"/>
                </a:solidFill>
                <a:latin typeface="+mn-lt"/>
                <a:ea typeface="+mn-ea"/>
                <a:cs typeface="+mn-cs"/>
              </a:rPr>
              <a:t>que o sistema TPO-H2O2 readquira sua atividade normal. Os mecanismos responsáveis pelo efeito de Wolff-</a:t>
            </a:r>
            <a:r>
              <a:rPr lang="pt-BR" sz="1200" b="0" i="0" u="none" strike="noStrike" kern="1200" baseline="0" dirty="0" err="1" smtClean="0">
                <a:solidFill>
                  <a:schemeClr val="tx1"/>
                </a:solidFill>
                <a:latin typeface="+mn-lt"/>
                <a:ea typeface="+mn-ea"/>
                <a:cs typeface="+mn-cs"/>
              </a:rPr>
              <a:t>Chaikoff</a:t>
            </a:r>
            <a:r>
              <a:rPr lang="pt-BR" sz="1200" b="0" i="0" u="none" strike="noStrike" kern="1200" baseline="0" dirty="0" smtClean="0">
                <a:solidFill>
                  <a:schemeClr val="tx1"/>
                </a:solidFill>
                <a:latin typeface="+mn-lt"/>
                <a:ea typeface="+mn-ea"/>
                <a:cs typeface="+mn-cs"/>
              </a:rPr>
              <a:t> agudo ainda não foram elucidados, mas podem ser produzidos pela formação de compostos de iodo orgânico no interior da tireoide.</a:t>
            </a:r>
            <a:endParaRPr lang="pt-BR" dirty="0" smtClean="0"/>
          </a:p>
          <a:p>
            <a:endParaRPr lang="en-US" dirty="0" smtClean="0"/>
          </a:p>
          <a:p>
            <a:r>
              <a:rPr lang="en-US" baseline="0" dirty="0" err="1" smtClean="0"/>
              <a:t>Deiodinase</a:t>
            </a:r>
            <a:r>
              <a:rPr lang="en-US" baseline="0" dirty="0" smtClean="0"/>
              <a:t> 1: </a:t>
            </a:r>
            <a:r>
              <a:rPr lang="en-US" baseline="0" dirty="0" err="1" smtClean="0"/>
              <a:t>catalisa</a:t>
            </a:r>
            <a:r>
              <a:rPr lang="en-US" baseline="0" dirty="0" smtClean="0"/>
              <a:t> a </a:t>
            </a:r>
            <a:r>
              <a:rPr lang="en-US" baseline="0" dirty="0" err="1" smtClean="0"/>
              <a:t>desiodaçao</a:t>
            </a:r>
            <a:r>
              <a:rPr lang="en-US" baseline="0" dirty="0" smtClean="0"/>
              <a:t> do </a:t>
            </a:r>
            <a:r>
              <a:rPr lang="en-US" baseline="0" dirty="0" err="1" smtClean="0"/>
              <a:t>anel</a:t>
            </a:r>
            <a:r>
              <a:rPr lang="en-US" baseline="0" dirty="0" smtClean="0"/>
              <a:t> </a:t>
            </a:r>
            <a:r>
              <a:rPr lang="en-US" baseline="0" dirty="0" err="1" smtClean="0"/>
              <a:t>externo</a:t>
            </a:r>
            <a:r>
              <a:rPr lang="en-US" baseline="0" dirty="0" smtClean="0"/>
              <a:t> e do </a:t>
            </a:r>
            <a:r>
              <a:rPr lang="en-US" baseline="0" dirty="0" err="1" smtClean="0"/>
              <a:t>anel</a:t>
            </a:r>
            <a:r>
              <a:rPr lang="en-US" baseline="0" dirty="0" smtClean="0"/>
              <a:t> </a:t>
            </a:r>
            <a:r>
              <a:rPr lang="en-US" baseline="0" dirty="0" err="1" smtClean="0"/>
              <a:t>interno</a:t>
            </a:r>
            <a:r>
              <a:rPr lang="en-US" baseline="0" dirty="0" smtClean="0"/>
              <a:t> de t4 e da t3r. </a:t>
            </a:r>
            <a:r>
              <a:rPr lang="en-US" baseline="0" dirty="0" err="1" smtClean="0"/>
              <a:t>Encontrada</a:t>
            </a:r>
            <a:r>
              <a:rPr lang="en-US" baseline="0" dirty="0" smtClean="0"/>
              <a:t> </a:t>
            </a:r>
            <a:r>
              <a:rPr lang="en-US" baseline="0" dirty="0" err="1" smtClean="0"/>
              <a:t>predominantemente</a:t>
            </a:r>
            <a:r>
              <a:rPr lang="en-US" baseline="0" dirty="0" smtClean="0"/>
              <a:t> no </a:t>
            </a:r>
            <a:r>
              <a:rPr lang="en-US" baseline="0" dirty="0" err="1" smtClean="0"/>
              <a:t>figado</a:t>
            </a:r>
            <a:r>
              <a:rPr lang="en-US" baseline="0" dirty="0" smtClean="0"/>
              <a:t>, rim e </a:t>
            </a:r>
            <a:r>
              <a:rPr lang="en-US" baseline="0" dirty="0" err="1" smtClean="0"/>
              <a:t>tireoide</a:t>
            </a:r>
            <a:r>
              <a:rPr lang="en-US" baseline="0" dirty="0" smtClean="0"/>
              <a:t>.</a:t>
            </a:r>
          </a:p>
          <a:p>
            <a:r>
              <a:rPr lang="en-US" baseline="0" dirty="0" smtClean="0"/>
              <a:t>É </a:t>
            </a:r>
            <a:r>
              <a:rPr lang="en-US" baseline="0" dirty="0" err="1" smtClean="0"/>
              <a:t>considerada</a:t>
            </a:r>
            <a:r>
              <a:rPr lang="en-US" baseline="0" dirty="0" smtClean="0"/>
              <a:t> a </a:t>
            </a:r>
            <a:r>
              <a:rPr lang="en-US" baseline="0" dirty="0" err="1" smtClean="0"/>
              <a:t>desiodinase</a:t>
            </a:r>
            <a:r>
              <a:rPr lang="en-US" baseline="0" dirty="0" smtClean="0"/>
              <a:t> </a:t>
            </a:r>
            <a:r>
              <a:rPr lang="en-US" baseline="0" dirty="0" err="1" smtClean="0"/>
              <a:t>primária</a:t>
            </a:r>
            <a:r>
              <a:rPr lang="en-US" baseline="0" dirty="0" smtClean="0"/>
              <a:t> </a:t>
            </a:r>
            <a:r>
              <a:rPr lang="en-US" baseline="0" dirty="0" err="1" smtClean="0"/>
              <a:t>responsavel</a:t>
            </a:r>
            <a:r>
              <a:rPr lang="en-US" baseline="0" dirty="0" smtClean="0"/>
              <a:t> </a:t>
            </a:r>
            <a:r>
              <a:rPr lang="en-US" baseline="0" dirty="0" err="1" smtClean="0"/>
              <a:t>pela</a:t>
            </a:r>
            <a:r>
              <a:rPr lang="en-US" baseline="0" dirty="0" smtClean="0"/>
              <a:t> </a:t>
            </a:r>
            <a:r>
              <a:rPr lang="en-US" baseline="0" dirty="0" err="1" smtClean="0"/>
              <a:t>conversão</a:t>
            </a:r>
            <a:r>
              <a:rPr lang="en-US" baseline="0" dirty="0" smtClean="0"/>
              <a:t> de T4 </a:t>
            </a:r>
            <a:r>
              <a:rPr lang="en-US" baseline="0" dirty="0" err="1" smtClean="0"/>
              <a:t>em</a:t>
            </a:r>
            <a:r>
              <a:rPr lang="en-US" baseline="0" dirty="0" smtClean="0"/>
              <a:t> T3 </a:t>
            </a:r>
            <a:r>
              <a:rPr lang="en-US" baseline="0" dirty="0" err="1" smtClean="0"/>
              <a:t>na</a:t>
            </a:r>
            <a:r>
              <a:rPr lang="en-US" baseline="0" dirty="0" smtClean="0"/>
              <a:t> </a:t>
            </a:r>
            <a:r>
              <a:rPr lang="en-US" baseline="0" dirty="0" err="1" smtClean="0"/>
              <a:t>periferia</a:t>
            </a:r>
            <a:r>
              <a:rPr lang="en-US" baseline="0" dirty="0" smtClean="0"/>
              <a:t> </a:t>
            </a:r>
            <a:r>
              <a:rPr lang="en-US" baseline="0" dirty="0" err="1" smtClean="0"/>
              <a:t>em</a:t>
            </a:r>
            <a:r>
              <a:rPr lang="en-US" baseline="0" dirty="0" smtClean="0"/>
              <a:t> </a:t>
            </a:r>
            <a:r>
              <a:rPr lang="en-US" baseline="0" dirty="0" err="1" smtClean="0"/>
              <a:t>pacientes</a:t>
            </a:r>
            <a:r>
              <a:rPr lang="en-US" baseline="0" dirty="0" smtClean="0"/>
              <a:t> </a:t>
            </a:r>
            <a:r>
              <a:rPr lang="en-US" baseline="0" dirty="0" err="1" smtClean="0"/>
              <a:t>hipertireoidianos</a:t>
            </a:r>
            <a:r>
              <a:rPr lang="en-US" baseline="0" dirty="0" smtClean="0"/>
              <a:t>. </a:t>
            </a:r>
            <a:r>
              <a:rPr lang="en-US" baseline="0" dirty="0" err="1" smtClean="0"/>
              <a:t>Também</a:t>
            </a:r>
            <a:r>
              <a:rPr lang="en-US" baseline="0" dirty="0" smtClean="0"/>
              <a:t> </a:t>
            </a:r>
            <a:r>
              <a:rPr lang="en-US" baseline="0" dirty="0" err="1" smtClean="0"/>
              <a:t>converte</a:t>
            </a:r>
            <a:r>
              <a:rPr lang="en-US" baseline="0" dirty="0" smtClean="0"/>
              <a:t> T3 </a:t>
            </a:r>
            <a:r>
              <a:rPr lang="en-US" baseline="0" dirty="0" err="1" smtClean="0"/>
              <a:t>em</a:t>
            </a:r>
            <a:r>
              <a:rPr lang="en-US" baseline="0" dirty="0" smtClean="0"/>
              <a:t> T2. A </a:t>
            </a:r>
            <a:r>
              <a:rPr lang="en-US" baseline="0" dirty="0" err="1" smtClean="0"/>
              <a:t>atividade</a:t>
            </a:r>
            <a:r>
              <a:rPr lang="en-US" baseline="0" dirty="0" smtClean="0"/>
              <a:t> da </a:t>
            </a:r>
            <a:r>
              <a:rPr lang="en-US" baseline="0" dirty="0" err="1" smtClean="0"/>
              <a:t>deiodinase</a:t>
            </a:r>
            <a:r>
              <a:rPr lang="en-US" baseline="0" dirty="0" smtClean="0"/>
              <a:t> </a:t>
            </a:r>
            <a:r>
              <a:rPr lang="en-US" baseline="0" dirty="0" err="1" smtClean="0"/>
              <a:t>tipo</a:t>
            </a:r>
            <a:r>
              <a:rPr lang="en-US" baseline="0" dirty="0" smtClean="0"/>
              <a:t> 1 </a:t>
            </a:r>
            <a:r>
              <a:rPr lang="en-US" baseline="0" dirty="0" err="1" smtClean="0"/>
              <a:t>expressa</a:t>
            </a:r>
            <a:r>
              <a:rPr lang="en-US" baseline="0" dirty="0" smtClean="0"/>
              <a:t> </a:t>
            </a:r>
            <a:r>
              <a:rPr lang="en-US" baseline="0" dirty="0" err="1" smtClean="0"/>
              <a:t>na</a:t>
            </a:r>
            <a:r>
              <a:rPr lang="en-US" baseline="0" dirty="0" smtClean="0"/>
              <a:t> </a:t>
            </a:r>
            <a:r>
              <a:rPr lang="en-US" baseline="0" dirty="0" err="1" smtClean="0"/>
              <a:t>glandula</a:t>
            </a:r>
            <a:r>
              <a:rPr lang="en-US" baseline="0" dirty="0" smtClean="0"/>
              <a:t> </a:t>
            </a:r>
            <a:r>
              <a:rPr lang="en-US" baseline="0" dirty="0" err="1" smtClean="0"/>
              <a:t>tireoide</a:t>
            </a:r>
            <a:r>
              <a:rPr lang="en-US" baseline="0" dirty="0" smtClean="0"/>
              <a:t> </a:t>
            </a:r>
            <a:r>
              <a:rPr lang="en-US" baseline="0" dirty="0" err="1" smtClean="0"/>
              <a:t>aumenta</a:t>
            </a:r>
            <a:r>
              <a:rPr lang="en-US" baseline="0" dirty="0" smtClean="0"/>
              <a:t> com a </a:t>
            </a:r>
            <a:r>
              <a:rPr lang="en-US" baseline="0" dirty="0" err="1" smtClean="0"/>
              <a:t>produçao</a:t>
            </a:r>
            <a:r>
              <a:rPr lang="en-US" baseline="0" dirty="0" smtClean="0"/>
              <a:t> de </a:t>
            </a:r>
            <a:r>
              <a:rPr lang="en-US" baseline="0" dirty="0" err="1" smtClean="0"/>
              <a:t>AMPc</a:t>
            </a:r>
            <a:r>
              <a:rPr lang="en-US" baseline="0" dirty="0" smtClean="0"/>
              <a:t> </a:t>
            </a:r>
            <a:r>
              <a:rPr lang="en-US" baseline="0" dirty="0" err="1" smtClean="0"/>
              <a:t>estimulada</a:t>
            </a:r>
            <a:r>
              <a:rPr lang="en-US" baseline="0" dirty="0" smtClean="0"/>
              <a:t> </a:t>
            </a:r>
            <a:r>
              <a:rPr lang="en-US" baseline="0" dirty="0" err="1" smtClean="0"/>
              <a:t>pelo</a:t>
            </a:r>
            <a:r>
              <a:rPr lang="en-US" baseline="0" dirty="0" smtClean="0"/>
              <a:t> TSH e </a:t>
            </a:r>
            <a:r>
              <a:rPr lang="en-US" baseline="0" dirty="0" err="1" smtClean="0"/>
              <a:t>exerce</a:t>
            </a:r>
            <a:r>
              <a:rPr lang="en-US" baseline="0" dirty="0" smtClean="0"/>
              <a:t> </a:t>
            </a:r>
            <a:r>
              <a:rPr lang="en-US" baseline="0" dirty="0" err="1" smtClean="0"/>
              <a:t>influencia</a:t>
            </a:r>
            <a:r>
              <a:rPr lang="en-US" baseline="0" dirty="0" smtClean="0"/>
              <a:t> </a:t>
            </a:r>
            <a:r>
              <a:rPr lang="en-US" baseline="0" dirty="0" err="1" smtClean="0"/>
              <a:t>significativa</a:t>
            </a:r>
            <a:r>
              <a:rPr lang="en-US" baseline="0" dirty="0" smtClean="0"/>
              <a:t> </a:t>
            </a:r>
            <a:r>
              <a:rPr lang="en-US" baseline="0" dirty="0" err="1" smtClean="0"/>
              <a:t>sobre</a:t>
            </a:r>
            <a:r>
              <a:rPr lang="en-US" baseline="0" dirty="0" smtClean="0"/>
              <a:t> a </a:t>
            </a:r>
            <a:r>
              <a:rPr lang="en-US" baseline="0" dirty="0" err="1" smtClean="0"/>
              <a:t>quantidade</a:t>
            </a:r>
            <a:r>
              <a:rPr lang="en-US" baseline="0" dirty="0" smtClean="0"/>
              <a:t> de T3 </a:t>
            </a:r>
            <a:r>
              <a:rPr lang="en-US" baseline="0" dirty="0" err="1" smtClean="0"/>
              <a:t>secretada</a:t>
            </a:r>
            <a:r>
              <a:rPr lang="en-US" baseline="0" dirty="0" smtClean="0"/>
              <a:t> </a:t>
            </a:r>
            <a:r>
              <a:rPr lang="en-US" baseline="0" dirty="0" err="1" smtClean="0"/>
              <a:t>pela</a:t>
            </a:r>
            <a:r>
              <a:rPr lang="en-US" baseline="0" dirty="0" smtClean="0"/>
              <a:t> </a:t>
            </a:r>
            <a:r>
              <a:rPr lang="en-US" baseline="0" dirty="0" err="1" smtClean="0"/>
              <a:t>tireoide</a:t>
            </a:r>
            <a:r>
              <a:rPr lang="en-US" baseline="0" dirty="0" smtClean="0"/>
              <a:t>. A </a:t>
            </a:r>
            <a:r>
              <a:rPr lang="en-US" baseline="0" dirty="0" err="1" smtClean="0"/>
              <a:t>propil</a:t>
            </a:r>
            <a:r>
              <a:rPr lang="en-US" baseline="0" dirty="0" smtClean="0"/>
              <a:t> </a:t>
            </a:r>
            <a:r>
              <a:rPr lang="en-US" baseline="0" dirty="0" err="1" smtClean="0"/>
              <a:t>inibe</a:t>
            </a:r>
            <a:r>
              <a:rPr lang="en-US" baseline="0" dirty="0" smtClean="0"/>
              <a:t> a </a:t>
            </a:r>
            <a:r>
              <a:rPr lang="en-US" baseline="0" dirty="0" err="1" smtClean="0"/>
              <a:t>atividade</a:t>
            </a:r>
            <a:r>
              <a:rPr lang="en-US" baseline="0" dirty="0" smtClean="0"/>
              <a:t> </a:t>
            </a:r>
            <a:r>
              <a:rPr lang="en-US" baseline="0" dirty="0" err="1" smtClean="0"/>
              <a:t>dessa</a:t>
            </a:r>
            <a:r>
              <a:rPr lang="en-US" baseline="0" dirty="0" smtClean="0"/>
              <a:t> </a:t>
            </a:r>
            <a:r>
              <a:rPr lang="en-US" baseline="0" dirty="0" err="1" smtClean="0"/>
              <a:t>enzima</a:t>
            </a:r>
            <a:r>
              <a:rPr lang="en-US" baseline="0" dirty="0" smtClean="0"/>
              <a:t>.</a:t>
            </a:r>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14</a:t>
            </a:fld>
            <a:endParaRPr lang="pt-BR"/>
          </a:p>
        </p:txBody>
      </p:sp>
    </p:spTree>
    <p:extLst>
      <p:ext uri="{BB962C8B-B14F-4D97-AF65-F5344CB8AC3E}">
        <p14:creationId xmlns:p14="http://schemas.microsoft.com/office/powerpoint/2010/main" val="164567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Stead state:</a:t>
            </a:r>
            <a:r>
              <a:rPr lang="en-US" baseline="0" dirty="0" smtClean="0"/>
              <a:t> </a:t>
            </a:r>
          </a:p>
          <a:p>
            <a:r>
              <a:rPr lang="pt-BR" dirty="0" smtClean="0"/>
              <a:t>A normalização do TSH provavelmente está relacionada a um aumento na taxa de produção de T4 e a uma redução na taxa de liberação metabólica de T4 [8, 15]. Mudanças na produção de T4 e nas taxas metabólicas superam o bloqueio da geração de T3, elevando os níveis séricos de T3 para a faixa normal baixa [15]. Uma tendência para menor concentração sérica de TSH tem sido observada com o tratamento continuado e relacionado à dose cumulativa de </a:t>
            </a:r>
            <a:r>
              <a:rPr lang="pt-BR" dirty="0" err="1" smtClean="0"/>
              <a:t>amiodarona</a:t>
            </a:r>
            <a:r>
              <a:rPr lang="pt-BR" dirty="0" smtClean="0"/>
              <a:t> [2,15]. Os níveis séricos de TT4, FT4 e rT3 permanecem no limite superior da faixa normal ou são ligeiramente elevados, enquanto os níveis séricos de T3 (o hormônio biologicamente ativo) estão na faixa normal baixa. Assim, com esse perfil bioquímico, os pacientes tratados com </a:t>
            </a:r>
            <a:r>
              <a:rPr lang="pt-BR" dirty="0" err="1" smtClean="0"/>
              <a:t>amiodarona</a:t>
            </a:r>
            <a:r>
              <a:rPr lang="pt-BR" dirty="0" smtClean="0"/>
              <a:t> são considerados </a:t>
            </a:r>
            <a:r>
              <a:rPr lang="pt-BR" dirty="0" err="1" smtClean="0"/>
              <a:t>eutireoidianos</a:t>
            </a:r>
            <a:r>
              <a:rPr lang="pt-BR" dirty="0" smtClean="0"/>
              <a:t>.</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15</a:t>
            </a:fld>
            <a:endParaRPr lang="pt-BR"/>
          </a:p>
        </p:txBody>
      </p:sp>
    </p:spTree>
    <p:extLst>
      <p:ext uri="{BB962C8B-B14F-4D97-AF65-F5344CB8AC3E}">
        <p14:creationId xmlns:p14="http://schemas.microsoft.com/office/powerpoint/2010/main" val="179811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Uma tendência para menor concentração sérica de TSH tem sido observada com o tratamento continuado e relacionado à dose cumulativa de </a:t>
            </a:r>
            <a:r>
              <a:rPr lang="pt-BR" dirty="0" err="1" smtClean="0"/>
              <a:t>amiodarona</a:t>
            </a:r>
            <a:r>
              <a:rPr lang="pt-BR" dirty="0" smtClean="0"/>
              <a:t> [2,15]. Os níveis séricos de TT4, FT4 e rT3 permanecem no limite superior da faixa normal ou são ligeiramente elevados, enquanto os níveis séricos de T3 (o hormônio biologicamente ativo) estão na faixa normal baixa. Assim, com esse perfil bioquímico, os pacientes tratados com </a:t>
            </a:r>
            <a:r>
              <a:rPr lang="pt-BR" dirty="0" err="1" smtClean="0"/>
              <a:t>amiodarona</a:t>
            </a:r>
            <a:r>
              <a:rPr lang="pt-BR" dirty="0" smtClean="0"/>
              <a:t> são considerados </a:t>
            </a:r>
            <a:r>
              <a:rPr lang="pt-BR" dirty="0" err="1" smtClean="0"/>
              <a:t>eutireoidianos</a:t>
            </a:r>
            <a:r>
              <a:rPr lang="pt-BR" dirty="0" smtClean="0"/>
              <a:t>.</a:t>
            </a:r>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16</a:t>
            </a:fld>
            <a:endParaRPr lang="pt-BR"/>
          </a:p>
        </p:txBody>
      </p:sp>
    </p:spTree>
    <p:extLst>
      <p:ext uri="{BB962C8B-B14F-4D97-AF65-F5344CB8AC3E}">
        <p14:creationId xmlns:p14="http://schemas.microsoft.com/office/powerpoint/2010/main" val="277986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Pode</a:t>
            </a:r>
            <a:r>
              <a:rPr lang="en-US" dirty="0" smtClean="0"/>
              <a:t> </a:t>
            </a:r>
            <a:r>
              <a:rPr lang="en-US" dirty="0" err="1" smtClean="0"/>
              <a:t>ocorrer</a:t>
            </a:r>
            <a:r>
              <a:rPr lang="en-US" dirty="0" smtClean="0"/>
              <a:t> </a:t>
            </a:r>
            <a:r>
              <a:rPr lang="en-US" dirty="0" err="1" smtClean="0"/>
              <a:t>em</a:t>
            </a:r>
            <a:r>
              <a:rPr lang="en-US" dirty="0" smtClean="0"/>
              <a:t> </a:t>
            </a:r>
            <a:r>
              <a:rPr lang="en-US" dirty="0" err="1" smtClean="0"/>
              <a:t>uma</a:t>
            </a:r>
            <a:r>
              <a:rPr lang="en-US" dirty="0" smtClean="0"/>
              <a:t> </a:t>
            </a:r>
            <a:r>
              <a:rPr lang="en-US" dirty="0" err="1" smtClean="0"/>
              <a:t>glândula</a:t>
            </a:r>
            <a:r>
              <a:rPr lang="en-US" dirty="0" smtClean="0"/>
              <a:t> normal e </a:t>
            </a:r>
            <a:r>
              <a:rPr lang="en-US" dirty="0" err="1" smtClean="0"/>
              <a:t>sem</a:t>
            </a:r>
            <a:r>
              <a:rPr lang="en-US" dirty="0" smtClean="0"/>
              <a:t> auto-</a:t>
            </a:r>
            <a:r>
              <a:rPr lang="en-US" dirty="0" err="1" smtClean="0"/>
              <a:t>imunidade</a:t>
            </a:r>
            <a:r>
              <a:rPr lang="en-US" dirty="0" smtClean="0"/>
              <a:t> </a:t>
            </a:r>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18</a:t>
            </a:fld>
            <a:endParaRPr lang="pt-BR"/>
          </a:p>
        </p:txBody>
      </p:sp>
    </p:spTree>
    <p:extLst>
      <p:ext uri="{BB962C8B-B14F-4D97-AF65-F5344CB8AC3E}">
        <p14:creationId xmlns:p14="http://schemas.microsoft.com/office/powerpoint/2010/main" val="161476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Embora a HAI possa ocorrer em pacientes com glândula tireoide aparentemente normal e autoimunidade tireoidiana ausente, mais </a:t>
            </a:r>
            <a:r>
              <a:rPr lang="pt-BR" dirty="0" err="1" smtClean="0"/>
              <a:t>freqüentemente</a:t>
            </a:r>
            <a:r>
              <a:rPr lang="pt-BR" dirty="0" smtClean="0"/>
              <a:t> se desenvolve em pacientes com tireoidite crônica autoimune subjacente, com uma prevalência maior em mulheres e naquelas em áreas repletas de iodo [2,17,18]. . Não existe uma associação clara entre as doses diárias ou cumulativas de </a:t>
            </a:r>
            <a:r>
              <a:rPr lang="pt-BR" dirty="0" err="1" smtClean="0"/>
              <a:t>amiodarona</a:t>
            </a:r>
            <a:r>
              <a:rPr lang="pt-BR" dirty="0" smtClean="0"/>
              <a:t> e a ocorrência de HAI [18,19]. Os sintomas clínicos da HAI não diferem daqueles do hipotireoidismo de outra origem, mas vale ressaltar que o hipotireoidismo grave pode predispor a um aumento na suscetibilidade ventricular a arritmias potencialmente fatais (por exemplo, </a:t>
            </a:r>
            <a:r>
              <a:rPr lang="pt-BR" dirty="0" err="1" smtClean="0"/>
              <a:t>torsade</a:t>
            </a:r>
            <a:r>
              <a:rPr lang="pt-BR" dirty="0" smtClean="0"/>
              <a:t> de </a:t>
            </a:r>
            <a:r>
              <a:rPr lang="pt-BR" dirty="0" err="1" smtClean="0"/>
              <a:t>pointes</a:t>
            </a:r>
            <a:r>
              <a:rPr lang="pt-BR" dirty="0" smtClean="0"/>
              <a:t>). Insuficiência renal aguda, reversível após a substituição de </a:t>
            </a:r>
            <a:r>
              <a:rPr lang="pt-BR" dirty="0" err="1" smtClean="0"/>
              <a:t>levotiroxina</a:t>
            </a:r>
            <a:r>
              <a:rPr lang="pt-BR" dirty="0" smtClean="0"/>
              <a:t> (L-T4) e retirada da </a:t>
            </a:r>
            <a:r>
              <a:rPr lang="pt-BR" dirty="0" err="1" smtClean="0"/>
              <a:t>amiodarona</a:t>
            </a:r>
            <a:r>
              <a:rPr lang="pt-BR" dirty="0" smtClean="0"/>
              <a:t>, foi relatada em um estudo [20]. A HAI declarada é bioquimicamente diagnosticada em baixos níveis séricos de FT4 e altos níveis séricos de TSH; T3 ou FT3 são baixos mesmo em pacientes </a:t>
            </a:r>
            <a:r>
              <a:rPr lang="pt-BR" dirty="0" err="1" smtClean="0"/>
              <a:t>eutireoidianos</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19</a:t>
            </a:fld>
            <a:endParaRPr lang="pt-BR"/>
          </a:p>
        </p:txBody>
      </p:sp>
    </p:spTree>
    <p:extLst>
      <p:ext uri="{BB962C8B-B14F-4D97-AF65-F5344CB8AC3E}">
        <p14:creationId xmlns:p14="http://schemas.microsoft.com/office/powerpoint/2010/main" val="21884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Não</a:t>
            </a:r>
            <a:r>
              <a:rPr lang="en-US" dirty="0" smtClean="0"/>
              <a:t> é </a:t>
            </a:r>
            <a:r>
              <a:rPr lang="en-US" dirty="0" err="1" smtClean="0"/>
              <a:t>necessário</a:t>
            </a:r>
            <a:r>
              <a:rPr lang="en-US" dirty="0" smtClean="0"/>
              <a:t> </a:t>
            </a:r>
            <a:r>
              <a:rPr lang="en-US" dirty="0" err="1" smtClean="0"/>
              <a:t>descontinuar</a:t>
            </a:r>
            <a:r>
              <a:rPr lang="en-US" dirty="0" smtClean="0"/>
              <a:t> a </a:t>
            </a:r>
            <a:r>
              <a:rPr lang="en-US" dirty="0" err="1" smtClean="0"/>
              <a:t>amiodarona</a:t>
            </a:r>
            <a:r>
              <a:rPr lang="en-US" dirty="0" smtClean="0"/>
              <a:t>  </a:t>
            </a:r>
            <a:r>
              <a:rPr lang="en-US" dirty="0" smtClean="0">
                <a:sym typeface="Wingdings" pitchFamily="2" charset="2"/>
              </a:rPr>
              <a:t> Se for </a:t>
            </a:r>
            <a:r>
              <a:rPr lang="en-US" dirty="0" err="1" smtClean="0">
                <a:sym typeface="Wingdings" pitchFamily="2" charset="2"/>
              </a:rPr>
              <a:t>considerada</a:t>
            </a:r>
            <a:r>
              <a:rPr lang="en-US" dirty="0" smtClean="0">
                <a:sym typeface="Wingdings" pitchFamily="2" charset="2"/>
              </a:rPr>
              <a:t> </a:t>
            </a:r>
            <a:r>
              <a:rPr lang="en-US" dirty="0" err="1" smtClean="0">
                <a:sym typeface="Wingdings" pitchFamily="2" charset="2"/>
              </a:rPr>
              <a:t>essesncial</a:t>
            </a:r>
            <a:r>
              <a:rPr lang="en-US" dirty="0" smtClean="0">
                <a:sym typeface="Wingdings" pitchFamily="2" charset="2"/>
              </a:rPr>
              <a:t> </a:t>
            </a:r>
            <a:r>
              <a:rPr lang="en-US" dirty="0" err="1" smtClean="0">
                <a:sym typeface="Wingdings" pitchFamily="2" charset="2"/>
              </a:rPr>
              <a:t>para</a:t>
            </a:r>
            <a:r>
              <a:rPr lang="en-US" dirty="0" smtClean="0">
                <a:sym typeface="Wingdings" pitchFamily="2" charset="2"/>
              </a:rPr>
              <a:t> o </a:t>
            </a:r>
            <a:r>
              <a:rPr lang="en-US" dirty="0" err="1" smtClean="0">
                <a:sym typeface="Wingdings" pitchFamily="2" charset="2"/>
              </a:rPr>
              <a:t>tratamento</a:t>
            </a:r>
            <a:r>
              <a:rPr lang="en-US" dirty="0" smtClean="0">
                <a:sym typeface="Wingdings" pitchFamily="2" charset="2"/>
              </a:rPr>
              <a:t> da </a:t>
            </a:r>
            <a:r>
              <a:rPr lang="en-US" dirty="0" err="1" smtClean="0">
                <a:sym typeface="Wingdings" pitchFamily="2" charset="2"/>
              </a:rPr>
              <a:t>doença</a:t>
            </a:r>
            <a:r>
              <a:rPr lang="en-US" dirty="0" smtClean="0">
                <a:sym typeface="Wingdings" pitchFamily="2" charset="2"/>
              </a:rPr>
              <a:t> </a:t>
            </a:r>
            <a:r>
              <a:rPr lang="en-US" dirty="0" err="1" smtClean="0">
                <a:sym typeface="Wingdings" pitchFamily="2" charset="2"/>
              </a:rPr>
              <a:t>cardíaca</a:t>
            </a:r>
            <a:r>
              <a:rPr lang="en-US" dirty="0" smtClean="0">
                <a:sym typeface="Wingdings" pitchFamily="2" charset="2"/>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ym typeface="Wingdings" pitchFamily="2" charset="2"/>
            </a:endParaRPr>
          </a:p>
          <a:p>
            <a:r>
              <a:rPr lang="pt-PT" dirty="0" smtClean="0"/>
              <a:t>O AIH é facilmente tratado com L-T4, e não há necessidade de descontinuar a amiodarona, se considerado essencial para a doença cardíaca subjacente.</a:t>
            </a:r>
          </a:p>
          <a:p>
            <a:endParaRPr lang="pt-PT" dirty="0" smtClean="0"/>
          </a:p>
          <a:p>
            <a:r>
              <a:rPr lang="pt-PT" dirty="0" smtClean="0"/>
              <a:t> Em pacientes com HAI tratados com L-T4, recomenda-se que a dose de L-T4 seja ajustada para normalizar o FT4 sérico níveis de FT3 e manter os níveis séricos de TSH entre o limite superior do intervalo de referência ou ligeiramente abaixo (terço superior do intervalo normal) e ligeiramente elevado (&lt;10 mU / L) valores no caso de AIH declarada, para evitar o risco de sobretratamento. </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20</a:t>
            </a:fld>
            <a:endParaRPr lang="pt-BR"/>
          </a:p>
        </p:txBody>
      </p:sp>
    </p:spTree>
    <p:extLst>
      <p:ext uri="{BB962C8B-B14F-4D97-AF65-F5344CB8AC3E}">
        <p14:creationId xmlns:p14="http://schemas.microsoft.com/office/powerpoint/2010/main" val="38326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smtClean="0"/>
              <a:t>Tratamento de hipotiroidismo subclínico pode ser desnecessário em alguns casos, particularmente idosos, tendo em vista o potencial aumento de risco de eventos cardiovasculares. A função da tireóide deve ser testado a cada 4-6 meses, pois existe o risco de progressão para o hipotireoidismo manifesto [19], embora subclínica A AIH não evolui necessariamente para a AIH clinico.</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21</a:t>
            </a:fld>
            <a:endParaRPr lang="pt-BR"/>
          </a:p>
        </p:txBody>
      </p:sp>
    </p:spTree>
    <p:extLst>
      <p:ext uri="{BB962C8B-B14F-4D97-AF65-F5344CB8AC3E}">
        <p14:creationId xmlns:p14="http://schemas.microsoft.com/office/powerpoint/2010/main" val="28120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Se a amiodarona for retirada, o sobretratamento de L-T4 deve ser evitado por causa da possível exacerbação de sintomas de doença cardíaca; em alguns casos, o L-T4 dose precisa ser reduzida, e em outros, L-T4 pode ser descontinuado, porque AIH desaparece em cerca de 50% dos casos </a:t>
            </a:r>
            <a:r>
              <a:rPr lang="en-US" sz="1200" b="0" i="0" u="none" strike="noStrike" kern="1200" baseline="0" dirty="0" smtClean="0">
                <a:solidFill>
                  <a:schemeClr val="tx1"/>
                </a:solidFill>
                <a:latin typeface="+mn-lt"/>
                <a:ea typeface="+mn-ea"/>
                <a:cs typeface="+mn-cs"/>
              </a:rPr>
              <a:t>com 2–3 m, </a:t>
            </a:r>
            <a:r>
              <a:rPr lang="en-US" sz="1200" b="0" i="0" u="none" strike="noStrike" kern="1200" baseline="0" dirty="0" err="1" smtClean="0">
                <a:solidFill>
                  <a:schemeClr val="tx1"/>
                </a:solidFill>
                <a:latin typeface="+mn-lt"/>
                <a:ea typeface="+mn-ea"/>
                <a:cs typeface="+mn-cs"/>
              </a:rPr>
              <a:t>particularmente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ausência</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anormalidades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tireoidianas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subjacentes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22</a:t>
            </a:fld>
            <a:endParaRPr lang="pt-BR"/>
          </a:p>
        </p:txBody>
      </p:sp>
    </p:spTree>
    <p:extLst>
      <p:ext uri="{BB962C8B-B14F-4D97-AF65-F5344CB8AC3E}">
        <p14:creationId xmlns:p14="http://schemas.microsoft.com/office/powerpoint/2010/main" val="86148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Evidencia</a:t>
            </a:r>
            <a:r>
              <a:rPr lang="en-US" baseline="0" dirty="0" smtClean="0"/>
              <a:t> de </a:t>
            </a:r>
            <a:r>
              <a:rPr lang="en-US" baseline="0" dirty="0" err="1" smtClean="0"/>
              <a:t>muito</a:t>
            </a:r>
            <a:r>
              <a:rPr lang="en-US" baseline="0" dirty="0" smtClean="0"/>
              <a:t> </a:t>
            </a:r>
            <a:r>
              <a:rPr lang="en-US" baseline="0" dirty="0" err="1" smtClean="0"/>
              <a:t>baixa</a:t>
            </a:r>
            <a:r>
              <a:rPr lang="en-US" baseline="0" dirty="0" smtClean="0"/>
              <a:t> </a:t>
            </a:r>
            <a:r>
              <a:rPr lang="en-US" baseline="0" dirty="0" err="1" smtClean="0"/>
              <a:t>qualidade</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24</a:t>
            </a:fld>
            <a:endParaRPr lang="pt-BR"/>
          </a:p>
        </p:txBody>
      </p:sp>
    </p:spTree>
    <p:extLst>
      <p:ext uri="{BB962C8B-B14F-4D97-AF65-F5344CB8AC3E}">
        <p14:creationId xmlns:p14="http://schemas.microsoft.com/office/powerpoint/2010/main" val="222809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AIT tipo 1 (AIT 1) é uma forma de hipertireoidismo induzido por iodo causado pela biossíntese excessiva e descontrolada do hormônio tireoidiano pelo tecido tireóideo de funcionamento autônomo em resposta à carga de iodo, que tipicamente se desenvolve no bócio nodular subjacente ou na doença latente de Graves. O tipo 2 AIT (AIT 2) é uma tireoidite destrutiva que ocorre em uma glândula tireoide normal. Um tipo misto / indefinido também é reconhecido quando os pacientes adquirem uma condição de sobreposição de ambos os tipos. AIT 2 é mais prevalente em áreas com iodo suficiente e, em geral, é a forma mais frequente de AIT.</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25</a:t>
            </a:fld>
            <a:endParaRPr lang="pt-BR"/>
          </a:p>
        </p:txBody>
      </p:sp>
    </p:spTree>
    <p:extLst>
      <p:ext uri="{BB962C8B-B14F-4D97-AF65-F5344CB8AC3E}">
        <p14:creationId xmlns:p14="http://schemas.microsoft.com/office/powerpoint/2010/main" val="342705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a:t>
            </a:fld>
            <a:endParaRPr lang="pt-BR"/>
          </a:p>
        </p:txBody>
      </p:sp>
    </p:spTree>
    <p:extLst>
      <p:ext uri="{BB962C8B-B14F-4D97-AF65-F5344CB8AC3E}">
        <p14:creationId xmlns:p14="http://schemas.microsoft.com/office/powerpoint/2010/main" val="1331049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diagnóstico de AIT geralmente requer aumento de FT4 e FT3 no soro e suprime os níveis séricos de TSH. Em casos raros de AIT associada com doença grave não-tireoidiana, o FT3 pode ser normal [26]. Os níveis absolutos de FT4 e FT3 na apresentação não têm valor discriminatório entre AIT 1 e AIT 2, embora eles tendem a ser maiores em AIT 2 [1]. Anticorpos </a:t>
            </a:r>
            <a:r>
              <a:rPr lang="pt-BR" dirty="0" err="1" smtClean="0"/>
              <a:t>antitireoidianos</a:t>
            </a:r>
            <a:r>
              <a:rPr lang="pt-BR" dirty="0" smtClean="0"/>
              <a:t>, como os anticorpos </a:t>
            </a:r>
            <a:r>
              <a:rPr lang="pt-BR" dirty="0" err="1" smtClean="0"/>
              <a:t>antitireoperoxidase</a:t>
            </a:r>
            <a:r>
              <a:rPr lang="pt-BR" dirty="0" smtClean="0"/>
              <a:t>, são frequentemente positivos em AIT 1 e negativos em AIT 2 [1], embora sua presença não permita necessariamente o diagnóstico de AIT 1 .</a:t>
            </a:r>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27</a:t>
            </a:fld>
            <a:endParaRPr lang="pt-BR"/>
          </a:p>
        </p:txBody>
      </p:sp>
    </p:spTree>
    <p:extLst>
      <p:ext uri="{BB962C8B-B14F-4D97-AF65-F5344CB8AC3E}">
        <p14:creationId xmlns:p14="http://schemas.microsoft.com/office/powerpoint/2010/main" val="149232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medicina nuclear e a ultrassonografia têm sido utilizadas para a diferenciação de AIT 1, AIT 2 ou formas mistas da doença. O momento da imagem no processo da doença é importante. Nenhuma modalidade de imagem por si só pode definir com precisão a melhor estratégia de tratamento, que é pelo menos parcialmente devido à presença de formas mistas da doença. </a:t>
            </a:r>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28</a:t>
            </a:fld>
            <a:endParaRPr lang="pt-BR"/>
          </a:p>
        </p:txBody>
      </p:sp>
    </p:spTree>
    <p:extLst>
      <p:ext uri="{BB962C8B-B14F-4D97-AF65-F5344CB8AC3E}">
        <p14:creationId xmlns:p14="http://schemas.microsoft.com/office/powerpoint/2010/main" val="302701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Três marcadores diferentes estão disponíveis, incluindo </a:t>
            </a:r>
            <a:r>
              <a:rPr lang="pt-BR" dirty="0" err="1" smtClean="0"/>
              <a:t>radioiodo</a:t>
            </a:r>
            <a:r>
              <a:rPr lang="pt-BR" dirty="0" smtClean="0"/>
              <a:t> (IRA) com 131I ou 123I, 99mTecO4 (99mTcO4–) e 99mTcO4. -</a:t>
            </a:r>
            <a:r>
              <a:rPr lang="pt-BR" dirty="0" err="1" smtClean="0"/>
              <a:t>metoxi-isobutil-isonitrilo</a:t>
            </a:r>
            <a:r>
              <a:rPr lang="pt-BR" dirty="0" smtClean="0"/>
              <a:t> (MIBI). Em áreas de baixo consumo de iodo baixo / limítrofe na linha de base, a AIT 1 é acompanhada por captação de RAI baixa, normal ou alta 24h (RAIU), enquanto a RAIU é maioritariamente zero em doentes com AIT 2. Em ambientes repletos de iodo, A 24-h RAIU ausente é invariavelmente encontrada em todos os pacientes em uso de </a:t>
            </a:r>
            <a:r>
              <a:rPr lang="pt-BR" dirty="0" err="1" smtClean="0"/>
              <a:t>amiodarona</a:t>
            </a:r>
            <a:r>
              <a:rPr lang="pt-BR" dirty="0" smtClean="0"/>
              <a:t> e não é uma investigação útil (Tabela 2). Assim, a RAIU tem baixo valor diagnóstico na diferenciação da AIT 1 da AIT 2 em áreas repletas de iodo. A sensibilidade para AIT 1 e especificidade para AIT 2 a partir dos dados disponíveis, embora limitados, em estudos com cintilografia com 99TcO4– e MIBI é baixa, pois os números de pacientes estudados até o momento são pequenos [24, 28, 29]. Isto aplica-se particularmente a áreas com suficiência de iodo. </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29</a:t>
            </a:fld>
            <a:endParaRPr lang="pt-BR"/>
          </a:p>
        </p:txBody>
      </p:sp>
    </p:spTree>
    <p:extLst>
      <p:ext uri="{BB962C8B-B14F-4D97-AF65-F5344CB8AC3E}">
        <p14:creationId xmlns:p14="http://schemas.microsoft.com/office/powerpoint/2010/main" val="2902725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ultrassonografia da </a:t>
            </a:r>
            <a:r>
              <a:rPr lang="pt-BR" dirty="0" err="1" smtClean="0"/>
              <a:t>tireóide</a:t>
            </a:r>
            <a:r>
              <a:rPr lang="pt-BR" dirty="0" smtClean="0"/>
              <a:t> pode avaliar rapidamente o volume da tireoide, a </a:t>
            </a:r>
            <a:r>
              <a:rPr lang="pt-BR" dirty="0" err="1" smtClean="0"/>
              <a:t>nodularidade</a:t>
            </a:r>
            <a:r>
              <a:rPr lang="pt-BR" dirty="0" smtClean="0"/>
              <a:t>, a </a:t>
            </a:r>
            <a:r>
              <a:rPr lang="pt-BR" dirty="0" err="1" smtClean="0"/>
              <a:t>ecogenicidade</a:t>
            </a:r>
            <a:r>
              <a:rPr lang="pt-BR" dirty="0" smtClean="0"/>
              <a:t> do parênquima e a vascularização. No geral, a maioria das evidências mostra que a ultrassonografia tireoidiana padrão tem baixo valor diagnóstico na AIT. A ultrassonografia com Doppler colorido (CFD) fornece uma avaliação não invasiva em tempo real da vascularização da tireoide [24]. Embora esteja dependente das habilidades necessárias ao operador, é, no entanto, de grande ajuda para demonstrar a natureza destrutiva do AIT 2 (</a:t>
            </a:r>
            <a:r>
              <a:rPr lang="pt-BR" dirty="0" err="1" smtClean="0"/>
              <a:t>hipervascularidade</a:t>
            </a:r>
            <a:r>
              <a:rPr lang="pt-BR" dirty="0" smtClean="0"/>
              <a:t> ausente).</a:t>
            </a:r>
          </a:p>
          <a:p>
            <a:r>
              <a:rPr lang="pt-BR" dirty="0" smtClean="0"/>
              <a:t>apesar dos altos níveis de hormônio tireoidiano sérico) [1,30] (Tabela 2).</a:t>
            </a:r>
          </a:p>
          <a:p>
            <a:r>
              <a:rPr lang="pt-BR" dirty="0" smtClean="0"/>
              <a:t>O diagnóstico de AIT 2 baseia-se na ausência habitual de bócio, diminuição da IRAI em áreas com deficiência de iodo, ausência de </a:t>
            </a:r>
            <a:r>
              <a:rPr lang="pt-BR" dirty="0" err="1" smtClean="0"/>
              <a:t>hipervascularização</a:t>
            </a:r>
            <a:r>
              <a:rPr lang="pt-BR" dirty="0" smtClean="0"/>
              <a:t> na FDS e, na maioria dos casos, negatividade de anticorpos </a:t>
            </a:r>
            <a:r>
              <a:rPr lang="pt-BR" dirty="0" err="1" smtClean="0"/>
              <a:t>antitireoidianos</a:t>
            </a:r>
            <a:r>
              <a:rPr lang="pt-BR" dirty="0" smtClean="0"/>
              <a:t> (Tabela 2) [1, 2, 24] . Anticorpos </a:t>
            </a:r>
            <a:r>
              <a:rPr lang="pt-BR" dirty="0" err="1" smtClean="0"/>
              <a:t>anti-receptor</a:t>
            </a:r>
            <a:r>
              <a:rPr lang="pt-BR" dirty="0" smtClean="0"/>
              <a:t> de TSH estão ausentes</a:t>
            </a:r>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30</a:t>
            </a:fld>
            <a:endParaRPr lang="pt-BR"/>
          </a:p>
        </p:txBody>
      </p:sp>
    </p:spTree>
    <p:extLst>
      <p:ext uri="{BB962C8B-B14F-4D97-AF65-F5344CB8AC3E}">
        <p14:creationId xmlns:p14="http://schemas.microsoft.com/office/powerpoint/2010/main" val="281973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diagnóstico de AIT 2 baseia-se na ausência habitual de bócio, diminuição da IRAI em áreas com deficiência de iodo, ausência de </a:t>
            </a:r>
            <a:r>
              <a:rPr lang="pt-BR" dirty="0" err="1" smtClean="0"/>
              <a:t>hipervascularização</a:t>
            </a:r>
            <a:r>
              <a:rPr lang="pt-BR" dirty="0" smtClean="0"/>
              <a:t> no</a:t>
            </a:r>
            <a:r>
              <a:rPr lang="pt-BR" baseline="0" dirty="0" smtClean="0"/>
              <a:t> USG </a:t>
            </a:r>
            <a:r>
              <a:rPr lang="pt-BR" dirty="0" smtClean="0"/>
              <a:t>e, na maioria dos casos, negatividade de anticorpos </a:t>
            </a:r>
            <a:r>
              <a:rPr lang="pt-BR" dirty="0" err="1" smtClean="0"/>
              <a:t>antitireoidianos</a:t>
            </a:r>
            <a:r>
              <a:rPr lang="pt-BR" dirty="0" smtClean="0"/>
              <a:t> (Tabela 2) . Anticorpos </a:t>
            </a:r>
            <a:r>
              <a:rPr lang="pt-BR" dirty="0" err="1" smtClean="0"/>
              <a:t>anti-receptor</a:t>
            </a:r>
            <a:r>
              <a:rPr lang="pt-BR" dirty="0" smtClean="0"/>
              <a:t> de TSH estão ausentes</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31</a:t>
            </a:fld>
            <a:endParaRPr lang="pt-BR"/>
          </a:p>
        </p:txBody>
      </p:sp>
    </p:spTree>
    <p:extLst>
      <p:ext uri="{BB962C8B-B14F-4D97-AF65-F5344CB8AC3E}">
        <p14:creationId xmlns:p14="http://schemas.microsoft.com/office/powerpoint/2010/main" val="123847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AIT pode ser uma condição perigosa, pois pode exacerbar anormalidades cardíacas subjacentes. AIT tem sido associada com o aumento da morbidade e mortalidade, especialmente em pacientes idosos com função ventricular esquerda prejudicada [31-33]. Assim, na maioria dos casos, particularmente em idosos, a pronta restauração e a manutenção estável do </a:t>
            </a:r>
            <a:r>
              <a:rPr lang="pt-BR" dirty="0" err="1" smtClean="0"/>
              <a:t>eutireoidismo</a:t>
            </a:r>
            <a:r>
              <a:rPr lang="pt-BR" dirty="0" smtClean="0"/>
              <a:t> devem ser alcançadas o mais rápido possível, e em categorias selecionadas de pacientes, detalhadas abaixo, o manejo de emergência da TIA deve ser considerado para se obter uma resolução imediata da </a:t>
            </a:r>
            <a:r>
              <a:rPr lang="pt-BR" dirty="0" err="1" smtClean="0"/>
              <a:t>tireotoxicose</a:t>
            </a:r>
            <a:r>
              <a:rPr lang="pt-BR" dirty="0" smtClean="0"/>
              <a:t>. </a:t>
            </a:r>
          </a:p>
          <a:p>
            <a:r>
              <a:rPr lang="pt-BR" dirty="0" smtClean="0"/>
              <a:t>De um ponto de vista geral, todos os pacientes com AIT devem ser considerados potencialmente em risco de um tratamento de emergência. A </a:t>
            </a:r>
            <a:r>
              <a:rPr lang="pt-BR" dirty="0" err="1" smtClean="0"/>
              <a:t>tireotoxicose</a:t>
            </a:r>
            <a:r>
              <a:rPr lang="pt-BR" dirty="0" smtClean="0"/>
              <a:t> pode ser anunciada, em alguns casos, por um aumento inexplicável da sensibilidade à </a:t>
            </a:r>
            <a:r>
              <a:rPr lang="pt-BR" dirty="0" err="1" smtClean="0"/>
              <a:t>varfarina</a:t>
            </a:r>
            <a:r>
              <a:rPr lang="pt-BR" dirty="0" smtClean="0"/>
              <a:t> devido a uma maior degradação dos fatores de coagulação dependentes de vitaminas [34]. A </a:t>
            </a:r>
            <a:r>
              <a:rPr lang="pt-BR" dirty="0" err="1" smtClean="0"/>
              <a:t>tireotoxicose</a:t>
            </a:r>
            <a:r>
              <a:rPr lang="pt-BR" dirty="0" smtClean="0"/>
              <a:t> pode precipitar disfunção cardíaca mesmo em pacientes assintomáticos. Isso é improvável em pacientes com anormalidades cardíacas sutis / menores, mas mais </a:t>
            </a:r>
            <a:r>
              <a:rPr lang="pt-BR" dirty="0" err="1" smtClean="0"/>
              <a:t>freqüentes</a:t>
            </a:r>
            <a:r>
              <a:rPr lang="pt-BR" dirty="0" smtClean="0"/>
              <a:t> naqueles com cardiopatia grave (por exemplo, cardiopatia congênita ou pós-infarto ou</a:t>
            </a:r>
          </a:p>
          <a:p>
            <a:r>
              <a:rPr lang="pt-BR" dirty="0" smtClean="0"/>
              <a:t>arritmias ventriculares).</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32</a:t>
            </a:fld>
            <a:endParaRPr lang="pt-BR"/>
          </a:p>
        </p:txBody>
      </p:sp>
    </p:spTree>
    <p:extLst>
      <p:ext uri="{BB962C8B-B14F-4D97-AF65-F5344CB8AC3E}">
        <p14:creationId xmlns:p14="http://schemas.microsoft.com/office/powerpoint/2010/main" val="643253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a:t>
            </a:r>
            <a:r>
              <a:rPr lang="pt-BR" dirty="0" err="1" smtClean="0"/>
              <a:t>tireoidectomia</a:t>
            </a:r>
            <a:r>
              <a:rPr lang="pt-BR" dirty="0" smtClean="0"/>
              <a:t> total é, atualmente, a melhor opção para uma restauração rápida do </a:t>
            </a:r>
            <a:r>
              <a:rPr lang="pt-BR" dirty="0" err="1" smtClean="0"/>
              <a:t>eutireoidismo</a:t>
            </a:r>
            <a:r>
              <a:rPr lang="pt-BR" dirty="0" smtClean="0"/>
              <a:t> neste subgrupo de pacientes [35-37]. Se </a:t>
            </a:r>
            <a:r>
              <a:rPr lang="pt-BR" dirty="0" err="1" smtClean="0"/>
              <a:t>tireoidectomia</a:t>
            </a:r>
            <a:r>
              <a:rPr lang="pt-BR" dirty="0" smtClean="0"/>
              <a:t> total é considerada, uma avaliação multidisciplinar do paciente AIT envolvendo cardiologistas, endocrinologistas, cirurgiões e </a:t>
            </a:r>
            <a:r>
              <a:rPr lang="pt-BR" dirty="0" err="1" smtClean="0"/>
              <a:t>anestesiologistas</a:t>
            </a:r>
            <a:r>
              <a:rPr lang="pt-BR" dirty="0" smtClean="0"/>
              <a:t> é garantida para avaliar o equilíbrio risco-benefício no paciente individual. A escolha de um cirurgião especialista em tireoide de alto volume é obrigatória. A </a:t>
            </a:r>
            <a:r>
              <a:rPr lang="pt-BR" dirty="0" err="1" smtClean="0"/>
              <a:t>tireoidectomia</a:t>
            </a:r>
            <a:r>
              <a:rPr lang="pt-BR" dirty="0" smtClean="0"/>
              <a:t> de resgate deve ser considerada nas seguintes condições:</a:t>
            </a:r>
          </a:p>
          <a:p>
            <a:r>
              <a:rPr lang="pt-BR" dirty="0" smtClean="0"/>
              <a:t> </a:t>
            </a:r>
          </a:p>
          <a:p>
            <a:pPr marL="228600" indent="-228600">
              <a:buAutoNum type="alphaLcParenBoth"/>
            </a:pPr>
            <a:r>
              <a:rPr lang="pt-BR" dirty="0" smtClean="0"/>
              <a:t>pacientes com deterioração da função cardíaca: pacientes com uma fração de ejeção do ventrículo esquerdo (FEVE) reduzida têm um risco aumentado de mortalidade. AIT e disfunção sistólica ventricular esquerda são fatores independentes associados com alta morbidade e mortalidade cardiovascular. Em pacientes com AIT com baixa FEVE, a mortalidade pode chegar a 30–50% [31, 32]. Esses achados sugerem que, em pacientes com doença cardíaca grave, a exposição prolongada a níveis elevados de hormônios tireoidianos pode</a:t>
            </a:r>
            <a:r>
              <a:rPr lang="pt-BR" baseline="0" dirty="0" smtClean="0"/>
              <a:t> </a:t>
            </a:r>
            <a:r>
              <a:rPr lang="pt-BR" dirty="0" smtClean="0"/>
              <a:t>deteriorar ainda mais a função cardíaca e ser responsável pelo aumento da taxa de mortalidade; </a:t>
            </a:r>
          </a:p>
          <a:p>
            <a:pPr marL="228600" indent="-228600">
              <a:buAutoNum type="alphaLcParenBoth"/>
            </a:pPr>
            <a:r>
              <a:rPr lang="pt-BR" dirty="0" smtClean="0"/>
              <a:t> pacientes com doença cardíaca subjacente grave (por exemplo, displasia arritmogênica do ventrículo direito) ou pacientes com arritmias malignas. A cirurgia, ao restaurar rapidamente o </a:t>
            </a:r>
            <a:r>
              <a:rPr lang="pt-BR" dirty="0" err="1" smtClean="0"/>
              <a:t>eutireoidismo</a:t>
            </a:r>
            <a:r>
              <a:rPr lang="pt-BR" dirty="0" smtClean="0"/>
              <a:t>, pode melhorar a função cardíaca em 2 meses, principalmente em pacientes com disfunção sistólica ventricular esquerda grave, reduzindo, assim, o risco de mortalidade [35]. </a:t>
            </a:r>
          </a:p>
          <a:p>
            <a:pPr marL="228600" indent="-228600">
              <a:buAutoNum type="alphaLcParenBoth"/>
            </a:pPr>
            <a:endParaRPr lang="pt-BR" dirty="0" smtClean="0"/>
          </a:p>
          <a:p>
            <a:pPr marL="0" indent="0">
              <a:buNone/>
            </a:pPr>
            <a:r>
              <a:rPr lang="pt-BR" dirty="0" smtClean="0"/>
              <a:t>A </a:t>
            </a:r>
            <a:r>
              <a:rPr lang="pt-BR" dirty="0" err="1" smtClean="0"/>
              <a:t>plasmaférese</a:t>
            </a:r>
            <a:r>
              <a:rPr lang="pt-BR" dirty="0" smtClean="0"/>
              <a:t>, destinada a remover o excesso de hormônios tireoidianos da circulação, tem sido relatada como eficaz em pacientes que não respondem a terapias médicas, mas esse efeito é geralmente transitório e seguido por uma exacerbação da </a:t>
            </a:r>
            <a:r>
              <a:rPr lang="pt-BR" dirty="0" err="1" smtClean="0"/>
              <a:t>tireotoxicose</a:t>
            </a:r>
            <a:r>
              <a:rPr lang="pt-BR" dirty="0" smtClean="0"/>
              <a:t>. Assim, sua vantagem real é incerta. No entanto, a </a:t>
            </a:r>
            <a:r>
              <a:rPr lang="pt-BR" dirty="0" err="1" smtClean="0"/>
              <a:t>plasmaférese</a:t>
            </a:r>
            <a:r>
              <a:rPr lang="pt-BR" dirty="0" smtClean="0"/>
              <a:t> pode ser uma ferramenta útil na preparação de pacientes com </a:t>
            </a:r>
            <a:r>
              <a:rPr lang="pt-BR" dirty="0" err="1" smtClean="0"/>
              <a:t>tireotoxicose</a:t>
            </a:r>
            <a:r>
              <a:rPr lang="pt-BR" dirty="0" smtClean="0"/>
              <a:t> antes da cirurgia</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33</a:t>
            </a:fld>
            <a:endParaRPr lang="pt-BR"/>
          </a:p>
        </p:txBody>
      </p:sp>
    </p:spTree>
    <p:extLst>
      <p:ext uri="{BB962C8B-B14F-4D97-AF65-F5344CB8AC3E}">
        <p14:creationId xmlns:p14="http://schemas.microsoft.com/office/powerpoint/2010/main" val="1586385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há consenso nem evidências suficientes sobre a decisão de continuar ou interromper a </a:t>
            </a:r>
            <a:r>
              <a:rPr lang="pt-BR" dirty="0" err="1" smtClean="0"/>
              <a:t>amiodarona</a:t>
            </a:r>
            <a:r>
              <a:rPr lang="pt-BR" dirty="0" smtClean="0"/>
              <a:t> em pacientes com TIA. Essa decisão deve ser individualizada com relação à estratificação de risco e tomada em conjunto por cardiologistas e endocrinologistas especializados. É amplamente aceito que a </a:t>
            </a:r>
            <a:r>
              <a:rPr lang="pt-BR" dirty="0" err="1" smtClean="0"/>
              <a:t>amiodarona</a:t>
            </a:r>
            <a:r>
              <a:rPr lang="pt-BR" dirty="0" smtClean="0"/>
              <a:t> deve ser continuada em pacientes gravemente doentes com distúrbios cardíacos com risco de vida, responsivos à droga. </a:t>
            </a:r>
            <a:endParaRPr lang="pt-BR" dirty="0" smtClean="0"/>
          </a:p>
          <a:p>
            <a:r>
              <a:rPr lang="pt-BR" dirty="0" smtClean="0"/>
              <a:t>A </a:t>
            </a:r>
            <a:r>
              <a:rPr lang="pt-BR" dirty="0" smtClean="0"/>
              <a:t>continuação do tratamento com </a:t>
            </a:r>
            <a:r>
              <a:rPr lang="pt-BR" dirty="0" err="1" smtClean="0"/>
              <a:t>amiodarona</a:t>
            </a:r>
            <a:r>
              <a:rPr lang="pt-BR" dirty="0" smtClean="0"/>
              <a:t> é provavelmente também viável em AIT 2, pois essa forma é muitas vezes autolimitada. Em um ensaio clínico randomizado de 36 pacientes com AIT 2 tratados com </a:t>
            </a:r>
            <a:r>
              <a:rPr lang="pt-BR" dirty="0" err="1" smtClean="0"/>
              <a:t>metimazol</a:t>
            </a:r>
            <a:r>
              <a:rPr lang="pt-BR" dirty="0" smtClean="0"/>
              <a:t> e prednisona ou </a:t>
            </a:r>
            <a:r>
              <a:rPr lang="pt-BR" dirty="0" err="1" smtClean="0"/>
              <a:t>perclorato</a:t>
            </a:r>
            <a:r>
              <a:rPr lang="pt-BR" dirty="0" smtClean="0"/>
              <a:t> de sódio, ou prednisona e </a:t>
            </a:r>
            <a:r>
              <a:rPr lang="pt-BR" dirty="0" err="1" smtClean="0"/>
              <a:t>perclorato</a:t>
            </a:r>
            <a:r>
              <a:rPr lang="pt-BR" dirty="0" smtClean="0"/>
              <a:t> de sódio, todos os pacientes atingiram o </a:t>
            </a:r>
            <a:r>
              <a:rPr lang="pt-BR" dirty="0" err="1" smtClean="0"/>
              <a:t>eutireoidismo</a:t>
            </a:r>
            <a:r>
              <a:rPr lang="pt-BR" dirty="0" smtClean="0"/>
              <a:t> em 8‐14 semanas, apesar de continuar com a </a:t>
            </a:r>
            <a:r>
              <a:rPr lang="pt-BR" dirty="0" err="1" smtClean="0"/>
              <a:t>amiodarona</a:t>
            </a:r>
            <a:r>
              <a:rPr lang="pt-BR" dirty="0" smtClean="0"/>
              <a:t>. Resultados semelhantes foram relatados em um pequeno estudo prospectivo de 13 pacientes consecutivos com AIT 2. Em um estudo japonês de 50 pacientes com AIT 2 que continuaram </a:t>
            </a:r>
            <a:r>
              <a:rPr lang="pt-BR" dirty="0" err="1" smtClean="0"/>
              <a:t>amiodarona</a:t>
            </a:r>
            <a:r>
              <a:rPr lang="pt-BR" dirty="0" smtClean="0"/>
              <a:t>, a AIT recorrente 2 foi observada em apenas 3 pacientes vários anos após o primeiro episódio de TIA [41]. Por outro lado, em um grande estudo de coorte retrospectivo de 83 pacientes com AIT 2, a prednisona restaurou o </a:t>
            </a:r>
            <a:r>
              <a:rPr lang="pt-BR" dirty="0" err="1" smtClean="0"/>
              <a:t>eutireoidismo</a:t>
            </a:r>
            <a:r>
              <a:rPr lang="pt-BR" dirty="0" smtClean="0"/>
              <a:t> na maioria dos pacientes, independentemente da continuação ou suspensão da </a:t>
            </a:r>
            <a:r>
              <a:rPr lang="pt-BR" dirty="0" err="1" smtClean="0"/>
              <a:t>amiodarona</a:t>
            </a:r>
            <a:r>
              <a:rPr lang="pt-BR" dirty="0" smtClean="0"/>
              <a:t>, mas a </a:t>
            </a:r>
            <a:r>
              <a:rPr lang="pt-BR" dirty="0" err="1" smtClean="0"/>
              <a:t>amiodarona</a:t>
            </a:r>
            <a:r>
              <a:rPr lang="pt-BR" dirty="0" smtClean="0"/>
              <a:t> contínua aumentou a taxa de recorrência de </a:t>
            </a:r>
            <a:r>
              <a:rPr lang="pt-BR" dirty="0" err="1" smtClean="0"/>
              <a:t>tireotoxicose</a:t>
            </a:r>
            <a:r>
              <a:rPr lang="pt-BR" dirty="0" smtClean="0"/>
              <a:t>, causando um atraso na restauração estável de </a:t>
            </a:r>
            <a:r>
              <a:rPr lang="pt-BR" dirty="0" err="1" smtClean="0"/>
              <a:t>eutireoidismo</a:t>
            </a:r>
            <a:r>
              <a:rPr lang="pt-BR" dirty="0" smtClean="0"/>
              <a:t> e uma maior exposição do coração ao excesso de hormônio tireoidiano. Se as condições cardíacas forem estáveis ​​e não severas, a </a:t>
            </a:r>
            <a:r>
              <a:rPr lang="pt-BR" dirty="0" err="1" smtClean="0"/>
              <a:t>amiodarona</a:t>
            </a:r>
            <a:r>
              <a:rPr lang="pt-BR" dirty="0" smtClean="0"/>
              <a:t> pode ser descontinuada com segurança e, se necessário, reiniciada após a restauração do </a:t>
            </a:r>
            <a:r>
              <a:rPr lang="pt-BR" dirty="0" err="1" smtClean="0"/>
              <a:t>eutireoidismo</a:t>
            </a:r>
            <a:r>
              <a:rPr lang="pt-BR" dirty="0" smtClean="0"/>
              <a:t>. O problema é mais complexo nos casos de AIT 1 e AIT mistos / indeterminados, e muitos endocrinologistas favorecem a retirada da </a:t>
            </a:r>
            <a:r>
              <a:rPr lang="pt-BR" dirty="0" err="1" smtClean="0"/>
              <a:t>amiodarona</a:t>
            </a:r>
            <a:r>
              <a:rPr lang="pt-BR" dirty="0" smtClean="0"/>
              <a:t>, se possível do ponto de vista cardiológico. Resumindo, a decisão sobre se a </a:t>
            </a:r>
            <a:r>
              <a:rPr lang="pt-BR" dirty="0" err="1" smtClean="0"/>
              <a:t>amiodarona</a:t>
            </a:r>
            <a:r>
              <a:rPr lang="pt-BR" dirty="0" smtClean="0"/>
              <a:t> deve ser continuada ou suspensa deve levar em conta o benefício potencial da </a:t>
            </a:r>
            <a:r>
              <a:rPr lang="pt-BR" dirty="0" err="1" smtClean="0"/>
              <a:t>amiodarona</a:t>
            </a:r>
            <a:r>
              <a:rPr lang="pt-BR" dirty="0" smtClean="0"/>
              <a:t> em arritmias potencialmente fatais, a ameaça de uma exposição prolongada ao excesso de hormônio tireoidiano e o tipo de AIT (Tabela 3).</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36</a:t>
            </a:fld>
            <a:endParaRPr lang="pt-BR"/>
          </a:p>
        </p:txBody>
      </p:sp>
    </p:spTree>
    <p:extLst>
      <p:ext uri="{BB962C8B-B14F-4D97-AF65-F5344CB8AC3E}">
        <p14:creationId xmlns:p14="http://schemas.microsoft.com/office/powerpoint/2010/main" val="2777538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há consenso nem evidências suficientes sobre a decisão de continuar ou interromper a </a:t>
            </a:r>
            <a:r>
              <a:rPr lang="pt-BR" dirty="0" err="1" smtClean="0"/>
              <a:t>amiodarona</a:t>
            </a:r>
            <a:r>
              <a:rPr lang="pt-BR" dirty="0" smtClean="0"/>
              <a:t> em pacientes com TIA. Essa decisão deve ser individualizada com relação à estratificação de risco e tomada em conjunto por cardiologistas e endocrinologistas especializados. É amplamente aceito que a </a:t>
            </a:r>
            <a:r>
              <a:rPr lang="pt-BR" dirty="0" err="1" smtClean="0"/>
              <a:t>amiodarona</a:t>
            </a:r>
            <a:r>
              <a:rPr lang="pt-BR" dirty="0" smtClean="0"/>
              <a:t> deve ser continuada em pacientes gravemente doentes com distúrbios cardíacos com risco de vida, responsivos à droga. A continuação do tratamento com </a:t>
            </a:r>
            <a:r>
              <a:rPr lang="pt-BR" dirty="0" err="1" smtClean="0"/>
              <a:t>amiodarona</a:t>
            </a:r>
            <a:r>
              <a:rPr lang="pt-BR" dirty="0" smtClean="0"/>
              <a:t> é provavelmente também viável em AIT 2, pois essa forma é muitas vezes autolimitada. Em um ensaio clínico randomizado de 36 pacientes com AIT 2 tratados com </a:t>
            </a:r>
            <a:r>
              <a:rPr lang="pt-BR" dirty="0" err="1" smtClean="0"/>
              <a:t>metimazol</a:t>
            </a:r>
            <a:r>
              <a:rPr lang="pt-BR" dirty="0" smtClean="0"/>
              <a:t> e prednisona ou </a:t>
            </a:r>
            <a:r>
              <a:rPr lang="pt-BR" dirty="0" err="1" smtClean="0"/>
              <a:t>perclorato</a:t>
            </a:r>
            <a:r>
              <a:rPr lang="pt-BR" dirty="0" smtClean="0"/>
              <a:t> de sódio, ou prednisona e </a:t>
            </a:r>
            <a:r>
              <a:rPr lang="pt-BR" dirty="0" err="1" smtClean="0"/>
              <a:t>perclorato</a:t>
            </a:r>
            <a:r>
              <a:rPr lang="pt-BR" dirty="0" smtClean="0"/>
              <a:t> de sódio, todos os pacientes atingiram o </a:t>
            </a:r>
            <a:r>
              <a:rPr lang="pt-BR" dirty="0" err="1" smtClean="0"/>
              <a:t>eutireoidismo</a:t>
            </a:r>
            <a:r>
              <a:rPr lang="pt-BR" dirty="0" smtClean="0"/>
              <a:t> em 8‐14 semanas, apesar de continuar com a </a:t>
            </a:r>
            <a:r>
              <a:rPr lang="pt-BR" dirty="0" err="1" smtClean="0"/>
              <a:t>amiodarona</a:t>
            </a:r>
            <a:r>
              <a:rPr lang="pt-BR" dirty="0" smtClean="0"/>
              <a:t>. Resultados semelhantes foram relatados em um pequeno estudo prospectivo de 13 pacientes consecutivos com AIT 2. Em um estudo japonês de 50 pacientes com AIT 2 que continuaram </a:t>
            </a:r>
            <a:r>
              <a:rPr lang="pt-BR" dirty="0" err="1" smtClean="0"/>
              <a:t>amiodarona</a:t>
            </a:r>
            <a:r>
              <a:rPr lang="pt-BR" dirty="0" smtClean="0"/>
              <a:t>, a AIT recorrente 2 foi observada em apenas 3 pacientes vários anos após o primeiro episódio de TIA [41]. Por outro lado, em um grande estudo de coorte retrospectivo de 83 pacientes com AIT 2, a prednisona restaurou o </a:t>
            </a:r>
            <a:r>
              <a:rPr lang="pt-BR" dirty="0" err="1" smtClean="0"/>
              <a:t>eutireoidismo</a:t>
            </a:r>
            <a:r>
              <a:rPr lang="pt-BR" dirty="0" smtClean="0"/>
              <a:t> na maioria dos pacientes, independentemente da continuação ou suspensão da </a:t>
            </a:r>
            <a:r>
              <a:rPr lang="pt-BR" dirty="0" err="1" smtClean="0"/>
              <a:t>amiodarona</a:t>
            </a:r>
            <a:r>
              <a:rPr lang="pt-BR" dirty="0" smtClean="0"/>
              <a:t>, mas a </a:t>
            </a:r>
            <a:r>
              <a:rPr lang="pt-BR" dirty="0" err="1" smtClean="0"/>
              <a:t>amiodarona</a:t>
            </a:r>
            <a:r>
              <a:rPr lang="pt-BR" dirty="0" smtClean="0"/>
              <a:t> contínua aumentou a taxa de recorrência de </a:t>
            </a:r>
            <a:r>
              <a:rPr lang="pt-BR" dirty="0" err="1" smtClean="0"/>
              <a:t>tireotoxicose</a:t>
            </a:r>
            <a:r>
              <a:rPr lang="pt-BR" dirty="0" smtClean="0"/>
              <a:t>, causando um atraso na restauração estável de </a:t>
            </a:r>
            <a:r>
              <a:rPr lang="pt-BR" dirty="0" err="1" smtClean="0"/>
              <a:t>eutireoidismo</a:t>
            </a:r>
            <a:r>
              <a:rPr lang="pt-BR" dirty="0" smtClean="0"/>
              <a:t> e uma maior exposição do coração ao excesso de hormônio tireoidiano. Se as condições cardíacas forem estáveis ​​e não severas, a </a:t>
            </a:r>
            <a:r>
              <a:rPr lang="pt-BR" dirty="0" err="1" smtClean="0"/>
              <a:t>amiodarona</a:t>
            </a:r>
            <a:r>
              <a:rPr lang="pt-BR" dirty="0" smtClean="0"/>
              <a:t> pode ser descontinuada com segurança e, se necessário, reiniciada após a restauração do </a:t>
            </a:r>
            <a:r>
              <a:rPr lang="pt-BR" dirty="0" err="1" smtClean="0"/>
              <a:t>eutireoidismo</a:t>
            </a:r>
            <a:r>
              <a:rPr lang="pt-BR" dirty="0" smtClean="0"/>
              <a:t>. O problema é mais complexo nos casos de AIT 1 e AIT mistos / indeterminados, e muitos endocrinologistas favorecem a retirada da </a:t>
            </a:r>
            <a:r>
              <a:rPr lang="pt-BR" dirty="0" err="1" smtClean="0"/>
              <a:t>amiodarona</a:t>
            </a:r>
            <a:r>
              <a:rPr lang="pt-BR" dirty="0" smtClean="0"/>
              <a:t>, se possível do ponto de vista cardiológico. Resumindo, a decisão sobre se a </a:t>
            </a:r>
            <a:r>
              <a:rPr lang="pt-BR" dirty="0" err="1" smtClean="0"/>
              <a:t>amiodarona</a:t>
            </a:r>
            <a:r>
              <a:rPr lang="pt-BR" dirty="0" smtClean="0"/>
              <a:t> deve ser continuada ou suspensa deve levar em conta o benefício potencial da </a:t>
            </a:r>
            <a:r>
              <a:rPr lang="pt-BR" dirty="0" err="1" smtClean="0"/>
              <a:t>amiodarona</a:t>
            </a:r>
            <a:r>
              <a:rPr lang="pt-BR" dirty="0" smtClean="0"/>
              <a:t> em arritmias potencialmente fatais, a ameaça de uma exposição prolongada ao excesso de hormônio tireoidiano e o tipo de AIT (Tabela 3).</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37</a:t>
            </a:fld>
            <a:endParaRPr lang="pt-BR"/>
          </a:p>
        </p:txBody>
      </p:sp>
    </p:spTree>
    <p:extLst>
      <p:ext uri="{BB962C8B-B14F-4D97-AF65-F5344CB8AC3E}">
        <p14:creationId xmlns:p14="http://schemas.microsoft.com/office/powerpoint/2010/main" val="2777538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Medicamento eficiente para arritmias com risco de vida</a:t>
            </a:r>
          </a:p>
          <a:p>
            <a:r>
              <a:rPr lang="pt-BR" dirty="0" smtClean="0"/>
              <a:t>A </a:t>
            </a:r>
            <a:r>
              <a:rPr lang="pt-BR" dirty="0" err="1" smtClean="0"/>
              <a:t>amiodarona</a:t>
            </a:r>
            <a:r>
              <a:rPr lang="pt-BR" dirty="0" smtClean="0"/>
              <a:t> e seus metabólitos têm uma meia-vida longa, o que dificulta a imediata exacerbação dos sintomas cardíacos</a:t>
            </a:r>
          </a:p>
          <a:p>
            <a:r>
              <a:rPr lang="pt-BR" dirty="0" smtClean="0"/>
              <a:t>Propriedades protetoras cardíacas: efeito antagonista nos receptores β-adrenérgicos, inibição da </a:t>
            </a:r>
            <a:r>
              <a:rPr lang="pt-BR" dirty="0" err="1" smtClean="0"/>
              <a:t>desiodação</a:t>
            </a:r>
            <a:r>
              <a:rPr lang="pt-BR" dirty="0" smtClean="0"/>
              <a:t> de T4, bloqueio da ligação de T3 aos receptores de hormônios tireoidianos</a:t>
            </a:r>
          </a:p>
          <a:p>
            <a:r>
              <a:rPr lang="pt-BR" dirty="0" smtClean="0"/>
              <a:t>Maior chance de alcançar </a:t>
            </a:r>
            <a:r>
              <a:rPr lang="pt-BR" dirty="0" err="1" smtClean="0"/>
              <a:t>eutireoidismo</a:t>
            </a:r>
            <a:r>
              <a:rPr lang="pt-BR" dirty="0" smtClean="0"/>
              <a:t> e tratamento definitivo da </a:t>
            </a:r>
            <a:r>
              <a:rPr lang="pt-BR" dirty="0" err="1" smtClean="0"/>
              <a:t>tireóide</a:t>
            </a:r>
            <a:r>
              <a:rPr lang="pt-BR" dirty="0" smtClean="0"/>
              <a:t> (particularmente </a:t>
            </a:r>
            <a:r>
              <a:rPr lang="pt-BR" dirty="0" err="1" smtClean="0"/>
              <a:t>radioiodo</a:t>
            </a:r>
            <a:r>
              <a:rPr lang="pt-BR" dirty="0" smtClean="0"/>
              <a:t>) em um estágio anterior</a:t>
            </a:r>
          </a:p>
          <a:p>
            <a:r>
              <a:rPr lang="pt-BR" dirty="0" smtClean="0"/>
              <a:t>A </a:t>
            </a:r>
            <a:r>
              <a:rPr lang="pt-BR" dirty="0" err="1" smtClean="0"/>
              <a:t>amiodarona</a:t>
            </a:r>
            <a:r>
              <a:rPr lang="pt-BR" dirty="0" smtClean="0"/>
              <a:t> e seus metabólitos têm uma meia-vida longa; assim, a descontinuação pode ser inútil, pelo menos a curto prazo</a:t>
            </a:r>
          </a:p>
          <a:p>
            <a:r>
              <a:rPr lang="pt-BR" dirty="0" smtClean="0"/>
              <a:t>A continuação do fármaco no AIT 2 está associada a um atraso na restauração do </a:t>
            </a:r>
            <a:r>
              <a:rPr lang="pt-BR" dirty="0" err="1" smtClean="0"/>
              <a:t>eutiroidismo</a:t>
            </a:r>
            <a:r>
              <a:rPr lang="pt-BR" dirty="0" smtClean="0"/>
              <a:t> e a uma maior probabilidade de recorrência</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40</a:t>
            </a:fld>
            <a:endParaRPr lang="pt-BR"/>
          </a:p>
        </p:txBody>
      </p:sp>
    </p:spTree>
    <p:extLst>
      <p:ext uri="{BB962C8B-B14F-4D97-AF65-F5344CB8AC3E}">
        <p14:creationId xmlns:p14="http://schemas.microsoft.com/office/powerpoint/2010/main" val="6797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Embora</a:t>
            </a:r>
            <a:r>
              <a:rPr lang="en-US" dirty="0" smtClean="0"/>
              <a:t> o </a:t>
            </a:r>
            <a:r>
              <a:rPr lang="en-US" dirty="0" err="1" smtClean="0"/>
              <a:t>sexo</a:t>
            </a:r>
            <a:r>
              <a:rPr lang="en-US" baseline="0" dirty="0" smtClean="0"/>
              <a:t> </a:t>
            </a:r>
            <a:r>
              <a:rPr lang="en-US" baseline="0" dirty="0" err="1" smtClean="0"/>
              <a:t>feminino</a:t>
            </a:r>
            <a:r>
              <a:rPr lang="en-US" baseline="0" dirty="0" smtClean="0"/>
              <a:t> e a </a:t>
            </a:r>
            <a:r>
              <a:rPr lang="en-US" baseline="0" dirty="0" err="1" smtClean="0"/>
              <a:t>positividade</a:t>
            </a:r>
            <a:r>
              <a:rPr lang="en-US" baseline="0" dirty="0" smtClean="0"/>
              <a:t> </a:t>
            </a:r>
            <a:r>
              <a:rPr lang="en-US" baseline="0" dirty="0" err="1" smtClean="0"/>
              <a:t>para</a:t>
            </a:r>
            <a:r>
              <a:rPr lang="en-US" baseline="0" dirty="0" smtClean="0"/>
              <a:t> </a:t>
            </a:r>
            <a:r>
              <a:rPr lang="en-US" baseline="0" dirty="0" err="1" smtClean="0"/>
              <a:t>anticorpos</a:t>
            </a:r>
            <a:r>
              <a:rPr lang="en-US" baseline="0" dirty="0" smtClean="0"/>
              <a:t> anti-</a:t>
            </a:r>
            <a:r>
              <a:rPr lang="en-US" baseline="0" dirty="0" err="1" smtClean="0"/>
              <a:t>tpo</a:t>
            </a:r>
            <a:r>
              <a:rPr lang="en-US" baseline="0" dirty="0" smtClean="0"/>
              <a:t> </a:t>
            </a:r>
            <a:r>
              <a:rPr lang="en-US" baseline="0" dirty="0" err="1" smtClean="0"/>
              <a:t>parecem</a:t>
            </a:r>
            <a:r>
              <a:rPr lang="en-US" baseline="0" dirty="0" smtClean="0"/>
              <a:t> </a:t>
            </a:r>
            <a:r>
              <a:rPr lang="en-US" baseline="0" dirty="0" err="1" smtClean="0"/>
              <a:t>ser</a:t>
            </a:r>
            <a:r>
              <a:rPr lang="en-US" baseline="0" dirty="0" smtClean="0"/>
              <a:t> </a:t>
            </a:r>
            <a:r>
              <a:rPr lang="en-US" baseline="0" dirty="0" err="1" smtClean="0"/>
              <a:t>preditores</a:t>
            </a:r>
            <a:r>
              <a:rPr lang="en-US" baseline="0" dirty="0" smtClean="0"/>
              <a:t> </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6</a:t>
            </a:fld>
            <a:endParaRPr lang="pt-BR"/>
          </a:p>
        </p:txBody>
      </p:sp>
    </p:spTree>
    <p:extLst>
      <p:ext uri="{BB962C8B-B14F-4D97-AF65-F5344CB8AC3E}">
        <p14:creationId xmlns:p14="http://schemas.microsoft.com/office/powerpoint/2010/main" val="951927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Qual é a gestão da AIT 1?</a:t>
            </a:r>
          </a:p>
          <a:p>
            <a:r>
              <a:rPr lang="pt-BR" dirty="0" smtClean="0"/>
              <a:t>Devido ao seu mecanismo patogênico prevalente (ver acima), o AIT 1 é melhor tratado por drogas </a:t>
            </a:r>
            <a:r>
              <a:rPr lang="pt-BR" dirty="0" err="1" smtClean="0"/>
              <a:t>antitireoidianas</a:t>
            </a:r>
            <a:r>
              <a:rPr lang="pt-BR" dirty="0" smtClean="0"/>
              <a:t> (</a:t>
            </a:r>
            <a:r>
              <a:rPr lang="pt-BR" dirty="0" err="1" smtClean="0"/>
              <a:t>carbimazol</a:t>
            </a:r>
            <a:r>
              <a:rPr lang="pt-BR" dirty="0" smtClean="0"/>
              <a:t>, </a:t>
            </a:r>
            <a:r>
              <a:rPr lang="pt-BR" dirty="0" err="1" smtClean="0"/>
              <a:t>metimazol</a:t>
            </a:r>
            <a:r>
              <a:rPr lang="pt-BR" dirty="0" smtClean="0"/>
              <a:t> ou </a:t>
            </a:r>
            <a:r>
              <a:rPr lang="pt-BR" dirty="0" err="1" smtClean="0"/>
              <a:t>propiltiouracil</a:t>
            </a:r>
            <a:r>
              <a:rPr lang="pt-BR" dirty="0" smtClean="0"/>
              <a:t>) quando uma terapia médica é aconselhável (Fig. 2) [19, 44]. Em algumas circunstâncias (ver acima), uma </a:t>
            </a:r>
            <a:r>
              <a:rPr lang="pt-BR" dirty="0" err="1" smtClean="0"/>
              <a:t>tireoidectomia</a:t>
            </a:r>
            <a:r>
              <a:rPr lang="pt-BR" dirty="0" smtClean="0"/>
              <a:t> de emergência ou salvamento pode ser a escolha terapêutica inicial.</a:t>
            </a:r>
          </a:p>
          <a:p>
            <a:r>
              <a:rPr lang="pt-BR" dirty="0" smtClean="0"/>
              <a:t>A glândula tireoide repleta de iodo de pacientes com AIT é menos responsiva às </a:t>
            </a:r>
            <a:r>
              <a:rPr lang="pt-BR" dirty="0" err="1" smtClean="0"/>
              <a:t>tionamidas</a:t>
            </a:r>
            <a:r>
              <a:rPr lang="pt-BR" dirty="0" smtClean="0"/>
              <a:t>, portanto doses diárias muito altas da droga (40-60 mg / dia de </a:t>
            </a:r>
            <a:r>
              <a:rPr lang="pt-BR" dirty="0" err="1" smtClean="0"/>
              <a:t>metimazol</a:t>
            </a:r>
            <a:r>
              <a:rPr lang="pt-BR" dirty="0" smtClean="0"/>
              <a:t> ou doses equivalentes de </a:t>
            </a:r>
            <a:r>
              <a:rPr lang="pt-BR" dirty="0" err="1" smtClean="0"/>
              <a:t>propiltiouracil</a:t>
            </a:r>
            <a:r>
              <a:rPr lang="pt-BR" dirty="0" smtClean="0"/>
              <a:t>) por períodos mais longos do que o normal são frequentemente necessárias antes do </a:t>
            </a:r>
            <a:r>
              <a:rPr lang="pt-BR" dirty="0" err="1" smtClean="0"/>
              <a:t>eutireoidismo</a:t>
            </a:r>
            <a:r>
              <a:rPr lang="pt-BR" dirty="0" smtClean="0"/>
              <a:t> é restaurado. Obviamente, esta não é uma situação ideal em pacientes com problemas cardíacos subjacentes, cujo hipertireoidismo deve ser prontamente controlado. Para aumentar a sensibilidade e a resposta da glândula tireoide às </a:t>
            </a:r>
            <a:r>
              <a:rPr lang="pt-BR" dirty="0" err="1" smtClean="0"/>
              <a:t>tionamidas</a:t>
            </a:r>
            <a:r>
              <a:rPr lang="pt-BR" dirty="0" smtClean="0"/>
              <a:t>, o </a:t>
            </a:r>
            <a:r>
              <a:rPr lang="pt-BR" dirty="0" err="1" smtClean="0"/>
              <a:t>perclorato</a:t>
            </a:r>
            <a:r>
              <a:rPr lang="pt-BR" dirty="0" smtClean="0"/>
              <a:t> de potássio, que diminui a captação de iodo pela tireoide, tem sido usado [2]. Para minimizar os efeitos adversos do fármaco (particularmente no rim e na medula óssea), foram utilizadas doses não superiores a 1 g / dia. Além disso, recomenda-se não usar o medicamento por mais de 4 a 6 semanas. Como o </a:t>
            </a:r>
            <a:r>
              <a:rPr lang="pt-BR" dirty="0" err="1" smtClean="0"/>
              <a:t>perclorato</a:t>
            </a:r>
            <a:r>
              <a:rPr lang="pt-BR" dirty="0" smtClean="0"/>
              <a:t> de potássio não está mais disponível, o </a:t>
            </a:r>
            <a:r>
              <a:rPr lang="pt-BR" dirty="0" err="1" smtClean="0"/>
              <a:t>perclorato</a:t>
            </a:r>
            <a:r>
              <a:rPr lang="pt-BR" dirty="0" smtClean="0"/>
              <a:t> de sódio ( o iodo </a:t>
            </a:r>
            <a:r>
              <a:rPr lang="pt-BR" dirty="0" err="1" smtClean="0"/>
              <a:t>tranportado</a:t>
            </a:r>
            <a:r>
              <a:rPr lang="pt-BR" dirty="0" smtClean="0"/>
              <a:t> por meio do </a:t>
            </a:r>
            <a:r>
              <a:rPr lang="pt-BR" dirty="0" err="1" smtClean="0"/>
              <a:t>simportador</a:t>
            </a:r>
            <a:r>
              <a:rPr lang="pt-BR" dirty="0" smtClean="0"/>
              <a:t> NA/I</a:t>
            </a:r>
            <a:r>
              <a:rPr lang="pt-BR" baseline="0" dirty="0" smtClean="0"/>
              <a:t> pode ser </a:t>
            </a:r>
            <a:r>
              <a:rPr lang="pt-BR" baseline="0" dirty="0" err="1" smtClean="0"/>
              <a:t>substituido</a:t>
            </a:r>
            <a:r>
              <a:rPr lang="pt-BR" baseline="0" dirty="0" smtClean="0"/>
              <a:t> por outras substancias como o </a:t>
            </a:r>
            <a:r>
              <a:rPr lang="pt-BR" baseline="0" dirty="0" err="1" smtClean="0"/>
              <a:t>perclorato</a:t>
            </a:r>
            <a:r>
              <a:rPr lang="pt-BR" baseline="0" dirty="0" smtClean="0"/>
              <a:t>) </a:t>
            </a:r>
            <a:r>
              <a:rPr lang="pt-BR" dirty="0" smtClean="0"/>
              <a:t>é uma opção alternativa. O </a:t>
            </a:r>
            <a:r>
              <a:rPr lang="pt-BR" dirty="0" err="1" smtClean="0"/>
              <a:t>perclorato</a:t>
            </a:r>
            <a:r>
              <a:rPr lang="pt-BR" dirty="0" smtClean="0"/>
              <a:t> de sódio (</a:t>
            </a:r>
            <a:r>
              <a:rPr lang="pt-BR" dirty="0" err="1" smtClean="0"/>
              <a:t>Irenat</a:t>
            </a:r>
            <a:r>
              <a:rPr lang="pt-BR" dirty="0" smtClean="0"/>
              <a:t>®) está disponível como uma solução - 21 gotas correspondendo a cerca de 300 mg de </a:t>
            </a:r>
            <a:r>
              <a:rPr lang="pt-BR" dirty="0" err="1" smtClean="0"/>
              <a:t>perclorato</a:t>
            </a:r>
            <a:r>
              <a:rPr lang="pt-BR" dirty="0" smtClean="0"/>
              <a:t>. A terapia com </a:t>
            </a:r>
            <a:r>
              <a:rPr lang="pt-BR" dirty="0" err="1" smtClean="0"/>
              <a:t>tionamida</a:t>
            </a:r>
            <a:r>
              <a:rPr lang="pt-BR" dirty="0" smtClean="0"/>
              <a:t> pode ser continuada até que o </a:t>
            </a:r>
            <a:r>
              <a:rPr lang="pt-BR" dirty="0" err="1" smtClean="0"/>
              <a:t>eutiroidismo</a:t>
            </a:r>
            <a:r>
              <a:rPr lang="pt-BR" dirty="0" smtClean="0"/>
              <a:t> seja restaurado, se isso for permitido pela doença cardíaca subjacente e compensação cardiocirculatória. Após a restauração do </a:t>
            </a:r>
            <a:r>
              <a:rPr lang="pt-BR" dirty="0" err="1" smtClean="0"/>
              <a:t>eutireoidismo</a:t>
            </a:r>
            <a:r>
              <a:rPr lang="pt-BR" dirty="0" smtClean="0"/>
              <a:t>, recomenda-se geralmente a terapia definitiva da glândula tireoide </a:t>
            </a:r>
            <a:r>
              <a:rPr lang="pt-BR" dirty="0" err="1" smtClean="0"/>
              <a:t>hiperfuncionante</a:t>
            </a:r>
            <a:r>
              <a:rPr lang="pt-BR" dirty="0" smtClean="0"/>
              <a:t> (fig. 2) [1]. Isso permite a reintrodução segura ou a continuação da </a:t>
            </a:r>
            <a:r>
              <a:rPr lang="pt-BR" dirty="0" err="1" smtClean="0"/>
              <a:t>amiodarona</a:t>
            </a:r>
            <a:r>
              <a:rPr lang="pt-BR" dirty="0" smtClean="0"/>
              <a:t>, se necessário do ponto de vista cardiológico</a:t>
            </a:r>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41</a:t>
            </a:fld>
            <a:endParaRPr lang="pt-BR"/>
          </a:p>
        </p:txBody>
      </p:sp>
    </p:spTree>
    <p:extLst>
      <p:ext uri="{BB962C8B-B14F-4D97-AF65-F5344CB8AC3E}">
        <p14:creationId xmlns:p14="http://schemas.microsoft.com/office/powerpoint/2010/main" val="3013800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Se a </a:t>
            </a:r>
            <a:r>
              <a:rPr lang="pt-BR" dirty="0" err="1" smtClean="0"/>
              <a:t>amiodarona</a:t>
            </a:r>
            <a:r>
              <a:rPr lang="pt-BR" dirty="0" smtClean="0"/>
              <a:t> puder ser descontinuada, a terapia com </a:t>
            </a:r>
            <a:r>
              <a:rPr lang="pt-BR" dirty="0" err="1" smtClean="0"/>
              <a:t>radioiodo</a:t>
            </a:r>
            <a:r>
              <a:rPr lang="pt-BR" dirty="0" smtClean="0"/>
              <a:t> pode ser realizada quando a contaminação com iodo terminar, o que pode ser de até 6 a 12 meses após a cessação da </a:t>
            </a:r>
            <a:r>
              <a:rPr lang="pt-BR" dirty="0" err="1" smtClean="0"/>
              <a:t>amiodarona</a:t>
            </a:r>
            <a:r>
              <a:rPr lang="pt-BR" dirty="0" smtClean="0"/>
              <a:t>, como sugerido pela excreção urinária de iodo normalizada e valores RAIU adequados. Caso contrário, a </a:t>
            </a:r>
            <a:r>
              <a:rPr lang="pt-BR" dirty="0" err="1" smtClean="0"/>
              <a:t>tireoidectomia</a:t>
            </a:r>
            <a:r>
              <a:rPr lang="pt-BR" dirty="0" smtClean="0"/>
              <a:t> total deve ser considerada.</a:t>
            </a:r>
          </a:p>
          <a:p>
            <a:r>
              <a:rPr lang="pt-BR" dirty="0" smtClean="0"/>
              <a:t>O tratamento definitivo da AIT 1 com uma glândula </a:t>
            </a:r>
            <a:r>
              <a:rPr lang="pt-BR" dirty="0" err="1" smtClean="0"/>
              <a:t>tireóide</a:t>
            </a:r>
            <a:r>
              <a:rPr lang="pt-BR" dirty="0" smtClean="0"/>
              <a:t> </a:t>
            </a:r>
            <a:r>
              <a:rPr lang="pt-BR" dirty="0" err="1" smtClean="0"/>
              <a:t>hiperfuncionante</a:t>
            </a:r>
            <a:r>
              <a:rPr lang="pt-BR" dirty="0" smtClean="0"/>
              <a:t> subjacente não difere daquela do </a:t>
            </a:r>
            <a:r>
              <a:rPr lang="pt-BR" dirty="0" err="1" smtClean="0"/>
              <a:t>hipertiroidismo</a:t>
            </a:r>
            <a:r>
              <a:rPr lang="pt-BR" dirty="0" smtClean="0"/>
              <a:t> espontâneo. Na AIT 1 tratada com </a:t>
            </a:r>
            <a:r>
              <a:rPr lang="pt-BR" dirty="0" err="1" smtClean="0"/>
              <a:t>tionamidas</a:t>
            </a:r>
            <a:r>
              <a:rPr lang="pt-BR" dirty="0" smtClean="0"/>
              <a:t>, os dados não estão disponíveis no tempo necessário para restaurar o </a:t>
            </a:r>
            <a:r>
              <a:rPr lang="pt-BR" dirty="0" err="1" smtClean="0"/>
              <a:t>eutireoidismo</a:t>
            </a:r>
            <a:r>
              <a:rPr lang="pt-BR" dirty="0" smtClean="0"/>
              <a:t> ou fatores que predizem o </a:t>
            </a:r>
            <a:r>
              <a:rPr lang="pt-BR" dirty="0" err="1" smtClean="0"/>
              <a:t>eutireoidismo</a:t>
            </a:r>
            <a:r>
              <a:rPr lang="pt-BR" dirty="0" smtClean="0"/>
              <a:t>. Na ausência de evidências que sugiram a coexistência de tireoidite destrutiva, o uso de </a:t>
            </a:r>
            <a:r>
              <a:rPr lang="pt-BR" dirty="0" err="1" smtClean="0"/>
              <a:t>glicocorticóides</a:t>
            </a:r>
            <a:r>
              <a:rPr lang="pt-BR" dirty="0" smtClean="0"/>
              <a:t> na AIT 1 não é recomendado.</a:t>
            </a:r>
          </a:p>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42</a:t>
            </a:fld>
            <a:endParaRPr lang="pt-BR"/>
          </a:p>
        </p:txBody>
      </p:sp>
    </p:spTree>
    <p:extLst>
      <p:ext uri="{BB962C8B-B14F-4D97-AF65-F5344CB8AC3E}">
        <p14:creationId xmlns:p14="http://schemas.microsoft.com/office/powerpoint/2010/main" val="1879910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Qual é a gestão do AIT 2?</a:t>
            </a:r>
          </a:p>
          <a:p>
            <a:r>
              <a:rPr lang="pt-BR" dirty="0" smtClean="0"/>
              <a:t>Embora a AIT 2 seja geralmente uma doença autolimitada e possa às vezes ser leve, ela pode exacerbar a doença cardíaca subjacente e, portanto, requer tratamento adequado. O único estudo randomizado disponível comparou prednisona (30 mg / dia), </a:t>
            </a:r>
            <a:r>
              <a:rPr lang="pt-BR" dirty="0" err="1" smtClean="0"/>
              <a:t>perclorato</a:t>
            </a:r>
            <a:r>
              <a:rPr lang="pt-BR" dirty="0" smtClean="0"/>
              <a:t> de sódio (500 mg duas vezes / dia) ou uma combinação de ambas as drogas em 36 pacientes que continuaram com </a:t>
            </a:r>
            <a:r>
              <a:rPr lang="pt-BR" dirty="0" err="1" smtClean="0"/>
              <a:t>amiodarona</a:t>
            </a:r>
            <a:r>
              <a:rPr lang="pt-BR" dirty="0" smtClean="0"/>
              <a:t> e estavam em uso de </a:t>
            </a:r>
            <a:r>
              <a:rPr lang="pt-BR" dirty="0" err="1" smtClean="0"/>
              <a:t>metimazol</a:t>
            </a:r>
            <a:r>
              <a:rPr lang="pt-BR" dirty="0" smtClean="0"/>
              <a:t> (30 mg / dia) desde o início do tratamento. tratamento. O tratamento com prednisona resultou em </a:t>
            </a:r>
            <a:r>
              <a:rPr lang="pt-BR" dirty="0" err="1" smtClean="0"/>
              <a:t>eutireoidismo</a:t>
            </a:r>
            <a:r>
              <a:rPr lang="pt-BR" dirty="0" smtClean="0"/>
              <a:t> em todos os pacientes, enquanto 30% dos pacientes tratados apenas com </a:t>
            </a:r>
            <a:r>
              <a:rPr lang="pt-BR" dirty="0" err="1" smtClean="0"/>
              <a:t>perclorato</a:t>
            </a:r>
            <a:r>
              <a:rPr lang="pt-BR" dirty="0" smtClean="0"/>
              <a:t> de sódio precisaram de tratamento adicional com prednisona para se tornarem </a:t>
            </a:r>
            <a:r>
              <a:rPr lang="pt-BR" dirty="0" err="1" smtClean="0"/>
              <a:t>eutireoidianos</a:t>
            </a:r>
            <a:r>
              <a:rPr lang="pt-BR" dirty="0" smtClean="0"/>
              <a:t>. Assim, a prednisona foi considerada a modalidade de tratamento mais eficaz para esses pacientes [39]. Embora o estudo tenha sido insuficiente, esses dados confirmaram uma observação retrospectiva anterior mostrando que um tratamento de 6 semanas de 42 pacientes com AIT 2 com </a:t>
            </a:r>
            <a:r>
              <a:rPr lang="pt-BR" dirty="0" err="1" smtClean="0"/>
              <a:t>metimazol</a:t>
            </a:r>
            <a:r>
              <a:rPr lang="pt-BR" dirty="0" smtClean="0"/>
              <a:t> sozinho resultou em </a:t>
            </a:r>
            <a:r>
              <a:rPr lang="pt-BR" dirty="0" err="1" smtClean="0"/>
              <a:t>eutireoidismo</a:t>
            </a:r>
            <a:r>
              <a:rPr lang="pt-BR" dirty="0" smtClean="0"/>
              <a:t> em 15% dos pacientes em comparação com 76% dos pacientes tratados apenas com prednisona [45] . Em um estudo prospectivo e randomizado de 12 pacientes, o tratamento com prednisona isoladamente foi mais eficaz em restaurar rapidamente o </a:t>
            </a:r>
            <a:r>
              <a:rPr lang="pt-BR" dirty="0" err="1" smtClean="0"/>
              <a:t>eutireoidismo</a:t>
            </a:r>
            <a:r>
              <a:rPr lang="pt-BR" dirty="0" smtClean="0"/>
              <a:t> em comparação com o tratamento com ácido </a:t>
            </a:r>
            <a:r>
              <a:rPr lang="pt-BR" dirty="0" err="1" smtClean="0"/>
              <a:t>iopanóico</a:t>
            </a:r>
            <a:r>
              <a:rPr lang="pt-BR" dirty="0" smtClean="0"/>
              <a:t>. Um estudo anterior havia proposto o uso de lítio para normalizar a função da </a:t>
            </a:r>
            <a:r>
              <a:rPr lang="pt-BR" dirty="0" err="1" smtClean="0"/>
              <a:t>tireóide</a:t>
            </a:r>
            <a:r>
              <a:rPr lang="pt-BR" dirty="0" smtClean="0"/>
              <a:t> em pacientes com TIA, mas a eficácia é limitada e não foi confirmada. Assim, com base nos estudos disponíveis, os </a:t>
            </a:r>
            <a:r>
              <a:rPr lang="pt-BR" dirty="0" err="1" smtClean="0"/>
              <a:t>glucocorticóides</a:t>
            </a:r>
            <a:r>
              <a:rPr lang="pt-BR" dirty="0" smtClean="0"/>
              <a:t> orais são o tratamento de escolha na AIT 2 (Fig. 2). A dose inicial proposta é de 30 mg / dia de prednisona (ou doses equivalentes de outros </a:t>
            </a:r>
            <a:r>
              <a:rPr lang="pt-BR" dirty="0" err="1" smtClean="0"/>
              <a:t>glicocorticóides</a:t>
            </a:r>
            <a:r>
              <a:rPr lang="pt-BR" dirty="0" smtClean="0"/>
              <a:t>) reduzida com base no </a:t>
            </a:r>
            <a:r>
              <a:rPr lang="pt-BR" dirty="0" err="1" smtClean="0"/>
              <a:t>eutiroidismo</a:t>
            </a:r>
            <a:r>
              <a:rPr lang="pt-BR" dirty="0" smtClean="0"/>
              <a:t> clínico e / ou bioquímico [48]. Casos graves de AIT 2 podem exigir períodos mais longos de tratamento. Se a AIT apresentar uma emergência (ver parágrafo acima), a </a:t>
            </a:r>
            <a:r>
              <a:rPr lang="pt-BR" dirty="0" err="1" smtClean="0"/>
              <a:t>tireoidectomia</a:t>
            </a:r>
            <a:r>
              <a:rPr lang="pt-BR" dirty="0" smtClean="0"/>
              <a:t> de resgate pode ser considerada na AIT 2, assim como na AIT 1 e misturada /</a:t>
            </a:r>
          </a:p>
          <a:p>
            <a:r>
              <a:rPr lang="pt-BR" dirty="0" smtClean="0"/>
              <a:t>formas indefinidas (fig. 2).</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44</a:t>
            </a:fld>
            <a:endParaRPr lang="pt-BR"/>
          </a:p>
        </p:txBody>
      </p:sp>
    </p:spTree>
    <p:extLst>
      <p:ext uri="{BB962C8B-B14F-4D97-AF65-F5344CB8AC3E}">
        <p14:creationId xmlns:p14="http://schemas.microsoft.com/office/powerpoint/2010/main" val="1489188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Qual é a gestão do AIT 2?</a:t>
            </a:r>
          </a:p>
          <a:p>
            <a:r>
              <a:rPr lang="pt-BR" dirty="0" smtClean="0"/>
              <a:t>Embora a AIT 2 seja geralmente uma doença autolimitada e possa às vezes ser leve, ela pode exacerbar a doença cardíaca subjacente e, portanto, requer tratamento adequado. O único estudo randomizado disponível comparou prednisona (30 mg / dia), </a:t>
            </a:r>
            <a:r>
              <a:rPr lang="pt-BR" dirty="0" err="1" smtClean="0"/>
              <a:t>perclorato</a:t>
            </a:r>
            <a:r>
              <a:rPr lang="pt-BR" dirty="0" smtClean="0"/>
              <a:t> de sódio (500 mg duas vezes / dia) ou uma combinação de ambas as drogas em 36 pacientes que continuaram com </a:t>
            </a:r>
            <a:r>
              <a:rPr lang="pt-BR" dirty="0" err="1" smtClean="0"/>
              <a:t>amiodarona</a:t>
            </a:r>
            <a:r>
              <a:rPr lang="pt-BR" dirty="0" smtClean="0"/>
              <a:t> e estavam em uso de </a:t>
            </a:r>
            <a:r>
              <a:rPr lang="pt-BR" dirty="0" err="1" smtClean="0"/>
              <a:t>metimazol</a:t>
            </a:r>
            <a:r>
              <a:rPr lang="pt-BR" dirty="0" smtClean="0"/>
              <a:t> (30 mg / dia) desde o início do tratamento. tratamento. O tratamento com prednisona resultou em </a:t>
            </a:r>
            <a:r>
              <a:rPr lang="pt-BR" dirty="0" err="1" smtClean="0"/>
              <a:t>eutireoidismo</a:t>
            </a:r>
            <a:r>
              <a:rPr lang="pt-BR" dirty="0" smtClean="0"/>
              <a:t> em todos os pacientes, enquanto 30% dos pacientes tratados apenas com </a:t>
            </a:r>
            <a:r>
              <a:rPr lang="pt-BR" dirty="0" err="1" smtClean="0"/>
              <a:t>perclorato</a:t>
            </a:r>
            <a:r>
              <a:rPr lang="pt-BR" dirty="0" smtClean="0"/>
              <a:t> de sódio precisaram de tratamento adicional com prednisona para se tornarem </a:t>
            </a:r>
            <a:r>
              <a:rPr lang="pt-BR" dirty="0" err="1" smtClean="0"/>
              <a:t>eutireoidianos</a:t>
            </a:r>
            <a:r>
              <a:rPr lang="pt-BR" dirty="0" smtClean="0"/>
              <a:t>. Assim, a prednisona foi considerada a modalidade de tratamento mais eficaz para esses pacientes [39]. Embora o estudo tenha sido insuficiente, esses dados confirmaram uma observação retrospectiva anterior mostrando que um tratamento de 6 semanas de 42 pacientes com AIT 2 com </a:t>
            </a:r>
            <a:r>
              <a:rPr lang="pt-BR" dirty="0" err="1" smtClean="0"/>
              <a:t>metimazol</a:t>
            </a:r>
            <a:r>
              <a:rPr lang="pt-BR" dirty="0" smtClean="0"/>
              <a:t> sozinho resultou em </a:t>
            </a:r>
            <a:r>
              <a:rPr lang="pt-BR" dirty="0" err="1" smtClean="0"/>
              <a:t>eutireoidismo</a:t>
            </a:r>
            <a:r>
              <a:rPr lang="pt-BR" dirty="0" smtClean="0"/>
              <a:t> em 15% dos pacientes em comparação com 76% dos pacientes tratados apenas com prednisona [45] . Em um estudo prospectivo e randomizado de 12 pacientes, o tratamento com prednisona isoladamente foi mais eficaz em restaurar rapidamente o </a:t>
            </a:r>
            <a:r>
              <a:rPr lang="pt-BR" dirty="0" err="1" smtClean="0"/>
              <a:t>eutireoidismo</a:t>
            </a:r>
            <a:r>
              <a:rPr lang="pt-BR" dirty="0" smtClean="0"/>
              <a:t> em comparação com o tratamento com ácido </a:t>
            </a:r>
            <a:r>
              <a:rPr lang="pt-BR" dirty="0" err="1" smtClean="0"/>
              <a:t>iopanóico</a:t>
            </a:r>
            <a:r>
              <a:rPr lang="pt-BR" dirty="0" smtClean="0"/>
              <a:t>. Um estudo anterior havia proposto o uso de lítio para normalizar a função da </a:t>
            </a:r>
            <a:r>
              <a:rPr lang="pt-BR" dirty="0" err="1" smtClean="0"/>
              <a:t>tireóide</a:t>
            </a:r>
            <a:r>
              <a:rPr lang="pt-BR" dirty="0" smtClean="0"/>
              <a:t> em pacientes com TIA, mas a eficácia é limitada e não foi confirmada. Assim, com base nos estudos disponíveis, os </a:t>
            </a:r>
            <a:r>
              <a:rPr lang="pt-BR" dirty="0" err="1" smtClean="0"/>
              <a:t>glucocorticóides</a:t>
            </a:r>
            <a:r>
              <a:rPr lang="pt-BR" dirty="0" smtClean="0"/>
              <a:t> orais são o tratamento de escolha na AIT 2 (Fig. 2). A dose inicial proposta é de 30 mg / dia de prednisona (ou doses equivalentes de outros </a:t>
            </a:r>
            <a:r>
              <a:rPr lang="pt-BR" dirty="0" err="1" smtClean="0"/>
              <a:t>glicocorticóides</a:t>
            </a:r>
            <a:r>
              <a:rPr lang="pt-BR" dirty="0" smtClean="0"/>
              <a:t>) reduzida com base no </a:t>
            </a:r>
            <a:r>
              <a:rPr lang="pt-BR" dirty="0" err="1" smtClean="0"/>
              <a:t>eutiroidismo</a:t>
            </a:r>
            <a:r>
              <a:rPr lang="pt-BR" dirty="0" smtClean="0"/>
              <a:t> clínico e / ou bioquímico [48]. Casos graves de AIT 2 podem exigir períodos mais longos de tratamento. Se a AIT apresentar uma emergência (ver parágrafo acima), a </a:t>
            </a:r>
            <a:r>
              <a:rPr lang="pt-BR" dirty="0" err="1" smtClean="0"/>
              <a:t>tireoidectomia</a:t>
            </a:r>
            <a:r>
              <a:rPr lang="pt-BR" dirty="0" smtClean="0"/>
              <a:t> de resgate pode ser considerada na AIT 2, assim como na AIT 1 e misturada /</a:t>
            </a:r>
          </a:p>
          <a:p>
            <a:r>
              <a:rPr lang="pt-BR" dirty="0" smtClean="0"/>
              <a:t>formas indefinidas (fig. 2).</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45</a:t>
            </a:fld>
            <a:endParaRPr lang="pt-BR"/>
          </a:p>
        </p:txBody>
      </p:sp>
    </p:spTree>
    <p:extLst>
      <p:ext uri="{BB962C8B-B14F-4D97-AF65-F5344CB8AC3E}">
        <p14:creationId xmlns:p14="http://schemas.microsoft.com/office/powerpoint/2010/main" val="1048598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que é o gerenciamento de formas mistas / indefinidas de AIT?</a:t>
            </a:r>
          </a:p>
          <a:p>
            <a:r>
              <a:rPr lang="pt-BR" dirty="0" smtClean="0"/>
              <a:t>A distinção entre formulários AIT 1, AIT 2 ou mistos / indefinidos pode ser importante para orientar o gerenciamento subsequente. Formas mistas / indefinidos de AIT, embora não totalmente caracterizados, são encontrados na prática clínica e são, devido a ambos os mecanismos patogénicos de um AIT (</a:t>
            </a:r>
            <a:r>
              <a:rPr lang="pt-BR" dirty="0" err="1" smtClean="0"/>
              <a:t>hipertiroidismo</a:t>
            </a:r>
            <a:r>
              <a:rPr lang="pt-BR" dirty="0" smtClean="0"/>
              <a:t> induzido-iodo) e 2 AIT (</a:t>
            </a:r>
            <a:r>
              <a:rPr lang="pt-BR" dirty="0" err="1" smtClean="0"/>
              <a:t>tiroidite</a:t>
            </a:r>
            <a:r>
              <a:rPr lang="pt-BR" dirty="0" smtClean="0"/>
              <a:t> destrutivo). </a:t>
            </a:r>
            <a:r>
              <a:rPr lang="pt-BR" b="1" dirty="0" smtClean="0"/>
              <a:t>É altamente improvável que pacientes com AIT com glândula </a:t>
            </a:r>
            <a:r>
              <a:rPr lang="pt-BR" b="1" dirty="0" err="1" smtClean="0"/>
              <a:t>tireóide</a:t>
            </a:r>
            <a:r>
              <a:rPr lang="pt-BR" b="1" dirty="0" smtClean="0"/>
              <a:t> morfologicamente normal, ausência de vascularização e testes negativos para anticorpos </a:t>
            </a:r>
            <a:r>
              <a:rPr lang="pt-BR" b="1" dirty="0" err="1" smtClean="0"/>
              <a:t>anti-receptor</a:t>
            </a:r>
            <a:r>
              <a:rPr lang="pt-BR" b="1" dirty="0" smtClean="0"/>
              <a:t> de TSH tenham uma forma mista / indefinida de AIT. Nesses pacientes, o exame físico, uma rápida dosagem do anticorpo CFDS e do receptor </a:t>
            </a:r>
            <a:r>
              <a:rPr lang="pt-BR" b="1" dirty="0" err="1" smtClean="0"/>
              <a:t>anti-TSH</a:t>
            </a:r>
            <a:r>
              <a:rPr lang="pt-BR" b="1" dirty="0" smtClean="0"/>
              <a:t> permitem o diagnóstico de AIT 2 e tratamento com </a:t>
            </a:r>
            <a:r>
              <a:rPr lang="pt-BR" b="1" dirty="0" err="1" smtClean="0"/>
              <a:t>glicocorticóides</a:t>
            </a:r>
            <a:r>
              <a:rPr lang="pt-BR" dirty="0" smtClean="0"/>
              <a:t>. O tempo necessário para atingir o </a:t>
            </a:r>
            <a:r>
              <a:rPr lang="pt-BR" dirty="0" err="1" smtClean="0"/>
              <a:t>eutireoidismo</a:t>
            </a:r>
            <a:r>
              <a:rPr lang="pt-BR" dirty="0" smtClean="0"/>
              <a:t> varia dependendo do volume da tireoide e da gravidade da </a:t>
            </a:r>
            <a:r>
              <a:rPr lang="pt-BR" dirty="0" err="1" smtClean="0"/>
              <a:t>tireotoxicose</a:t>
            </a:r>
            <a:r>
              <a:rPr lang="pt-BR" dirty="0" smtClean="0"/>
              <a:t> na apresentação [49].</a:t>
            </a:r>
          </a:p>
          <a:p>
            <a:r>
              <a:rPr lang="pt-BR" dirty="0" smtClean="0"/>
              <a:t>A diferenciação entre AIT 1 e AIT mista / indefinida é mais difícil, </a:t>
            </a:r>
            <a:r>
              <a:rPr lang="pt-BR" dirty="0" err="1" smtClean="0"/>
              <a:t>freqüentemente</a:t>
            </a:r>
            <a:r>
              <a:rPr lang="pt-BR" dirty="0" smtClean="0"/>
              <a:t> representando um diagnóstico de exclusão, especialmente na presença de bócios nodulares,</a:t>
            </a:r>
            <a:r>
              <a:rPr lang="pt-BR" baseline="0" dirty="0" smtClean="0"/>
              <a:t> </a:t>
            </a:r>
            <a:r>
              <a:rPr lang="pt-BR" dirty="0" smtClean="0"/>
              <a:t>e a abordagem terapêutica é incerta. Se um diagnóstico preciso não puder ser feito, duas abordagens possíveis podem ser propostas (Fig. 2).</a:t>
            </a:r>
          </a:p>
          <a:p>
            <a:r>
              <a:rPr lang="pt-BR" dirty="0" smtClean="0"/>
              <a:t>.</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47</a:t>
            </a:fld>
            <a:endParaRPr lang="pt-BR"/>
          </a:p>
        </p:txBody>
      </p:sp>
    </p:spTree>
    <p:extLst>
      <p:ext uri="{BB962C8B-B14F-4D97-AF65-F5344CB8AC3E}">
        <p14:creationId xmlns:p14="http://schemas.microsoft.com/office/powerpoint/2010/main" val="1373839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O primeiro passo é começar com as </a:t>
            </a:r>
            <a:r>
              <a:rPr lang="pt-BR" dirty="0" err="1" smtClean="0"/>
              <a:t>tionamidas</a:t>
            </a:r>
            <a:r>
              <a:rPr lang="pt-BR" dirty="0" smtClean="0"/>
              <a:t>  (± </a:t>
            </a:r>
            <a:r>
              <a:rPr lang="pt-BR" dirty="0" err="1" smtClean="0"/>
              <a:t>perclorato</a:t>
            </a:r>
            <a:r>
              <a:rPr lang="pt-BR" dirty="0" smtClean="0"/>
              <a:t> de sódio) como para AIT 1 e, na ausência de uma melhoria bioquímica dentro de um relativamente curto período de tempo (razoavelmente, 4-6 semanas), para adicionar </a:t>
            </a:r>
            <a:r>
              <a:rPr lang="pt-BR" dirty="0" err="1" smtClean="0"/>
              <a:t>glucocorticóides</a:t>
            </a:r>
            <a:r>
              <a:rPr lang="pt-BR" dirty="0" smtClean="0"/>
              <a:t> com o pressuposto de que um componente destrutivo também está presente sobreposto a um distúrbio da </a:t>
            </a:r>
            <a:r>
              <a:rPr lang="pt-BR" dirty="0" err="1" smtClean="0"/>
              <a:t>tiróide</a:t>
            </a:r>
            <a:r>
              <a:rPr lang="pt-BR" dirty="0" smtClean="0"/>
              <a:t> subjacente. Uma abordagem alternativa é representada por um tratamento combinado (</a:t>
            </a:r>
            <a:r>
              <a:rPr lang="pt-BR" dirty="0" err="1" smtClean="0"/>
              <a:t>tionamidas</a:t>
            </a:r>
            <a:r>
              <a:rPr lang="pt-BR" dirty="0" smtClean="0"/>
              <a:t> e glicocorticoides) desde o início [50], o que pode expor um paciente com distúrbios cardíacos ao tratamento indevido com glicocorticoides. Faltam evidências sobre a melhor estratégia terapêutica para AIT mista / indefinida, e ensaios clínicos randomizados são necessários. Devido ao distúrbio subjacente da </a:t>
            </a:r>
            <a:r>
              <a:rPr lang="pt-BR" dirty="0" err="1" smtClean="0"/>
              <a:t>tireóide</a:t>
            </a:r>
            <a:r>
              <a:rPr lang="pt-BR" dirty="0" smtClean="0"/>
              <a:t>, um tratamento definitivo é geralmente necessário para a AIT 1. A </a:t>
            </a:r>
            <a:r>
              <a:rPr lang="pt-BR" dirty="0" err="1" smtClean="0"/>
              <a:t>tireoidectomia</a:t>
            </a:r>
            <a:r>
              <a:rPr lang="pt-BR" dirty="0" smtClean="0"/>
              <a:t> representa uma opção válida no caso de uma má resposta também ao tratamento combinado</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48</a:t>
            </a:fld>
            <a:endParaRPr lang="pt-BR"/>
          </a:p>
        </p:txBody>
      </p:sp>
    </p:spTree>
    <p:extLst>
      <p:ext uri="{BB962C8B-B14F-4D97-AF65-F5344CB8AC3E}">
        <p14:creationId xmlns:p14="http://schemas.microsoft.com/office/powerpoint/2010/main" val="671031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49</a:t>
            </a:fld>
            <a:endParaRPr lang="pt-BR"/>
          </a:p>
        </p:txBody>
      </p:sp>
    </p:spTree>
    <p:extLst>
      <p:ext uri="{BB962C8B-B14F-4D97-AF65-F5344CB8AC3E}">
        <p14:creationId xmlns:p14="http://schemas.microsoft.com/office/powerpoint/2010/main" val="426783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Qual é o papel da </a:t>
            </a:r>
            <a:r>
              <a:rPr lang="pt-BR" dirty="0" err="1" smtClean="0"/>
              <a:t>tireoidectomia</a:t>
            </a:r>
            <a:r>
              <a:rPr lang="pt-BR" dirty="0" smtClean="0"/>
              <a:t> ou tratamento com RAI</a:t>
            </a:r>
            <a:r>
              <a:rPr lang="pt-BR" baseline="0" dirty="0" smtClean="0"/>
              <a:t> </a:t>
            </a:r>
            <a:r>
              <a:rPr lang="pt-BR" dirty="0" smtClean="0"/>
              <a:t>na gestão da AIT?</a:t>
            </a:r>
          </a:p>
          <a:p>
            <a:r>
              <a:rPr lang="pt-BR" dirty="0" smtClean="0"/>
              <a:t>Em princípio, a terapia com </a:t>
            </a:r>
            <a:r>
              <a:rPr lang="pt-BR" dirty="0" err="1" smtClean="0"/>
              <a:t>radioiodo</a:t>
            </a:r>
            <a:r>
              <a:rPr lang="pt-BR" dirty="0" smtClean="0"/>
              <a:t> não é viável a curto prazo devido à contaminação por iodo e baixos valores de RAIU. A terapia com IRA com 131I após</a:t>
            </a:r>
            <a:r>
              <a:rPr lang="pt-BR" baseline="0" dirty="0" smtClean="0"/>
              <a:t> </a:t>
            </a:r>
            <a:r>
              <a:rPr lang="pt-BR" dirty="0" smtClean="0"/>
              <a:t>estimulação com TSH humano recombinante (</a:t>
            </a:r>
            <a:r>
              <a:rPr lang="pt-BR" dirty="0" err="1" smtClean="0"/>
              <a:t>rhTSH</a:t>
            </a:r>
            <a:r>
              <a:rPr lang="pt-BR" dirty="0" smtClean="0"/>
              <a:t>) isolado ou combinada com terapia com lítio tem sido proposta para o tratamento de pacientes com AIT</a:t>
            </a:r>
            <a:r>
              <a:rPr lang="pt-BR" baseline="0" dirty="0" smtClean="0"/>
              <a:t> </a:t>
            </a:r>
            <a:r>
              <a:rPr lang="pt-BR" dirty="0" smtClean="0"/>
              <a:t>para superar o problema dos baixos valores de RAIU. No entanto, devido à experiência muito limitada neste subgrupo de pacientes e ao risco de uma</a:t>
            </a:r>
            <a:r>
              <a:rPr lang="pt-BR" baseline="0" dirty="0" smtClean="0"/>
              <a:t> </a:t>
            </a:r>
            <a:r>
              <a:rPr lang="pt-BR" dirty="0" smtClean="0"/>
              <a:t>exacerbação do hipertireoidismo com </a:t>
            </a:r>
            <a:r>
              <a:rPr lang="pt-BR" dirty="0" err="1" smtClean="0"/>
              <a:t>conseqüentes</a:t>
            </a:r>
            <a:r>
              <a:rPr lang="pt-BR" dirty="0" smtClean="0"/>
              <a:t> efeitos cardíacos deletérios, essa opção deve ser considerada com cautela e não é recomendada</a:t>
            </a:r>
            <a:r>
              <a:rPr lang="pt-BR" baseline="0" dirty="0" smtClean="0"/>
              <a:t> </a:t>
            </a:r>
            <a:r>
              <a:rPr lang="pt-BR" dirty="0" smtClean="0"/>
              <a:t>atualmente [52].</a:t>
            </a:r>
          </a:p>
          <a:p>
            <a:r>
              <a:rPr lang="pt-BR" dirty="0" smtClean="0"/>
              <a:t> No entanto, a terapia com </a:t>
            </a:r>
            <a:r>
              <a:rPr lang="pt-BR" dirty="0" err="1" smtClean="0"/>
              <a:t>radioiodo</a:t>
            </a:r>
            <a:r>
              <a:rPr lang="pt-BR" dirty="0" smtClean="0"/>
              <a:t> pode ser considerada para a terapia definitiva da glândula </a:t>
            </a:r>
            <a:r>
              <a:rPr lang="pt-BR" dirty="0" err="1" smtClean="0"/>
              <a:t>tireóide</a:t>
            </a:r>
            <a:r>
              <a:rPr lang="pt-BR" dirty="0" smtClean="0"/>
              <a:t> </a:t>
            </a:r>
            <a:r>
              <a:rPr lang="pt-BR" dirty="0" err="1" smtClean="0"/>
              <a:t>hiperfuncionante</a:t>
            </a:r>
            <a:r>
              <a:rPr lang="pt-BR" dirty="0" smtClean="0"/>
              <a:t> subjacente em</a:t>
            </a:r>
            <a:r>
              <a:rPr lang="pt-BR" baseline="0" dirty="0" smtClean="0"/>
              <a:t> </a:t>
            </a:r>
            <a:r>
              <a:rPr lang="pt-BR" dirty="0" smtClean="0"/>
              <a:t>pacientes com AIT 1 após resolução da carga de iodo e restauração de valores adequados de RAIU [1].</a:t>
            </a:r>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50</a:t>
            </a:fld>
            <a:endParaRPr lang="pt-BR"/>
          </a:p>
        </p:txBody>
      </p:sp>
    </p:spTree>
    <p:extLst>
      <p:ext uri="{BB962C8B-B14F-4D97-AF65-F5344CB8AC3E}">
        <p14:creationId xmlns:p14="http://schemas.microsoft.com/office/powerpoint/2010/main" val="1636265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Além do cenário de emergência, a </a:t>
            </a:r>
            <a:r>
              <a:rPr lang="pt-BR" dirty="0" err="1" smtClean="0"/>
              <a:t>tireoidectomia</a:t>
            </a:r>
            <a:r>
              <a:rPr lang="pt-BR" dirty="0" smtClean="0"/>
              <a:t> total pode ser considerada nas seguintes condições:</a:t>
            </a:r>
          </a:p>
          <a:p>
            <a:r>
              <a:rPr lang="pt-BR" dirty="0" smtClean="0"/>
              <a:t>(a) como terapia definitiva do hipertireoidismo em alternativa à terapia com </a:t>
            </a:r>
            <a:r>
              <a:rPr lang="pt-BR" dirty="0" err="1" smtClean="0"/>
              <a:t>radioiodo</a:t>
            </a:r>
            <a:r>
              <a:rPr lang="pt-BR" dirty="0" smtClean="0"/>
              <a:t>;</a:t>
            </a:r>
          </a:p>
          <a:p>
            <a:r>
              <a:rPr lang="pt-BR" dirty="0" smtClean="0"/>
              <a:t>(b) em pacientes que precisam continuar a terapia com </a:t>
            </a:r>
            <a:r>
              <a:rPr lang="pt-BR" dirty="0" err="1" smtClean="0"/>
              <a:t>amiodarona</a:t>
            </a:r>
            <a:r>
              <a:rPr lang="pt-BR" dirty="0" smtClean="0"/>
              <a:t>. Em pacientes com AIT 2 tratados com </a:t>
            </a:r>
            <a:r>
              <a:rPr lang="pt-BR" dirty="0" err="1" smtClean="0"/>
              <a:t>glicocorticóides</a:t>
            </a:r>
            <a:r>
              <a:rPr lang="pt-BR" dirty="0" smtClean="0"/>
              <a:t>, a continuação da </a:t>
            </a:r>
            <a:r>
              <a:rPr lang="pt-BR" dirty="0" err="1" smtClean="0"/>
              <a:t>amiodarona</a:t>
            </a:r>
            <a:r>
              <a:rPr lang="pt-BR" dirty="0" smtClean="0"/>
              <a:t> não afeta muito o tempo necessário para a primeira normalização dos níveis séricos de hormônios tireoidianos. No entanto, os pacientes que necessitam de continuação da terapia com </a:t>
            </a:r>
            <a:r>
              <a:rPr lang="pt-BR" dirty="0" err="1" smtClean="0"/>
              <a:t>amiodarona</a:t>
            </a:r>
            <a:r>
              <a:rPr lang="pt-BR" dirty="0" smtClean="0"/>
              <a:t> mostram um alto risco de recorrência de </a:t>
            </a:r>
            <a:r>
              <a:rPr lang="pt-BR" dirty="0" err="1" smtClean="0"/>
              <a:t>tireotoxicose</a:t>
            </a:r>
            <a:r>
              <a:rPr lang="pt-BR" dirty="0" smtClean="0"/>
              <a:t> durante a terapia com </a:t>
            </a:r>
            <a:r>
              <a:rPr lang="pt-BR" dirty="0" err="1" smtClean="0"/>
              <a:t>glicocorticóides</a:t>
            </a:r>
            <a:r>
              <a:rPr lang="pt-BR" dirty="0" smtClean="0"/>
              <a:t>, embora essa informação derive de um número limitado de pacientes; consequentemente, o risco cirúrgico neste subconjunto de pacientes deve ser cuidadosamente ponderado contra o possível (mas não certo) risco de </a:t>
            </a:r>
            <a:r>
              <a:rPr lang="pt-BR" dirty="0" err="1" smtClean="0"/>
              <a:t>tireotoxicose</a:t>
            </a:r>
            <a:r>
              <a:rPr lang="pt-BR" dirty="0" smtClean="0"/>
              <a:t> recorrente. Por outro lado, em pacientes com AIT 1, que precisam continuar com </a:t>
            </a:r>
            <a:r>
              <a:rPr lang="pt-BR" dirty="0" err="1" smtClean="0"/>
              <a:t>amiodarona</a:t>
            </a:r>
            <a:r>
              <a:rPr lang="pt-BR" dirty="0" smtClean="0"/>
              <a:t> e ter uma glândula tireoide autonomamente funcional subjacente, a </a:t>
            </a:r>
            <a:r>
              <a:rPr lang="pt-BR" dirty="0" err="1" smtClean="0"/>
              <a:t>tireoidectomia</a:t>
            </a:r>
            <a:r>
              <a:rPr lang="pt-BR" dirty="0" smtClean="0"/>
              <a:t> total provavelmente representa uma opção apropriada; e</a:t>
            </a:r>
          </a:p>
          <a:p>
            <a:r>
              <a:rPr lang="pt-BR" dirty="0" smtClean="0"/>
              <a:t>(c) em pacientes que apresentam efeito adverso à terapia medicamentosa. Estudos recentes demonstraram que a </a:t>
            </a:r>
            <a:r>
              <a:rPr lang="pt-BR" dirty="0" err="1" smtClean="0"/>
              <a:t>tireoidectomia</a:t>
            </a:r>
            <a:r>
              <a:rPr lang="pt-BR" dirty="0" smtClean="0"/>
              <a:t> total pode ser realizada em pacientes com TIA, incluindo aqueles com disfunção ventricular esquerda moderada a grave, sem complicações graves [35, 37, 53, 54]. Embora faltem estudos controlados, a preparação ideal antes da cirurgia, incluindo os glicocorticoides e os β-bloqueadores, pode reduzir o risco cirúrgico, independentemente do tipo de AIT. Em geral, a restauração do </a:t>
            </a:r>
            <a:r>
              <a:rPr lang="pt-BR" dirty="0" err="1" smtClean="0"/>
              <a:t>eutireoidismo</a:t>
            </a:r>
            <a:r>
              <a:rPr lang="pt-BR" dirty="0" smtClean="0"/>
              <a:t> antes da cirurgia é aconselhável, embora estudos controlados não estejam disponíveis. </a:t>
            </a:r>
            <a:r>
              <a:rPr lang="pt-BR" dirty="0" err="1" smtClean="0"/>
              <a:t>Plasmaferese</a:t>
            </a:r>
            <a:r>
              <a:rPr lang="pt-BR" dirty="0" smtClean="0"/>
              <a:t> pouco antes da cirurgia pode ser considerada.</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51</a:t>
            </a:fld>
            <a:endParaRPr lang="pt-BR"/>
          </a:p>
        </p:txBody>
      </p:sp>
    </p:spTree>
    <p:extLst>
      <p:ext uri="{BB962C8B-B14F-4D97-AF65-F5344CB8AC3E}">
        <p14:creationId xmlns:p14="http://schemas.microsoft.com/office/powerpoint/2010/main" val="4095239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a:t>
            </a:r>
            <a:r>
              <a:rPr lang="pt-BR" dirty="0" err="1" smtClean="0"/>
              <a:t>amiodarona</a:t>
            </a:r>
            <a:r>
              <a:rPr lang="pt-BR" dirty="0" smtClean="0"/>
              <a:t> pode ser reiniciada (se necessário) em pacientes com AIT prévia?</a:t>
            </a:r>
          </a:p>
          <a:p>
            <a:r>
              <a:rPr lang="pt-BR" dirty="0" smtClean="0"/>
              <a:t>Apenas um estudo abordou a questão da reintrodução da </a:t>
            </a:r>
            <a:r>
              <a:rPr lang="pt-BR" dirty="0" err="1" smtClean="0"/>
              <a:t>amiodarona</a:t>
            </a:r>
            <a:r>
              <a:rPr lang="pt-BR" dirty="0" smtClean="0"/>
              <a:t> em pacientes com história de DAI. Neste estudo retrospectivo de 172 pacientes com AIT, 46 precisaram de um segundo curso de </a:t>
            </a:r>
            <a:r>
              <a:rPr lang="pt-BR" dirty="0" err="1" smtClean="0"/>
              <a:t>amiodarona</a:t>
            </a:r>
            <a:r>
              <a:rPr lang="pt-BR" dirty="0" smtClean="0"/>
              <a:t> após uma retirada média de 2 anos [55]. AIT recorreu em 14 dos 46 pacientes (30%), 12 dos 46 (26%) desenvolveram HAI, e os restantes 20 pacientes foram </a:t>
            </a:r>
            <a:r>
              <a:rPr lang="pt-BR" dirty="0" err="1" smtClean="0"/>
              <a:t>eutireoidianos</a:t>
            </a:r>
            <a:r>
              <a:rPr lang="pt-BR" dirty="0" smtClean="0"/>
              <a:t> durante um período médio de 6 anos de seguimento [55]. A maioria dos pacientes que sofreram de AIT recorrente (11 de 14) foram classificados como tendo AIT 1 </a:t>
            </a:r>
            <a:r>
              <a:rPr lang="pt-BR" b="1" dirty="0" smtClean="0"/>
              <a:t>[55]. Outros dados não publicados, mencionados em Ryan et al. [56], relataram uma taxa de 9% de recorrência de AIT ou desenvolvimento de hipotireoidismo </a:t>
            </a:r>
            <a:r>
              <a:rPr lang="pt-BR" dirty="0" smtClean="0"/>
              <a:t>após o reinício da terapia com </a:t>
            </a:r>
            <a:r>
              <a:rPr lang="pt-BR" dirty="0" err="1" smtClean="0"/>
              <a:t>amiodarona</a:t>
            </a:r>
            <a:r>
              <a:rPr lang="pt-BR" dirty="0" smtClean="0"/>
              <a:t>. A questão de se o tratamento preventivo com drogas </a:t>
            </a:r>
            <a:r>
              <a:rPr lang="pt-BR" dirty="0" err="1" smtClean="0"/>
              <a:t>antitireoidianas</a:t>
            </a:r>
            <a:r>
              <a:rPr lang="pt-BR" dirty="0" smtClean="0"/>
              <a:t> ou a terapia ablativa deve ser dada antes da reintrodução da </a:t>
            </a:r>
            <a:r>
              <a:rPr lang="pt-BR" dirty="0" err="1" smtClean="0"/>
              <a:t>amiodarona</a:t>
            </a:r>
            <a:r>
              <a:rPr lang="pt-BR" dirty="0" smtClean="0"/>
              <a:t> não é respondida devido à falta de evidências</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54</a:t>
            </a:fld>
            <a:endParaRPr lang="pt-BR"/>
          </a:p>
        </p:txBody>
      </p:sp>
    </p:spTree>
    <p:extLst>
      <p:ext uri="{BB962C8B-B14F-4D97-AF65-F5344CB8AC3E}">
        <p14:creationId xmlns:p14="http://schemas.microsoft.com/office/powerpoint/2010/main" val="175508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Procura literária</a:t>
            </a:r>
          </a:p>
          <a:p>
            <a:r>
              <a:rPr lang="pt-BR" dirty="0" smtClean="0"/>
              <a:t>A aquisição de dados foi baseada em estratégias de busca no </a:t>
            </a:r>
            <a:r>
              <a:rPr lang="pt-BR" dirty="0" err="1" smtClean="0"/>
              <a:t>PubMed</a:t>
            </a:r>
            <a:r>
              <a:rPr lang="pt-BR" dirty="0" smtClean="0"/>
              <a:t>, com especial atenção aos artigos publicados nos últimos 30 anos. Além disso, a lista de referências de citações e capítulos relevantes dos principais livros didáticos foi avaliada para qualquer citação apropriada adicional.</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8</a:t>
            </a:fld>
            <a:endParaRPr lang="pt-BR"/>
          </a:p>
        </p:txBody>
      </p:sp>
    </p:spTree>
    <p:extLst>
      <p:ext uri="{BB962C8B-B14F-4D97-AF65-F5344CB8AC3E}">
        <p14:creationId xmlns:p14="http://schemas.microsoft.com/office/powerpoint/2010/main" val="2478525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Conclusões</a:t>
            </a:r>
          </a:p>
          <a:p>
            <a:r>
              <a:rPr lang="pt-BR" dirty="0" smtClean="0"/>
              <a:t>Embora a AIH seja facilmente administrada, a AIT representa um desafio diagnóstico e terapêutico. A maioria dos pacientes com AIT 2 (</a:t>
            </a:r>
            <a:r>
              <a:rPr lang="pt-BR" dirty="0" err="1" smtClean="0"/>
              <a:t>tiroidite</a:t>
            </a:r>
            <a:r>
              <a:rPr lang="pt-BR" dirty="0" smtClean="0"/>
              <a:t> destrutiva) é tratada com sucesso por </a:t>
            </a:r>
            <a:r>
              <a:rPr lang="pt-BR" dirty="0" err="1" smtClean="0"/>
              <a:t>glicocorticóides</a:t>
            </a:r>
            <a:r>
              <a:rPr lang="pt-BR" dirty="0" smtClean="0"/>
              <a:t> e pode não necessitar de retirada da </a:t>
            </a:r>
            <a:r>
              <a:rPr lang="pt-BR" dirty="0" err="1" smtClean="0"/>
              <a:t>amiodarona</a:t>
            </a:r>
            <a:r>
              <a:rPr lang="pt-BR" dirty="0" smtClean="0"/>
              <a:t>. O tratamento do AIT 1 (e formas mistas / indefinidas) é muito mais complexo devido à resistência da</a:t>
            </a:r>
            <a:r>
              <a:rPr lang="pt-BR" baseline="0" dirty="0" smtClean="0"/>
              <a:t> </a:t>
            </a:r>
            <a:r>
              <a:rPr lang="pt-BR" dirty="0" smtClean="0"/>
              <a:t>glândula </a:t>
            </a:r>
            <a:r>
              <a:rPr lang="pt-BR" dirty="0" err="1" smtClean="0"/>
              <a:t>tireóide</a:t>
            </a:r>
            <a:r>
              <a:rPr lang="pt-BR" dirty="0" smtClean="0"/>
              <a:t> repleta de iodo</a:t>
            </a:r>
            <a:r>
              <a:rPr lang="pt-BR" baseline="0" dirty="0" smtClean="0"/>
              <a:t> a </a:t>
            </a:r>
            <a:r>
              <a:rPr lang="pt-BR" dirty="0" smtClean="0"/>
              <a:t>drogas </a:t>
            </a:r>
            <a:r>
              <a:rPr lang="pt-BR" dirty="0" err="1" smtClean="0"/>
              <a:t>antitireoidianas</a:t>
            </a:r>
            <a:r>
              <a:rPr lang="pt-BR" dirty="0" smtClean="0"/>
              <a:t>. Diante das dificuldades na diferenciação diagnóstica entre AIT 1 e formas mistas / indefinidas, muitas vezes é utilizada uma abordagem </a:t>
            </a:r>
            <a:r>
              <a:rPr lang="pt-BR" dirty="0" err="1" smtClean="0"/>
              <a:t>multifarmacológica</a:t>
            </a:r>
            <a:r>
              <a:rPr lang="pt-BR" dirty="0" smtClean="0"/>
              <a:t>, sendo geralmente necessário tratamento definitivo por </a:t>
            </a:r>
            <a:r>
              <a:rPr lang="pt-BR" dirty="0" err="1" smtClean="0"/>
              <a:t>radioiodo</a:t>
            </a:r>
            <a:r>
              <a:rPr lang="pt-BR" dirty="0" smtClean="0"/>
              <a:t> ou </a:t>
            </a:r>
            <a:r>
              <a:rPr lang="pt-BR" dirty="0" err="1" smtClean="0"/>
              <a:t>tireoidectomia</a:t>
            </a:r>
            <a:r>
              <a:rPr lang="pt-BR" dirty="0" smtClean="0"/>
              <a:t> após sua resolução, algumas vezes durante a fase </a:t>
            </a:r>
            <a:r>
              <a:rPr lang="pt-BR" dirty="0" err="1" smtClean="0"/>
              <a:t>tireotóxica</a:t>
            </a:r>
            <a:r>
              <a:rPr lang="pt-BR" dirty="0" smtClean="0"/>
              <a:t>, principalmente na presença de condições cardíacas em rápida deterioração.</a:t>
            </a:r>
          </a:p>
          <a:p>
            <a:r>
              <a:rPr lang="pt-BR" dirty="0" smtClean="0"/>
              <a:t>Como refletido pelas recomendações resumidas na Tabela 4, as evidências no campo da disfunção tireoidiana associada à </a:t>
            </a:r>
            <a:r>
              <a:rPr lang="pt-BR" dirty="0" err="1" smtClean="0"/>
              <a:t>amiodarona</a:t>
            </a:r>
            <a:r>
              <a:rPr lang="pt-BR" dirty="0" smtClean="0"/>
              <a:t> são muito limitadas porque os estudos controlados são escassos. Grandes ensaios clínicos randomizados multicêntricos são necessários para melhorar o manejo desses distúrbios.</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55</a:t>
            </a:fld>
            <a:endParaRPr lang="pt-BR"/>
          </a:p>
        </p:txBody>
      </p:sp>
    </p:spTree>
    <p:extLst>
      <p:ext uri="{BB962C8B-B14F-4D97-AF65-F5344CB8AC3E}">
        <p14:creationId xmlns:p14="http://schemas.microsoft.com/office/powerpoint/2010/main" val="155769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Classificação</a:t>
            </a:r>
          </a:p>
          <a:p>
            <a:r>
              <a:rPr lang="pt-BR" dirty="0" smtClean="0"/>
              <a:t>O sistema GRADE foi usado para fazer recomendações e expressar a qualidade da evidência [7]. A força-tarefa utilizou o seguinte sistema de codificação: (1) indica uma recomendação forte e está associada à frase “recomendamos”; (2) denota uma recomendação fraca e está associada à frase “sugerimos”. Classificação de evidência: ØOOO evidência de qualidade muito baixa; ØØOO, baixa qualidade; ØØØO, qualidade moderada; e ØØØØ, de alta qualidade. O rascunho foi discutido pelos membros da força-tarefa e publicado no site da ETA por 4 semanas, convidando os comentários dos membros da ETA.</a:t>
            </a:r>
            <a:endParaRPr lang="en-US" dirty="0" smtClean="0"/>
          </a:p>
          <a:p>
            <a:endParaRPr lang="en-US" dirty="0" smtClean="0"/>
          </a:p>
          <a:p>
            <a:r>
              <a:rPr lang="en-US" dirty="0" err="1" smtClean="0"/>
              <a:t>Sistema</a:t>
            </a:r>
            <a:r>
              <a:rPr lang="en-US" baseline="0" dirty="0" smtClean="0"/>
              <a:t> de </a:t>
            </a:r>
            <a:r>
              <a:rPr lang="en-US" baseline="0" dirty="0" err="1" smtClean="0"/>
              <a:t>codificação</a:t>
            </a:r>
            <a:r>
              <a:rPr lang="en-US" baseline="0" dirty="0" smtClean="0"/>
              <a:t>: 1 e 2 </a:t>
            </a:r>
          </a:p>
          <a:p>
            <a:r>
              <a:rPr lang="en-US" baseline="0" dirty="0" err="1" smtClean="0"/>
              <a:t>Graduação</a:t>
            </a:r>
            <a:r>
              <a:rPr lang="en-US" baseline="0" dirty="0" smtClean="0"/>
              <a:t> de </a:t>
            </a:r>
            <a:r>
              <a:rPr lang="en-US" baseline="0" dirty="0" err="1" smtClean="0"/>
              <a:t>evidencias</a:t>
            </a:r>
            <a:r>
              <a:rPr lang="en-US" baseline="0" dirty="0" smtClean="0"/>
              <a:t>; </a:t>
            </a:r>
            <a:r>
              <a:rPr lang="en-US" baseline="0" dirty="0" err="1" smtClean="0"/>
              <a:t>denota</a:t>
            </a:r>
            <a:r>
              <a:rPr lang="en-US" baseline="0" dirty="0" smtClean="0"/>
              <a:t> </a:t>
            </a:r>
            <a:r>
              <a:rPr lang="en-US" baseline="0" dirty="0" err="1" smtClean="0"/>
              <a:t>evidencias</a:t>
            </a:r>
            <a:r>
              <a:rPr lang="en-US" baseline="0" dirty="0" smtClean="0"/>
              <a:t> de </a:t>
            </a:r>
            <a:r>
              <a:rPr lang="en-US" baseline="0" dirty="0" err="1" smtClean="0"/>
              <a:t>muito</a:t>
            </a:r>
            <a:r>
              <a:rPr lang="en-US" baseline="0" dirty="0" smtClean="0"/>
              <a:t> </a:t>
            </a:r>
            <a:r>
              <a:rPr lang="en-US" baseline="0" dirty="0" err="1" smtClean="0"/>
              <a:t>baixa</a:t>
            </a:r>
            <a:r>
              <a:rPr lang="en-US" baseline="0" dirty="0" smtClean="0"/>
              <a:t>, </a:t>
            </a:r>
            <a:r>
              <a:rPr lang="en-US" baseline="0" dirty="0" err="1" smtClean="0"/>
              <a:t>baixa</a:t>
            </a:r>
            <a:r>
              <a:rPr lang="en-US" baseline="0" dirty="0" smtClean="0"/>
              <a:t>, </a:t>
            </a:r>
            <a:r>
              <a:rPr lang="en-US" baseline="0" dirty="0" err="1" smtClean="0"/>
              <a:t>moderada</a:t>
            </a:r>
            <a:r>
              <a:rPr lang="en-US" baseline="0" dirty="0" smtClean="0"/>
              <a:t> e </a:t>
            </a:r>
            <a:r>
              <a:rPr lang="en-US" baseline="0" dirty="0" err="1" smtClean="0"/>
              <a:t>alta</a:t>
            </a:r>
            <a:r>
              <a:rPr lang="en-US" baseline="0" dirty="0" smtClean="0"/>
              <a:t> </a:t>
            </a:r>
            <a:r>
              <a:rPr lang="en-US" baseline="0" dirty="0" err="1" smtClean="0"/>
              <a:t>qualidade</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9</a:t>
            </a:fld>
            <a:endParaRPr lang="pt-BR"/>
          </a:p>
        </p:txBody>
      </p:sp>
    </p:spTree>
    <p:extLst>
      <p:ext uri="{BB962C8B-B14F-4D97-AF65-F5344CB8AC3E}">
        <p14:creationId xmlns:p14="http://schemas.microsoft.com/office/powerpoint/2010/main" val="192762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Maioria</a:t>
            </a:r>
            <a:r>
              <a:rPr lang="en-US" dirty="0" smtClean="0"/>
              <a:t> dos </a:t>
            </a:r>
            <a:r>
              <a:rPr lang="en-US" dirty="0" err="1" smtClean="0"/>
              <a:t>pacientes</a:t>
            </a:r>
            <a:r>
              <a:rPr lang="en-US" dirty="0" smtClean="0"/>
              <a:t> </a:t>
            </a:r>
            <a:r>
              <a:rPr lang="en-US" dirty="0" err="1" smtClean="0"/>
              <a:t>eutireidianos</a:t>
            </a:r>
            <a:r>
              <a:rPr lang="en-US" baseline="0" dirty="0" smtClean="0"/>
              <a:t> </a:t>
            </a:r>
            <a:r>
              <a:rPr lang="en-US" baseline="0" dirty="0" err="1" smtClean="0"/>
              <a:t>que</a:t>
            </a:r>
            <a:r>
              <a:rPr lang="en-US" baseline="0" dirty="0" smtClean="0"/>
              <a:t> </a:t>
            </a:r>
            <a:r>
              <a:rPr lang="en-US" baseline="0" dirty="0" err="1" smtClean="0"/>
              <a:t>iniciam</a:t>
            </a:r>
            <a:r>
              <a:rPr lang="en-US" baseline="0" dirty="0" smtClean="0"/>
              <a:t> </a:t>
            </a:r>
            <a:r>
              <a:rPr lang="en-US" baseline="0" dirty="0" err="1" smtClean="0"/>
              <a:t>tratamento</a:t>
            </a:r>
            <a:r>
              <a:rPr lang="en-US" baseline="0" dirty="0" smtClean="0"/>
              <a:t> com </a:t>
            </a:r>
            <a:r>
              <a:rPr lang="en-US" baseline="0" dirty="0" err="1" smtClean="0"/>
              <a:t>amiodarona</a:t>
            </a:r>
            <a:r>
              <a:rPr lang="en-US" baseline="0" dirty="0" smtClean="0"/>
              <a:t> se </a:t>
            </a:r>
            <a:r>
              <a:rPr lang="en-US" baseline="0" dirty="0" err="1" smtClean="0"/>
              <a:t>mantem</a:t>
            </a:r>
            <a:r>
              <a:rPr lang="en-US" baseline="0" dirty="0" smtClean="0"/>
              <a:t> </a:t>
            </a:r>
            <a:r>
              <a:rPr lang="en-US" baseline="0" dirty="0" err="1" smtClean="0"/>
              <a:t>eutireoidiano</a:t>
            </a:r>
            <a:r>
              <a:rPr lang="en-US" baseline="0" dirty="0" smtClean="0"/>
              <a:t>, </a:t>
            </a:r>
            <a:r>
              <a:rPr lang="en-US" baseline="0" dirty="0" err="1" smtClean="0"/>
              <a:t>mesmo</a:t>
            </a:r>
            <a:r>
              <a:rPr lang="en-US" baseline="0" dirty="0" smtClean="0"/>
              <a:t> se doses </a:t>
            </a:r>
            <a:r>
              <a:rPr lang="en-US" baseline="0" dirty="0" err="1" smtClean="0"/>
              <a:t>mais</a:t>
            </a:r>
            <a:r>
              <a:rPr lang="en-US" baseline="0" dirty="0" smtClean="0"/>
              <a:t> </a:t>
            </a:r>
            <a:r>
              <a:rPr lang="en-US" baseline="0" dirty="0" err="1" smtClean="0"/>
              <a:t>altas</a:t>
            </a:r>
            <a:r>
              <a:rPr lang="en-US" baseline="0" dirty="0" smtClean="0"/>
              <a:t> </a:t>
            </a:r>
            <a:r>
              <a:rPr lang="en-US" baseline="0" dirty="0" err="1" smtClean="0"/>
              <a:t>que</a:t>
            </a:r>
            <a:r>
              <a:rPr lang="en-US" baseline="0" dirty="0" smtClean="0"/>
              <a:t> a usual (200 mg/</a:t>
            </a:r>
            <a:r>
              <a:rPr lang="en-US" baseline="0" dirty="0" err="1" smtClean="0"/>
              <a:t>dia</a:t>
            </a:r>
            <a:r>
              <a:rPr lang="en-US" baseline="0" dirty="0" smtClean="0"/>
              <a:t>). </a:t>
            </a:r>
            <a:r>
              <a:rPr lang="en-US" baseline="0" dirty="0" err="1" smtClean="0"/>
              <a:t>Entretanto</a:t>
            </a:r>
            <a:r>
              <a:rPr lang="en-US" baseline="0" dirty="0" smtClean="0"/>
              <a:t> </a:t>
            </a:r>
            <a:r>
              <a:rPr lang="en-US" baseline="0" dirty="0" err="1" smtClean="0"/>
              <a:t>todos</a:t>
            </a:r>
            <a:r>
              <a:rPr lang="en-US" baseline="0" dirty="0" smtClean="0"/>
              <a:t> </a:t>
            </a:r>
            <a:r>
              <a:rPr lang="en-US" baseline="0" dirty="0" err="1" smtClean="0"/>
              <a:t>os</a:t>
            </a:r>
            <a:r>
              <a:rPr lang="en-US" baseline="0" dirty="0" smtClean="0"/>
              <a:t> </a:t>
            </a:r>
            <a:r>
              <a:rPr lang="en-US" baseline="0" dirty="0" err="1" smtClean="0"/>
              <a:t>pacientes</a:t>
            </a:r>
            <a:r>
              <a:rPr lang="en-US" baseline="0" dirty="0" smtClean="0"/>
              <a:t> </a:t>
            </a:r>
            <a:r>
              <a:rPr lang="en-US" baseline="0" dirty="0" err="1" smtClean="0"/>
              <a:t>terao</a:t>
            </a:r>
            <a:r>
              <a:rPr lang="en-US" baseline="0" dirty="0" smtClean="0"/>
              <a:t> </a:t>
            </a:r>
            <a:r>
              <a:rPr lang="en-US" baseline="0" dirty="0" err="1" smtClean="0"/>
              <a:t>mudanças</a:t>
            </a:r>
            <a:r>
              <a:rPr lang="en-US" baseline="0" dirty="0" smtClean="0"/>
              <a:t> </a:t>
            </a:r>
            <a:r>
              <a:rPr lang="en-US" baseline="0" dirty="0" err="1" smtClean="0"/>
              <a:t>precoces</a:t>
            </a:r>
            <a:r>
              <a:rPr lang="en-US" baseline="0" dirty="0" smtClean="0"/>
              <a:t> e </a:t>
            </a:r>
            <a:r>
              <a:rPr lang="en-US" baseline="0" dirty="0" err="1" smtClean="0"/>
              <a:t>cronicas</a:t>
            </a:r>
            <a:r>
              <a:rPr lang="en-US" baseline="0" dirty="0" smtClean="0"/>
              <a:t> </a:t>
            </a:r>
            <a:r>
              <a:rPr lang="en-US" baseline="0" dirty="0" err="1" smtClean="0"/>
              <a:t>nos</a:t>
            </a:r>
            <a:r>
              <a:rPr lang="en-US" baseline="0" dirty="0" smtClean="0"/>
              <a:t> testes de </a:t>
            </a:r>
            <a:r>
              <a:rPr lang="en-US" baseline="0" dirty="0" err="1" smtClean="0"/>
              <a:t>funçap</a:t>
            </a:r>
            <a:r>
              <a:rPr lang="en-US" baseline="0" dirty="0" smtClean="0"/>
              <a:t> </a:t>
            </a:r>
            <a:r>
              <a:rPr lang="en-US" baseline="0" dirty="0" err="1" smtClean="0"/>
              <a:t>tireoidiana</a:t>
            </a:r>
            <a:r>
              <a:rPr lang="en-US" baseline="0" dirty="0" smtClean="0"/>
              <a:t> (tab 1)</a:t>
            </a:r>
          </a:p>
          <a:p>
            <a:r>
              <a:rPr lang="en-US" baseline="0" dirty="0" err="1" smtClean="0"/>
              <a:t>Cada</a:t>
            </a:r>
            <a:r>
              <a:rPr lang="en-US" baseline="0" dirty="0" smtClean="0"/>
              <a:t> </a:t>
            </a:r>
            <a:r>
              <a:rPr lang="en-US" baseline="0" dirty="0" err="1" smtClean="0"/>
              <a:t>comprimido</a:t>
            </a:r>
            <a:r>
              <a:rPr lang="en-US" baseline="0" dirty="0" smtClean="0"/>
              <a:t> de </a:t>
            </a:r>
            <a:r>
              <a:rPr lang="en-US" baseline="0" dirty="0" err="1" smtClean="0"/>
              <a:t>amiodarona</a:t>
            </a:r>
            <a:r>
              <a:rPr lang="en-US" baseline="0" dirty="0" smtClean="0"/>
              <a:t> tem 75 mg de </a:t>
            </a:r>
            <a:r>
              <a:rPr lang="en-US" baseline="0" dirty="0" err="1" smtClean="0"/>
              <a:t>iodo</a:t>
            </a:r>
            <a:r>
              <a:rPr lang="en-US" baseline="0" dirty="0" smtClean="0"/>
              <a:t>, 10% da </a:t>
            </a:r>
            <a:r>
              <a:rPr lang="en-US" baseline="0" dirty="0" err="1" smtClean="0"/>
              <a:t>molecula</a:t>
            </a:r>
            <a:r>
              <a:rPr lang="en-US" baseline="0" dirty="0" smtClean="0"/>
              <a:t> é </a:t>
            </a:r>
            <a:r>
              <a:rPr lang="en-US" baseline="0" dirty="0" err="1" smtClean="0"/>
              <a:t>desiodada</a:t>
            </a:r>
            <a:r>
              <a:rPr lang="en-US" baseline="0" dirty="0" smtClean="0"/>
              <a:t> </a:t>
            </a:r>
            <a:r>
              <a:rPr lang="en-US" baseline="0" dirty="0" err="1" smtClean="0"/>
              <a:t>por</a:t>
            </a:r>
            <a:r>
              <a:rPr lang="en-US" baseline="0" dirty="0" smtClean="0"/>
              <a:t> </a:t>
            </a:r>
            <a:r>
              <a:rPr lang="en-US" baseline="0" dirty="0" err="1" smtClean="0"/>
              <a:t>diae</a:t>
            </a:r>
            <a:r>
              <a:rPr lang="en-US" baseline="0" dirty="0" smtClean="0"/>
              <a:t> a dose de </a:t>
            </a:r>
            <a:r>
              <a:rPr lang="en-US" baseline="0" dirty="0" err="1" smtClean="0"/>
              <a:t>manutençao</a:t>
            </a:r>
            <a:r>
              <a:rPr lang="en-US" baseline="0" dirty="0" smtClean="0"/>
              <a:t> </a:t>
            </a:r>
            <a:r>
              <a:rPr lang="en-US" baseline="0" dirty="0" err="1" smtClean="0"/>
              <a:t>diaria</a:t>
            </a:r>
            <a:r>
              <a:rPr lang="en-US" baseline="0" dirty="0" smtClean="0"/>
              <a:t> é de 200 a 600 mg o </a:t>
            </a:r>
            <a:r>
              <a:rPr lang="en-US" baseline="0" dirty="0" err="1" smtClean="0"/>
              <a:t>que</a:t>
            </a:r>
            <a:r>
              <a:rPr lang="en-US" baseline="0" dirty="0" smtClean="0"/>
              <a:t> </a:t>
            </a:r>
            <a:r>
              <a:rPr lang="en-US" baseline="0" dirty="0" err="1" smtClean="0"/>
              <a:t>corresponde</a:t>
            </a:r>
            <a:r>
              <a:rPr lang="en-US" baseline="0" dirty="0" smtClean="0"/>
              <a:t> a 50 – 100 </a:t>
            </a:r>
            <a:r>
              <a:rPr lang="en-US" baseline="0" dirty="0" err="1" smtClean="0"/>
              <a:t>vezes</a:t>
            </a:r>
            <a:r>
              <a:rPr lang="en-US" baseline="0" dirty="0" smtClean="0"/>
              <a:t> a dose </a:t>
            </a:r>
            <a:r>
              <a:rPr lang="en-US" baseline="0" dirty="0" err="1" smtClean="0"/>
              <a:t>diaria</a:t>
            </a:r>
            <a:r>
              <a:rPr lang="en-US" baseline="0" dirty="0" smtClean="0"/>
              <a:t> </a:t>
            </a:r>
            <a:r>
              <a:rPr lang="en-US" baseline="0" dirty="0" err="1" smtClean="0"/>
              <a:t>recomendada</a:t>
            </a:r>
            <a:r>
              <a:rPr lang="en-US" baseline="0" dirty="0" smtClean="0"/>
              <a:t> (150 mg)</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10</a:t>
            </a:fld>
            <a:endParaRPr lang="pt-BR"/>
          </a:p>
        </p:txBody>
      </p:sp>
    </p:spTree>
    <p:extLst>
      <p:ext uri="{BB962C8B-B14F-4D97-AF65-F5344CB8AC3E}">
        <p14:creationId xmlns:p14="http://schemas.microsoft.com/office/powerpoint/2010/main" val="225829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A </a:t>
            </a:r>
            <a:r>
              <a:rPr lang="en-US" dirty="0" err="1" smtClean="0"/>
              <a:t>enorme</a:t>
            </a:r>
            <a:r>
              <a:rPr lang="en-US" dirty="0" smtClean="0"/>
              <a:t> </a:t>
            </a:r>
            <a:r>
              <a:rPr lang="en-US" dirty="0" err="1" smtClean="0"/>
              <a:t>teor</a:t>
            </a:r>
            <a:r>
              <a:rPr lang="en-US" dirty="0" smtClean="0"/>
              <a:t> de </a:t>
            </a:r>
            <a:r>
              <a:rPr lang="en-US" dirty="0" err="1" smtClean="0"/>
              <a:t>iodo</a:t>
            </a:r>
            <a:r>
              <a:rPr lang="en-US" dirty="0" smtClean="0"/>
              <a:t> </a:t>
            </a:r>
            <a:r>
              <a:rPr lang="en-US" dirty="0" err="1" smtClean="0"/>
              <a:t>na</a:t>
            </a:r>
            <a:r>
              <a:rPr lang="en-US" dirty="0" smtClean="0"/>
              <a:t> </a:t>
            </a:r>
            <a:r>
              <a:rPr lang="en-US" dirty="0" err="1" smtClean="0"/>
              <a:t>amiodarona</a:t>
            </a:r>
            <a:r>
              <a:rPr lang="en-US" dirty="0" smtClean="0"/>
              <a:t> </a:t>
            </a:r>
            <a:r>
              <a:rPr lang="en-US" dirty="0" err="1" smtClean="0"/>
              <a:t>aumenta</a:t>
            </a:r>
            <a:r>
              <a:rPr lang="en-US" dirty="0" smtClean="0"/>
              <a:t> </a:t>
            </a:r>
            <a:r>
              <a:rPr lang="en-US" dirty="0" err="1" smtClean="0"/>
              <a:t>em</a:t>
            </a:r>
            <a:r>
              <a:rPr lang="en-US" dirty="0" smtClean="0"/>
              <a:t> 40 x o </a:t>
            </a:r>
            <a:r>
              <a:rPr lang="en-US" dirty="0" err="1" smtClean="0"/>
              <a:t>iodeto</a:t>
            </a:r>
            <a:r>
              <a:rPr lang="en-US" dirty="0" smtClean="0"/>
              <a:t> </a:t>
            </a:r>
            <a:r>
              <a:rPr lang="en-US" dirty="0" err="1" smtClean="0"/>
              <a:t>inorganico</a:t>
            </a:r>
            <a:r>
              <a:rPr lang="en-US" dirty="0" smtClean="0"/>
              <a:t> </a:t>
            </a:r>
            <a:r>
              <a:rPr lang="en-US" dirty="0" err="1" smtClean="0"/>
              <a:t>plasmaticos</a:t>
            </a:r>
            <a:r>
              <a:rPr lang="en-US" dirty="0" smtClean="0"/>
              <a:t> e a </a:t>
            </a:r>
            <a:r>
              <a:rPr lang="en-US" dirty="0" err="1" smtClean="0"/>
              <a:t>excreçao</a:t>
            </a:r>
            <a:r>
              <a:rPr lang="en-US" dirty="0" smtClean="0"/>
              <a:t> de </a:t>
            </a:r>
            <a:r>
              <a:rPr lang="en-US" dirty="0" err="1" smtClean="0"/>
              <a:t>iodeto</a:t>
            </a:r>
            <a:r>
              <a:rPr lang="en-US" dirty="0" smtClean="0"/>
              <a:t> </a:t>
            </a:r>
            <a:r>
              <a:rPr lang="en-US" dirty="0" err="1" smtClean="0"/>
              <a:t>inorganico</a:t>
            </a:r>
            <a:r>
              <a:rPr lang="en-US" dirty="0" smtClean="0"/>
              <a:t> ate 15.000 mcg </a:t>
            </a:r>
            <a:r>
              <a:rPr lang="en-US" dirty="0" err="1" smtClean="0"/>
              <a:t>por</a:t>
            </a:r>
            <a:r>
              <a:rPr lang="en-US" dirty="0" smtClean="0"/>
              <a:t> 24h.</a:t>
            </a:r>
          </a:p>
          <a:p>
            <a:r>
              <a:rPr lang="en-US" dirty="0" err="1" smtClean="0"/>
              <a:t>Devido</a:t>
            </a:r>
            <a:r>
              <a:rPr lang="en-US" dirty="0" smtClean="0"/>
              <a:t> </a:t>
            </a:r>
            <a:r>
              <a:rPr lang="en-US" dirty="0" err="1" smtClean="0"/>
              <a:t>ao</a:t>
            </a:r>
            <a:r>
              <a:rPr lang="en-US" dirty="0" smtClean="0"/>
              <a:t> </a:t>
            </a:r>
            <a:r>
              <a:rPr lang="en-US" dirty="0" err="1" smtClean="0"/>
              <a:t>efeito</a:t>
            </a:r>
            <a:r>
              <a:rPr lang="en-US" dirty="0" smtClean="0"/>
              <a:t> de Wolff-</a:t>
            </a:r>
            <a:r>
              <a:rPr lang="en-US" dirty="0" err="1" smtClean="0"/>
              <a:t>Chaikoff</a:t>
            </a:r>
            <a:r>
              <a:rPr lang="en-US" dirty="0" smtClean="0"/>
              <a:t>,</a:t>
            </a:r>
            <a:r>
              <a:rPr lang="en-US" baseline="0" dirty="0" smtClean="0"/>
              <a:t> a </a:t>
            </a:r>
            <a:r>
              <a:rPr lang="en-US" baseline="0" dirty="0" err="1" smtClean="0"/>
              <a:t>tireoide</a:t>
            </a:r>
            <a:r>
              <a:rPr lang="en-US" baseline="0" dirty="0" smtClean="0"/>
              <a:t> se </a:t>
            </a:r>
            <a:r>
              <a:rPr lang="en-US" baseline="0" dirty="0" err="1" smtClean="0"/>
              <a:t>adapta</a:t>
            </a:r>
            <a:r>
              <a:rPr lang="en-US" baseline="0" dirty="0" smtClean="0"/>
              <a:t> à </a:t>
            </a:r>
            <a:r>
              <a:rPr lang="en-US" baseline="0" dirty="0" err="1" smtClean="0"/>
              <a:t>sobrecarga</a:t>
            </a:r>
            <a:r>
              <a:rPr lang="en-US" baseline="0" dirty="0" smtClean="0"/>
              <a:t> de </a:t>
            </a:r>
            <a:r>
              <a:rPr lang="en-US" baseline="0" dirty="0" err="1" smtClean="0"/>
              <a:t>iodo</a:t>
            </a:r>
            <a:r>
              <a:rPr lang="en-US" baseline="0" dirty="0" smtClean="0"/>
              <a:t> </a:t>
            </a:r>
            <a:r>
              <a:rPr lang="en-US" baseline="0" dirty="0" err="1" smtClean="0"/>
              <a:t>inibindo</a:t>
            </a:r>
            <a:r>
              <a:rPr lang="en-US" baseline="0" dirty="0" smtClean="0"/>
              <a:t> a </a:t>
            </a:r>
            <a:r>
              <a:rPr lang="en-US" baseline="0" dirty="0" err="1" smtClean="0"/>
              <a:t>organificaçao</a:t>
            </a:r>
            <a:r>
              <a:rPr lang="en-US" baseline="0" dirty="0" smtClean="0"/>
              <a:t> do </a:t>
            </a:r>
            <a:r>
              <a:rPr lang="en-US" baseline="0" dirty="0" err="1" smtClean="0"/>
              <a:t>iodo</a:t>
            </a:r>
            <a:r>
              <a:rPr lang="en-US" baseline="0" dirty="0" smtClean="0"/>
              <a:t> e </a:t>
            </a:r>
            <a:r>
              <a:rPr lang="en-US" baseline="0" dirty="0" err="1" smtClean="0"/>
              <a:t>reduzindo</a:t>
            </a:r>
            <a:r>
              <a:rPr lang="en-US" baseline="0" dirty="0" smtClean="0"/>
              <a:t> a tax de </a:t>
            </a:r>
            <a:r>
              <a:rPr lang="en-US" baseline="0" dirty="0" err="1" smtClean="0"/>
              <a:t>produçao</a:t>
            </a:r>
            <a:r>
              <a:rPr lang="en-US" baseline="0" dirty="0" smtClean="0"/>
              <a:t> de </a:t>
            </a:r>
            <a:r>
              <a:rPr lang="en-US" baseline="0" dirty="0" err="1" smtClean="0"/>
              <a:t>hormonio</a:t>
            </a:r>
            <a:r>
              <a:rPr lang="en-US" baseline="0" dirty="0" smtClean="0"/>
              <a:t> </a:t>
            </a:r>
            <a:r>
              <a:rPr lang="en-US" baseline="0" dirty="0" err="1" smtClean="0"/>
              <a:t>tireoidiano</a:t>
            </a:r>
            <a:r>
              <a:rPr lang="en-US" baseline="0" dirty="0" smtClean="0"/>
              <a:t>: o ultimo </a:t>
            </a:r>
            <a:r>
              <a:rPr lang="en-US" baseline="0" dirty="0" err="1" smtClean="0"/>
              <a:t>efeito</a:t>
            </a:r>
            <a:r>
              <a:rPr lang="en-US" baseline="0" dirty="0" smtClean="0"/>
              <a:t> e a principal </a:t>
            </a:r>
            <a:r>
              <a:rPr lang="en-US" baseline="0" dirty="0" err="1" smtClean="0"/>
              <a:t>causa</a:t>
            </a:r>
            <a:r>
              <a:rPr lang="en-US" baseline="0" dirty="0" smtClean="0"/>
              <a:t> do </a:t>
            </a:r>
            <a:r>
              <a:rPr lang="en-US" baseline="0" dirty="0" err="1" smtClean="0"/>
              <a:t>aumento</a:t>
            </a:r>
            <a:r>
              <a:rPr lang="en-US" baseline="0" dirty="0" smtClean="0"/>
              <a:t> </a:t>
            </a:r>
            <a:r>
              <a:rPr lang="en-US" baseline="0" dirty="0" err="1" smtClean="0"/>
              <a:t>inicial</a:t>
            </a:r>
            <a:r>
              <a:rPr lang="en-US" baseline="0" dirty="0" smtClean="0"/>
              <a:t> da </a:t>
            </a:r>
            <a:r>
              <a:rPr lang="en-US" baseline="0" dirty="0" err="1" smtClean="0"/>
              <a:t>concentraçao</a:t>
            </a:r>
            <a:r>
              <a:rPr lang="en-US" baseline="0" dirty="0" smtClean="0"/>
              <a:t> de TSH.</a:t>
            </a:r>
          </a:p>
          <a:p>
            <a:endParaRPr lang="en-US" baseline="0" dirty="0" smtClean="0"/>
          </a:p>
          <a:p>
            <a:r>
              <a:rPr lang="en-US" baseline="0" dirty="0" smtClean="0"/>
              <a:t>A AMIODARONA INIBE A MONODEIODINAÇAO DA TIROXINA T4</a:t>
            </a:r>
          </a:p>
          <a:p>
            <a:endParaRPr lang="en-US" baseline="0" dirty="0" smtClean="0"/>
          </a:p>
          <a:p>
            <a:r>
              <a:rPr lang="pt-BR" sz="1200" b="0" i="0" u="none" strike="noStrike" kern="1200" baseline="0" dirty="0" smtClean="0">
                <a:solidFill>
                  <a:schemeClr val="tx1"/>
                </a:solidFill>
                <a:latin typeface="+mn-lt"/>
                <a:ea typeface="+mn-ea"/>
                <a:cs typeface="+mn-cs"/>
              </a:rPr>
              <a:t>o TSH controla a captação e a concentração de</a:t>
            </a:r>
          </a:p>
          <a:p>
            <a:r>
              <a:rPr lang="pt-BR" sz="1200" b="0" i="0" u="none" strike="noStrike" kern="1200" baseline="0" dirty="0" smtClean="0">
                <a:solidFill>
                  <a:schemeClr val="tx1"/>
                </a:solidFill>
                <a:latin typeface="+mn-lt"/>
                <a:ea typeface="+mn-ea"/>
                <a:cs typeface="+mn-cs"/>
              </a:rPr>
              <a:t>iodo dependentes de energia pela glândula tireoide, bem como seu transporte </a:t>
            </a:r>
            <a:r>
              <a:rPr lang="pt-BR" sz="1200" b="0" i="0" u="none" strike="noStrike" kern="1200" baseline="0" dirty="0" err="1" smtClean="0">
                <a:solidFill>
                  <a:schemeClr val="tx1"/>
                </a:solidFill>
                <a:latin typeface="+mn-lt"/>
                <a:ea typeface="+mn-ea"/>
                <a:cs typeface="+mn-cs"/>
              </a:rPr>
              <a:t>transcelular</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através da célula epitelial folicular. Todavia, o metabolismo do iodo no interior da</a:t>
            </a:r>
          </a:p>
          <a:p>
            <a:r>
              <a:rPr lang="pt-BR" sz="1200" b="0" i="0" u="none" strike="noStrike" kern="1200" baseline="0" dirty="0" smtClean="0">
                <a:solidFill>
                  <a:schemeClr val="tx1"/>
                </a:solidFill>
                <a:latin typeface="+mn-lt"/>
                <a:ea typeface="+mn-ea"/>
                <a:cs typeface="+mn-cs"/>
              </a:rPr>
              <a:t>tireoide também pode ser regulado de modo independente pelo TSH. Esse mecanismo</a:t>
            </a:r>
          </a:p>
          <a:p>
            <a:r>
              <a:rPr lang="pt-BR" sz="1200" b="0" i="0" u="none" strike="noStrike" kern="1200" baseline="0" dirty="0" smtClean="0">
                <a:solidFill>
                  <a:schemeClr val="tx1"/>
                </a:solidFill>
                <a:latin typeface="+mn-lt"/>
                <a:ea typeface="+mn-ea"/>
                <a:cs typeface="+mn-cs"/>
              </a:rPr>
              <a:t>é importante quando os níveis plasmáticos de iodeto estão elevados (15 a 20 vezes acima</a:t>
            </a:r>
          </a:p>
          <a:p>
            <a:r>
              <a:rPr lang="pt-BR" sz="1200" b="0" i="0" u="none" strike="noStrike" kern="1200" baseline="0" dirty="0" smtClean="0">
                <a:solidFill>
                  <a:schemeClr val="tx1"/>
                </a:solidFill>
                <a:latin typeface="+mn-lt"/>
                <a:ea typeface="+mn-ea"/>
                <a:cs typeface="+mn-cs"/>
              </a:rPr>
              <a:t>do normal), visto que essa elevação inibe a ligação orgânica do iodo dentro da tireoide.</a:t>
            </a:r>
          </a:p>
          <a:p>
            <a:r>
              <a:rPr lang="pt-BR" sz="1200" b="0" i="0" u="none" strike="noStrike" kern="1200" baseline="0" dirty="0" smtClean="0">
                <a:solidFill>
                  <a:schemeClr val="tx1"/>
                </a:solidFill>
                <a:latin typeface="+mn-lt"/>
                <a:ea typeface="+mn-ea"/>
                <a:cs typeface="+mn-cs"/>
              </a:rPr>
              <a:t>Esse fenômeno </a:t>
            </a:r>
            <a:r>
              <a:rPr lang="pt-BR" sz="1200" b="0" i="0" u="none" strike="noStrike" kern="1200" baseline="0" dirty="0" err="1" smtClean="0">
                <a:solidFill>
                  <a:schemeClr val="tx1"/>
                </a:solidFill>
                <a:latin typeface="+mn-lt"/>
                <a:ea typeface="+mn-ea"/>
                <a:cs typeface="+mn-cs"/>
              </a:rPr>
              <a:t>autorregulador</a:t>
            </a:r>
            <a:r>
              <a:rPr lang="pt-BR" sz="1200" b="0" i="0" u="none" strike="noStrike" kern="1200" baseline="0" dirty="0" smtClean="0">
                <a:solidFill>
                  <a:schemeClr val="tx1"/>
                </a:solidFill>
                <a:latin typeface="+mn-lt"/>
                <a:ea typeface="+mn-ea"/>
                <a:cs typeface="+mn-cs"/>
              </a:rPr>
              <a:t>, que consiste na inibição da </a:t>
            </a:r>
            <a:r>
              <a:rPr lang="pt-BR" sz="1200" b="0" i="0" u="none" strike="noStrike" kern="1200" baseline="0" dirty="0" err="1" smtClean="0">
                <a:solidFill>
                  <a:schemeClr val="tx1"/>
                </a:solidFill>
                <a:latin typeface="+mn-lt"/>
                <a:ea typeface="+mn-ea"/>
                <a:cs typeface="+mn-cs"/>
              </a:rPr>
              <a:t>organificação</a:t>
            </a:r>
            <a:r>
              <a:rPr lang="pt-BR" sz="1200" b="0" i="0" u="none" strike="noStrike" kern="1200" baseline="0" dirty="0" smtClean="0">
                <a:solidFill>
                  <a:schemeClr val="tx1"/>
                </a:solidFill>
                <a:latin typeface="+mn-lt"/>
                <a:ea typeface="+mn-ea"/>
                <a:cs typeface="+mn-cs"/>
              </a:rPr>
              <a:t> do iodo pelos</a:t>
            </a:r>
          </a:p>
          <a:p>
            <a:r>
              <a:rPr lang="pt-BR" sz="1200" b="0" i="0" u="none" strike="noStrike" kern="1200" baseline="0" dirty="0" smtClean="0">
                <a:solidFill>
                  <a:schemeClr val="tx1"/>
                </a:solidFill>
                <a:latin typeface="+mn-lt"/>
                <a:ea typeface="+mn-ea"/>
                <a:cs typeface="+mn-cs"/>
              </a:rPr>
              <a:t>níveis circulantes elevados de iodeto, é conhecido como </a:t>
            </a:r>
            <a:r>
              <a:rPr lang="pt-BR" sz="1200" b="1" i="0" u="none" strike="noStrike" kern="1200" baseline="0" dirty="0" smtClean="0">
                <a:solidFill>
                  <a:schemeClr val="tx1"/>
                </a:solidFill>
                <a:latin typeface="+mn-lt"/>
                <a:ea typeface="+mn-ea"/>
                <a:cs typeface="+mn-cs"/>
              </a:rPr>
              <a:t>efeito de Wolff-</a:t>
            </a:r>
            <a:r>
              <a:rPr lang="pt-BR" sz="1200" b="1" i="0" u="none" strike="noStrike" kern="1200" baseline="0" dirty="0" err="1" smtClean="0">
                <a:solidFill>
                  <a:schemeClr val="tx1"/>
                </a:solidFill>
                <a:latin typeface="+mn-lt"/>
                <a:ea typeface="+mn-ea"/>
                <a:cs typeface="+mn-cs"/>
              </a:rPr>
              <a:t>Chaikoff</a:t>
            </a:r>
            <a:r>
              <a:rPr lang="pt-BR" sz="1200" b="0" i="0" u="none" strike="noStrike" kern="1200" baseline="0" dirty="0" smtClean="0">
                <a:solidFill>
                  <a:schemeClr val="tx1"/>
                </a:solidFill>
                <a:latin typeface="+mn-lt"/>
                <a:ea typeface="+mn-ea"/>
                <a:cs typeface="+mn-cs"/>
              </a:rPr>
              <a:t>. Esse</a:t>
            </a:r>
          </a:p>
          <a:p>
            <a:r>
              <a:rPr lang="pt-BR" sz="1200" b="0" i="0" u="none" strike="noStrike" kern="1200" baseline="0" dirty="0" smtClean="0">
                <a:solidFill>
                  <a:schemeClr val="tx1"/>
                </a:solidFill>
                <a:latin typeface="+mn-lt"/>
                <a:ea typeface="+mn-ea"/>
                <a:cs typeface="+mn-cs"/>
              </a:rPr>
              <a:t>efeito estende-se por alguns dias, sendo seguido do chamado fenômeno de escape, quando</a:t>
            </a:r>
          </a:p>
          <a:p>
            <a:r>
              <a:rPr lang="pt-BR" sz="1200" b="0" i="0" u="none" strike="noStrike" kern="1200" baseline="0" dirty="0" smtClean="0">
                <a:solidFill>
                  <a:schemeClr val="tx1"/>
                </a:solidFill>
                <a:latin typeface="+mn-lt"/>
                <a:ea typeface="+mn-ea"/>
                <a:cs typeface="+mn-cs"/>
              </a:rPr>
              <a:t>recomeça a </a:t>
            </a:r>
            <a:r>
              <a:rPr lang="pt-BR" sz="1200" b="0" i="0" u="none" strike="noStrike" kern="1200" baseline="0" dirty="0" err="1" smtClean="0">
                <a:solidFill>
                  <a:schemeClr val="tx1"/>
                </a:solidFill>
                <a:latin typeface="+mn-lt"/>
                <a:ea typeface="+mn-ea"/>
                <a:cs typeface="+mn-cs"/>
              </a:rPr>
              <a:t>organificação</a:t>
            </a:r>
            <a:r>
              <a:rPr lang="pt-BR" sz="1200" b="0" i="0" u="none" strike="noStrike" kern="1200" baseline="0" dirty="0" smtClean="0">
                <a:solidFill>
                  <a:schemeClr val="tx1"/>
                </a:solidFill>
                <a:latin typeface="+mn-lt"/>
                <a:ea typeface="+mn-ea"/>
                <a:cs typeface="+mn-cs"/>
              </a:rPr>
              <a:t> do iodo </a:t>
            </a:r>
            <a:r>
              <a:rPr lang="pt-BR" sz="1200" b="0" i="0" u="none" strike="noStrike" kern="1200" baseline="0" dirty="0" err="1" smtClean="0">
                <a:solidFill>
                  <a:schemeClr val="tx1"/>
                </a:solidFill>
                <a:latin typeface="+mn-lt"/>
                <a:ea typeface="+mn-ea"/>
                <a:cs typeface="+mn-cs"/>
              </a:rPr>
              <a:t>intratireoidiano</a:t>
            </a:r>
            <a:r>
              <a:rPr lang="pt-BR" sz="1200" b="0" i="0" u="none" strike="noStrike" kern="1200" baseline="0" dirty="0" smtClean="0">
                <a:solidFill>
                  <a:schemeClr val="tx1"/>
                </a:solidFill>
                <a:latin typeface="+mn-lt"/>
                <a:ea typeface="+mn-ea"/>
                <a:cs typeface="+mn-cs"/>
              </a:rPr>
              <a:t>, com o restabelecimento da síntese</a:t>
            </a:r>
          </a:p>
          <a:p>
            <a:r>
              <a:rPr lang="pt-BR" sz="1200" b="0" i="0" u="none" strike="noStrike" kern="1200" baseline="0" dirty="0" smtClean="0">
                <a:solidFill>
                  <a:schemeClr val="tx1"/>
                </a:solidFill>
                <a:latin typeface="+mn-lt"/>
                <a:ea typeface="+mn-ea"/>
                <a:cs typeface="+mn-cs"/>
              </a:rPr>
              <a:t>normal de T4 e T3. O fenômeno de escape resulta de uma diminuição da concentração</a:t>
            </a:r>
          </a:p>
          <a:p>
            <a:r>
              <a:rPr lang="pt-BR" sz="1200" b="0" i="0" u="none" strike="noStrike" kern="1200" baseline="0" dirty="0" smtClean="0">
                <a:solidFill>
                  <a:schemeClr val="tx1"/>
                </a:solidFill>
                <a:latin typeface="+mn-lt"/>
                <a:ea typeface="+mn-ea"/>
                <a:cs typeface="+mn-cs"/>
              </a:rPr>
              <a:t>de iodo inorgânico no interior da glândula tireoide, devido à </a:t>
            </a:r>
            <a:r>
              <a:rPr lang="pt-BR" sz="1200" b="0" i="0" u="none" strike="noStrike" kern="1200" baseline="0" dirty="0" err="1" smtClean="0">
                <a:solidFill>
                  <a:schemeClr val="tx1"/>
                </a:solidFill>
                <a:latin typeface="+mn-lt"/>
                <a:ea typeface="+mn-ea"/>
                <a:cs typeface="+mn-cs"/>
              </a:rPr>
              <a:t>infrarregulação</a:t>
            </a:r>
            <a:r>
              <a:rPr lang="pt-BR" sz="1200" b="0" i="0" u="none" strike="noStrike" kern="1200" baseline="0" dirty="0" smtClean="0">
                <a:solidFill>
                  <a:schemeClr val="tx1"/>
                </a:solidFill>
                <a:latin typeface="+mn-lt"/>
                <a:ea typeface="+mn-ea"/>
                <a:cs typeface="+mn-cs"/>
              </a:rPr>
              <a:t> do </a:t>
            </a:r>
            <a:r>
              <a:rPr lang="pt-BR" sz="1200" b="0" i="0" u="none" strike="noStrike" kern="1200" baseline="0" dirty="0" err="1" smtClean="0">
                <a:solidFill>
                  <a:schemeClr val="tx1"/>
                </a:solidFill>
                <a:latin typeface="+mn-lt"/>
                <a:ea typeface="+mn-ea"/>
                <a:cs typeface="+mn-cs"/>
              </a:rPr>
              <a:t>simportador</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de Na+/I–. Essa relativa diminuição do iodo inorgânico </a:t>
            </a:r>
            <a:r>
              <a:rPr lang="pt-BR" sz="1200" b="0" i="0" u="none" strike="noStrike" kern="1200" baseline="0" dirty="0" err="1" smtClean="0">
                <a:solidFill>
                  <a:schemeClr val="tx1"/>
                </a:solidFill>
                <a:latin typeface="+mn-lt"/>
                <a:ea typeface="+mn-ea"/>
                <a:cs typeface="+mn-cs"/>
              </a:rPr>
              <a:t>intratireoidiano</a:t>
            </a:r>
            <a:r>
              <a:rPr lang="pt-BR" sz="1200" b="0" i="0" u="none" strike="noStrike" kern="1200" baseline="0" dirty="0" smtClean="0">
                <a:solidFill>
                  <a:schemeClr val="tx1"/>
                </a:solidFill>
                <a:latin typeface="+mn-lt"/>
                <a:ea typeface="+mn-ea"/>
                <a:cs typeface="+mn-cs"/>
              </a:rPr>
              <a:t> permite</a:t>
            </a:r>
          </a:p>
          <a:p>
            <a:r>
              <a:rPr lang="pt-BR" sz="1200" b="0" i="0" u="none" strike="noStrike" kern="1200" baseline="0" dirty="0" smtClean="0">
                <a:solidFill>
                  <a:schemeClr val="tx1"/>
                </a:solidFill>
                <a:latin typeface="+mn-lt"/>
                <a:ea typeface="+mn-ea"/>
                <a:cs typeface="+mn-cs"/>
              </a:rPr>
              <a:t>que o sistema TPO-H2O2 readquira sua atividade normal. Os mecanismos responsáveis</a:t>
            </a:r>
          </a:p>
          <a:p>
            <a:r>
              <a:rPr lang="pt-BR" sz="1200" b="0" i="0" u="none" strike="noStrike" kern="1200" baseline="0" dirty="0" smtClean="0">
                <a:solidFill>
                  <a:schemeClr val="tx1"/>
                </a:solidFill>
                <a:latin typeface="+mn-lt"/>
                <a:ea typeface="+mn-ea"/>
                <a:cs typeface="+mn-cs"/>
              </a:rPr>
              <a:t>pelo efeito de Wolff-</a:t>
            </a:r>
            <a:r>
              <a:rPr lang="pt-BR" sz="1200" b="0" i="0" u="none" strike="noStrike" kern="1200" baseline="0" dirty="0" err="1" smtClean="0">
                <a:solidFill>
                  <a:schemeClr val="tx1"/>
                </a:solidFill>
                <a:latin typeface="+mn-lt"/>
                <a:ea typeface="+mn-ea"/>
                <a:cs typeface="+mn-cs"/>
              </a:rPr>
              <a:t>Chaikoff</a:t>
            </a:r>
            <a:r>
              <a:rPr lang="pt-BR" sz="1200" b="0" i="0" u="none" strike="noStrike" kern="1200" baseline="0" dirty="0" smtClean="0">
                <a:solidFill>
                  <a:schemeClr val="tx1"/>
                </a:solidFill>
                <a:latin typeface="+mn-lt"/>
                <a:ea typeface="+mn-ea"/>
                <a:cs typeface="+mn-cs"/>
              </a:rPr>
              <a:t> agudo ainda não foram elucidados, mas podem ser produzidos</a:t>
            </a:r>
          </a:p>
          <a:p>
            <a:r>
              <a:rPr lang="pt-BR" sz="1200" b="0" i="0" u="none" strike="noStrike" kern="1200" baseline="0" dirty="0" smtClean="0">
                <a:solidFill>
                  <a:schemeClr val="tx1"/>
                </a:solidFill>
                <a:latin typeface="+mn-lt"/>
                <a:ea typeface="+mn-ea"/>
                <a:cs typeface="+mn-cs"/>
              </a:rPr>
              <a:t>pela formação de compostos de iodo orgânico no interior da tireoide.</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11</a:t>
            </a:fld>
            <a:endParaRPr lang="pt-BR"/>
          </a:p>
        </p:txBody>
      </p:sp>
    </p:spTree>
    <p:extLst>
      <p:ext uri="{BB962C8B-B14F-4D97-AF65-F5344CB8AC3E}">
        <p14:creationId xmlns:p14="http://schemas.microsoft.com/office/powerpoint/2010/main" val="96407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O </a:t>
            </a:r>
            <a:r>
              <a:rPr lang="en-US" dirty="0" err="1" smtClean="0"/>
              <a:t>Tratamento</a:t>
            </a:r>
            <a:r>
              <a:rPr lang="en-US" baseline="0" dirty="0" smtClean="0"/>
              <a:t> a </a:t>
            </a:r>
            <a:r>
              <a:rPr lang="en-US" baseline="0" dirty="0" err="1" smtClean="0"/>
              <a:t>curto</a:t>
            </a:r>
            <a:r>
              <a:rPr lang="en-US" baseline="0" dirty="0" smtClean="0"/>
              <a:t> </a:t>
            </a:r>
            <a:r>
              <a:rPr lang="en-US" baseline="0" dirty="0" err="1" smtClean="0"/>
              <a:t>prazo</a:t>
            </a:r>
            <a:r>
              <a:rPr lang="en-US" baseline="0" dirty="0" smtClean="0"/>
              <a:t> com </a:t>
            </a:r>
            <a:r>
              <a:rPr lang="en-US" baseline="0" dirty="0" err="1" smtClean="0"/>
              <a:t>amiodarona</a:t>
            </a:r>
            <a:r>
              <a:rPr lang="en-US" baseline="0" dirty="0" smtClean="0"/>
              <a:t> </a:t>
            </a:r>
            <a:r>
              <a:rPr lang="en-US" baseline="0" dirty="0" err="1" smtClean="0"/>
              <a:t>diminuiu</a:t>
            </a:r>
            <a:r>
              <a:rPr lang="en-US" baseline="0" dirty="0" smtClean="0"/>
              <a:t> a taxa de </a:t>
            </a:r>
            <a:r>
              <a:rPr lang="en-US" baseline="0" dirty="0" err="1" smtClean="0"/>
              <a:t>produçao</a:t>
            </a:r>
            <a:r>
              <a:rPr lang="en-US" baseline="0" dirty="0" smtClean="0"/>
              <a:t> de </a:t>
            </a:r>
            <a:r>
              <a:rPr lang="en-US" baseline="0" dirty="0" err="1" smtClean="0"/>
              <a:t>tiroxina</a:t>
            </a:r>
            <a:r>
              <a:rPr lang="en-US" baseline="0" dirty="0" smtClean="0"/>
              <a:t> e a taxa </a:t>
            </a:r>
            <a:r>
              <a:rPr lang="en-US" baseline="0" dirty="0" err="1" smtClean="0"/>
              <a:t>metabolica</a:t>
            </a:r>
            <a:r>
              <a:rPr lang="en-US" baseline="0" dirty="0" smtClean="0"/>
              <a:t> de </a:t>
            </a:r>
            <a:r>
              <a:rPr lang="en-US" baseline="0" dirty="0" err="1" smtClean="0"/>
              <a:t>liberaçao</a:t>
            </a:r>
            <a:r>
              <a:rPr lang="en-US" baseline="0" dirty="0" smtClean="0"/>
              <a:t> de t4. </a:t>
            </a:r>
            <a:r>
              <a:rPr lang="en-US" baseline="0" dirty="0" err="1" smtClean="0"/>
              <a:t>Também</a:t>
            </a:r>
            <a:r>
              <a:rPr lang="en-US" baseline="0" dirty="0" smtClean="0"/>
              <a:t> </a:t>
            </a:r>
            <a:r>
              <a:rPr lang="en-US" baseline="0" dirty="0" err="1" smtClean="0"/>
              <a:t>inibiu</a:t>
            </a:r>
            <a:r>
              <a:rPr lang="en-US" baseline="0" dirty="0" smtClean="0"/>
              <a:t> a o </a:t>
            </a:r>
            <a:r>
              <a:rPr lang="en-US" baseline="0" dirty="0" err="1" smtClean="0"/>
              <a:t>transporte</a:t>
            </a:r>
            <a:r>
              <a:rPr lang="en-US" baseline="0" dirty="0" smtClean="0"/>
              <a:t> </a:t>
            </a:r>
            <a:r>
              <a:rPr lang="en-US" baseline="0" dirty="0" err="1" smtClean="0"/>
              <a:t>intracelular</a:t>
            </a:r>
            <a:r>
              <a:rPr lang="en-US" baseline="0" dirty="0" smtClean="0"/>
              <a:t> de t4 e </a:t>
            </a:r>
            <a:r>
              <a:rPr lang="en-US" baseline="0" dirty="0" err="1" smtClean="0"/>
              <a:t>atividade</a:t>
            </a:r>
            <a:r>
              <a:rPr lang="en-US" baseline="0" dirty="0" smtClean="0"/>
              <a:t> da </a:t>
            </a:r>
            <a:r>
              <a:rPr lang="en-US" baseline="0" dirty="0" err="1" smtClean="0"/>
              <a:t>desiodinase</a:t>
            </a:r>
            <a:r>
              <a:rPr lang="en-US" baseline="0" dirty="0" smtClean="0"/>
              <a:t> </a:t>
            </a:r>
            <a:r>
              <a:rPr lang="en-US" baseline="0" dirty="0" err="1" smtClean="0"/>
              <a:t>tipo</a:t>
            </a:r>
            <a:r>
              <a:rPr lang="en-US" baseline="0" dirty="0" smtClean="0"/>
              <a:t> 2, com </a:t>
            </a:r>
            <a:r>
              <a:rPr lang="en-US" baseline="0" dirty="0" err="1" smtClean="0"/>
              <a:t>consequente</a:t>
            </a:r>
            <a:r>
              <a:rPr lang="en-US" baseline="0" dirty="0" smtClean="0"/>
              <a:t> </a:t>
            </a:r>
            <a:r>
              <a:rPr lang="en-US" baseline="0" dirty="0" err="1" smtClean="0"/>
              <a:t>reduçao</a:t>
            </a:r>
            <a:r>
              <a:rPr lang="en-US" baseline="0" dirty="0" smtClean="0"/>
              <a:t> da </a:t>
            </a:r>
            <a:r>
              <a:rPr lang="en-US" baseline="0" dirty="0" err="1" smtClean="0"/>
              <a:t>geraçao</a:t>
            </a:r>
            <a:r>
              <a:rPr lang="en-US" baseline="0" dirty="0" smtClean="0"/>
              <a:t> </a:t>
            </a:r>
            <a:r>
              <a:rPr lang="en-US" baseline="0" dirty="0" err="1" smtClean="0"/>
              <a:t>intraceclular</a:t>
            </a:r>
            <a:r>
              <a:rPr lang="en-US" baseline="0" dirty="0" smtClean="0"/>
              <a:t> de t3 e a </a:t>
            </a:r>
            <a:r>
              <a:rPr lang="en-US" baseline="0" dirty="0" err="1" smtClean="0"/>
              <a:t>ligaçao</a:t>
            </a:r>
            <a:r>
              <a:rPr lang="en-US" baseline="0" dirty="0" smtClean="0"/>
              <a:t> do </a:t>
            </a:r>
            <a:r>
              <a:rPr lang="en-US" baseline="0" dirty="0" err="1" smtClean="0"/>
              <a:t>hormonio</a:t>
            </a:r>
            <a:r>
              <a:rPr lang="en-US" baseline="0" dirty="0" smtClean="0"/>
              <a:t> </a:t>
            </a:r>
            <a:r>
              <a:rPr lang="en-US" baseline="0" dirty="0" err="1" smtClean="0"/>
              <a:t>tireoidiano</a:t>
            </a:r>
            <a:r>
              <a:rPr lang="en-US" baseline="0" dirty="0" smtClean="0"/>
              <a:t> </a:t>
            </a:r>
            <a:r>
              <a:rPr lang="en-US" baseline="0" dirty="0" err="1" smtClean="0"/>
              <a:t>ao</a:t>
            </a:r>
            <a:r>
              <a:rPr lang="en-US" baseline="0" dirty="0" smtClean="0"/>
              <a:t> </a:t>
            </a:r>
            <a:r>
              <a:rPr lang="en-US" baseline="0" dirty="0" err="1" smtClean="0"/>
              <a:t>seu</a:t>
            </a:r>
            <a:r>
              <a:rPr lang="en-US" baseline="0" dirty="0" smtClean="0"/>
              <a:t> receptor </a:t>
            </a:r>
            <a:r>
              <a:rPr lang="en-US" baseline="0" dirty="0" err="1" smtClean="0"/>
              <a:t>hipofisario</a:t>
            </a:r>
            <a:r>
              <a:rPr lang="en-US" baseline="0" dirty="0" smtClean="0"/>
              <a:t>.</a:t>
            </a:r>
          </a:p>
          <a:p>
            <a:endParaRPr lang="en-US" baseline="0" dirty="0" smtClean="0"/>
          </a:p>
          <a:p>
            <a:r>
              <a:rPr lang="en-US" baseline="0" dirty="0" err="1" smtClean="0"/>
              <a:t>Deiodinase</a:t>
            </a:r>
            <a:r>
              <a:rPr lang="en-US" baseline="0" dirty="0" smtClean="0"/>
              <a:t> 1: </a:t>
            </a:r>
            <a:r>
              <a:rPr lang="en-US" baseline="0" dirty="0" err="1" smtClean="0"/>
              <a:t>catalisa</a:t>
            </a:r>
            <a:r>
              <a:rPr lang="en-US" baseline="0" dirty="0" smtClean="0"/>
              <a:t> a </a:t>
            </a:r>
            <a:r>
              <a:rPr lang="en-US" baseline="0" dirty="0" err="1" smtClean="0"/>
              <a:t>desiodaçao</a:t>
            </a:r>
            <a:r>
              <a:rPr lang="en-US" baseline="0" dirty="0" smtClean="0"/>
              <a:t> do </a:t>
            </a:r>
            <a:r>
              <a:rPr lang="en-US" baseline="0" dirty="0" err="1" smtClean="0"/>
              <a:t>anel</a:t>
            </a:r>
            <a:r>
              <a:rPr lang="en-US" baseline="0" dirty="0" smtClean="0"/>
              <a:t> </a:t>
            </a:r>
            <a:r>
              <a:rPr lang="en-US" baseline="0" dirty="0" err="1" smtClean="0"/>
              <a:t>externo</a:t>
            </a:r>
            <a:r>
              <a:rPr lang="en-US" baseline="0" dirty="0" smtClean="0"/>
              <a:t> e do </a:t>
            </a:r>
            <a:r>
              <a:rPr lang="en-US" baseline="0" dirty="0" err="1" smtClean="0"/>
              <a:t>anel</a:t>
            </a:r>
            <a:r>
              <a:rPr lang="en-US" baseline="0" dirty="0" smtClean="0"/>
              <a:t> </a:t>
            </a:r>
            <a:r>
              <a:rPr lang="en-US" baseline="0" dirty="0" err="1" smtClean="0"/>
              <a:t>interno</a:t>
            </a:r>
            <a:r>
              <a:rPr lang="en-US" baseline="0" dirty="0" smtClean="0"/>
              <a:t> de t4 e da t3r. </a:t>
            </a:r>
            <a:r>
              <a:rPr lang="en-US" baseline="0" dirty="0" err="1" smtClean="0"/>
              <a:t>Encontrada</a:t>
            </a:r>
            <a:r>
              <a:rPr lang="en-US" baseline="0" dirty="0" smtClean="0"/>
              <a:t> </a:t>
            </a:r>
            <a:r>
              <a:rPr lang="en-US" baseline="0" dirty="0" err="1" smtClean="0"/>
              <a:t>predominantemente</a:t>
            </a:r>
            <a:r>
              <a:rPr lang="en-US" baseline="0" dirty="0" smtClean="0"/>
              <a:t> no </a:t>
            </a:r>
            <a:r>
              <a:rPr lang="en-US" baseline="0" dirty="0" err="1" smtClean="0"/>
              <a:t>figado</a:t>
            </a:r>
            <a:r>
              <a:rPr lang="en-US" baseline="0" dirty="0" smtClean="0"/>
              <a:t>, rim e </a:t>
            </a:r>
            <a:r>
              <a:rPr lang="en-US" baseline="0" dirty="0" err="1" smtClean="0"/>
              <a:t>tireoide</a:t>
            </a:r>
            <a:r>
              <a:rPr lang="en-US" baseline="0" dirty="0" smtClean="0"/>
              <a:t>.</a:t>
            </a:r>
          </a:p>
          <a:p>
            <a:r>
              <a:rPr lang="en-US" baseline="0" dirty="0" smtClean="0"/>
              <a:t>É </a:t>
            </a:r>
            <a:r>
              <a:rPr lang="en-US" baseline="0" dirty="0" err="1" smtClean="0"/>
              <a:t>considerada</a:t>
            </a:r>
            <a:r>
              <a:rPr lang="en-US" baseline="0" dirty="0" smtClean="0"/>
              <a:t> a </a:t>
            </a:r>
            <a:r>
              <a:rPr lang="en-US" baseline="0" dirty="0" err="1" smtClean="0"/>
              <a:t>desiodinase</a:t>
            </a:r>
            <a:r>
              <a:rPr lang="en-US" baseline="0" dirty="0" smtClean="0"/>
              <a:t> </a:t>
            </a:r>
            <a:r>
              <a:rPr lang="en-US" baseline="0" dirty="0" err="1" smtClean="0"/>
              <a:t>primária</a:t>
            </a:r>
            <a:r>
              <a:rPr lang="en-US" baseline="0" dirty="0" smtClean="0"/>
              <a:t> </a:t>
            </a:r>
            <a:r>
              <a:rPr lang="en-US" baseline="0" dirty="0" err="1" smtClean="0"/>
              <a:t>responsavel</a:t>
            </a:r>
            <a:r>
              <a:rPr lang="en-US" baseline="0" dirty="0" smtClean="0"/>
              <a:t> </a:t>
            </a:r>
            <a:r>
              <a:rPr lang="en-US" baseline="0" dirty="0" err="1" smtClean="0"/>
              <a:t>pela</a:t>
            </a:r>
            <a:r>
              <a:rPr lang="en-US" baseline="0" dirty="0" smtClean="0"/>
              <a:t> </a:t>
            </a:r>
            <a:r>
              <a:rPr lang="en-US" baseline="0" dirty="0" err="1" smtClean="0"/>
              <a:t>conversão</a:t>
            </a:r>
            <a:r>
              <a:rPr lang="en-US" baseline="0" dirty="0" smtClean="0"/>
              <a:t> de T4 </a:t>
            </a:r>
            <a:r>
              <a:rPr lang="en-US" baseline="0" dirty="0" err="1" smtClean="0"/>
              <a:t>em</a:t>
            </a:r>
            <a:r>
              <a:rPr lang="en-US" baseline="0" dirty="0" smtClean="0"/>
              <a:t> T3 </a:t>
            </a:r>
            <a:r>
              <a:rPr lang="en-US" baseline="0" dirty="0" err="1" smtClean="0"/>
              <a:t>na</a:t>
            </a:r>
            <a:r>
              <a:rPr lang="en-US" baseline="0" dirty="0" smtClean="0"/>
              <a:t> </a:t>
            </a:r>
            <a:r>
              <a:rPr lang="en-US" baseline="0" dirty="0" err="1" smtClean="0"/>
              <a:t>periferia</a:t>
            </a:r>
            <a:r>
              <a:rPr lang="en-US" baseline="0" dirty="0" smtClean="0"/>
              <a:t> </a:t>
            </a:r>
            <a:r>
              <a:rPr lang="en-US" baseline="0" dirty="0" err="1" smtClean="0"/>
              <a:t>em</a:t>
            </a:r>
            <a:r>
              <a:rPr lang="en-US" baseline="0" dirty="0" smtClean="0"/>
              <a:t> </a:t>
            </a:r>
            <a:r>
              <a:rPr lang="en-US" baseline="0" dirty="0" err="1" smtClean="0"/>
              <a:t>pacientes</a:t>
            </a:r>
            <a:r>
              <a:rPr lang="en-US" baseline="0" dirty="0" smtClean="0"/>
              <a:t> </a:t>
            </a:r>
            <a:r>
              <a:rPr lang="en-US" baseline="0" dirty="0" err="1" smtClean="0"/>
              <a:t>hipertireoidianos</a:t>
            </a:r>
            <a:r>
              <a:rPr lang="en-US" baseline="0" dirty="0" smtClean="0"/>
              <a:t>. </a:t>
            </a:r>
            <a:r>
              <a:rPr lang="en-US" baseline="0" dirty="0" err="1" smtClean="0"/>
              <a:t>Também</a:t>
            </a:r>
            <a:r>
              <a:rPr lang="en-US" baseline="0" dirty="0" smtClean="0"/>
              <a:t> </a:t>
            </a:r>
            <a:r>
              <a:rPr lang="en-US" baseline="0" dirty="0" err="1" smtClean="0"/>
              <a:t>converte</a:t>
            </a:r>
            <a:r>
              <a:rPr lang="en-US" baseline="0" dirty="0" smtClean="0"/>
              <a:t> T3 </a:t>
            </a:r>
            <a:r>
              <a:rPr lang="en-US" baseline="0" dirty="0" err="1" smtClean="0"/>
              <a:t>em</a:t>
            </a:r>
            <a:r>
              <a:rPr lang="en-US" baseline="0" dirty="0" smtClean="0"/>
              <a:t> T2. A </a:t>
            </a:r>
            <a:r>
              <a:rPr lang="en-US" baseline="0" dirty="0" err="1" smtClean="0"/>
              <a:t>atividade</a:t>
            </a:r>
            <a:r>
              <a:rPr lang="en-US" baseline="0" dirty="0" smtClean="0"/>
              <a:t> da </a:t>
            </a:r>
            <a:r>
              <a:rPr lang="en-US" baseline="0" dirty="0" err="1" smtClean="0"/>
              <a:t>deiodinase</a:t>
            </a:r>
            <a:r>
              <a:rPr lang="en-US" baseline="0" dirty="0" smtClean="0"/>
              <a:t> </a:t>
            </a:r>
            <a:r>
              <a:rPr lang="en-US" baseline="0" dirty="0" err="1" smtClean="0"/>
              <a:t>tipo</a:t>
            </a:r>
            <a:r>
              <a:rPr lang="en-US" baseline="0" dirty="0" smtClean="0"/>
              <a:t> 1 </a:t>
            </a:r>
            <a:r>
              <a:rPr lang="en-US" baseline="0" dirty="0" err="1" smtClean="0"/>
              <a:t>expressa</a:t>
            </a:r>
            <a:r>
              <a:rPr lang="en-US" baseline="0" dirty="0" smtClean="0"/>
              <a:t> </a:t>
            </a:r>
            <a:r>
              <a:rPr lang="en-US" baseline="0" dirty="0" err="1" smtClean="0"/>
              <a:t>na</a:t>
            </a:r>
            <a:r>
              <a:rPr lang="en-US" baseline="0" dirty="0" smtClean="0"/>
              <a:t> </a:t>
            </a:r>
            <a:r>
              <a:rPr lang="en-US" baseline="0" dirty="0" err="1" smtClean="0"/>
              <a:t>glandula</a:t>
            </a:r>
            <a:r>
              <a:rPr lang="en-US" baseline="0" dirty="0" smtClean="0"/>
              <a:t> </a:t>
            </a:r>
            <a:r>
              <a:rPr lang="en-US" baseline="0" dirty="0" err="1" smtClean="0"/>
              <a:t>tireoide</a:t>
            </a:r>
            <a:r>
              <a:rPr lang="en-US" baseline="0" dirty="0" smtClean="0"/>
              <a:t> </a:t>
            </a:r>
            <a:r>
              <a:rPr lang="en-US" baseline="0" dirty="0" err="1" smtClean="0"/>
              <a:t>aumenta</a:t>
            </a:r>
            <a:r>
              <a:rPr lang="en-US" baseline="0" dirty="0" smtClean="0"/>
              <a:t> com a </a:t>
            </a:r>
            <a:r>
              <a:rPr lang="en-US" baseline="0" dirty="0" err="1" smtClean="0"/>
              <a:t>produçao</a:t>
            </a:r>
            <a:r>
              <a:rPr lang="en-US" baseline="0" dirty="0" smtClean="0"/>
              <a:t> de </a:t>
            </a:r>
            <a:r>
              <a:rPr lang="en-US" baseline="0" dirty="0" err="1" smtClean="0"/>
              <a:t>AMPc</a:t>
            </a:r>
            <a:r>
              <a:rPr lang="en-US" baseline="0" dirty="0" smtClean="0"/>
              <a:t> </a:t>
            </a:r>
            <a:r>
              <a:rPr lang="en-US" baseline="0" dirty="0" err="1" smtClean="0"/>
              <a:t>estimulada</a:t>
            </a:r>
            <a:r>
              <a:rPr lang="en-US" baseline="0" dirty="0" smtClean="0"/>
              <a:t> </a:t>
            </a:r>
            <a:r>
              <a:rPr lang="en-US" baseline="0" dirty="0" err="1" smtClean="0"/>
              <a:t>pelo</a:t>
            </a:r>
            <a:r>
              <a:rPr lang="en-US" baseline="0" dirty="0" smtClean="0"/>
              <a:t> TSH e </a:t>
            </a:r>
            <a:r>
              <a:rPr lang="en-US" baseline="0" dirty="0" err="1" smtClean="0"/>
              <a:t>exerce</a:t>
            </a:r>
            <a:r>
              <a:rPr lang="en-US" baseline="0" dirty="0" smtClean="0"/>
              <a:t> </a:t>
            </a:r>
            <a:r>
              <a:rPr lang="en-US" baseline="0" dirty="0" err="1" smtClean="0"/>
              <a:t>influencia</a:t>
            </a:r>
            <a:r>
              <a:rPr lang="en-US" baseline="0" dirty="0" smtClean="0"/>
              <a:t> </a:t>
            </a:r>
            <a:r>
              <a:rPr lang="en-US" baseline="0" dirty="0" err="1" smtClean="0"/>
              <a:t>significativa</a:t>
            </a:r>
            <a:r>
              <a:rPr lang="en-US" baseline="0" dirty="0" smtClean="0"/>
              <a:t> </a:t>
            </a:r>
            <a:r>
              <a:rPr lang="en-US" baseline="0" dirty="0" err="1" smtClean="0"/>
              <a:t>sobre</a:t>
            </a:r>
            <a:r>
              <a:rPr lang="en-US" baseline="0" dirty="0" smtClean="0"/>
              <a:t> a </a:t>
            </a:r>
            <a:r>
              <a:rPr lang="en-US" baseline="0" dirty="0" err="1" smtClean="0"/>
              <a:t>quantidade</a:t>
            </a:r>
            <a:r>
              <a:rPr lang="en-US" baseline="0" dirty="0" smtClean="0"/>
              <a:t> de T3 </a:t>
            </a:r>
            <a:r>
              <a:rPr lang="en-US" baseline="0" dirty="0" err="1" smtClean="0"/>
              <a:t>secretada</a:t>
            </a:r>
            <a:r>
              <a:rPr lang="en-US" baseline="0" dirty="0" smtClean="0"/>
              <a:t> </a:t>
            </a:r>
            <a:r>
              <a:rPr lang="en-US" baseline="0" dirty="0" err="1" smtClean="0"/>
              <a:t>pela</a:t>
            </a:r>
            <a:r>
              <a:rPr lang="en-US" baseline="0" dirty="0" smtClean="0"/>
              <a:t> </a:t>
            </a:r>
            <a:r>
              <a:rPr lang="en-US" baseline="0" dirty="0" err="1" smtClean="0"/>
              <a:t>tireoide</a:t>
            </a:r>
            <a:r>
              <a:rPr lang="en-US" baseline="0" dirty="0" smtClean="0"/>
              <a:t>. A </a:t>
            </a:r>
            <a:r>
              <a:rPr lang="en-US" baseline="0" dirty="0" err="1" smtClean="0"/>
              <a:t>propil</a:t>
            </a:r>
            <a:r>
              <a:rPr lang="en-US" baseline="0" dirty="0" smtClean="0"/>
              <a:t> </a:t>
            </a:r>
            <a:r>
              <a:rPr lang="en-US" baseline="0" dirty="0" err="1" smtClean="0"/>
              <a:t>inibe</a:t>
            </a:r>
            <a:r>
              <a:rPr lang="en-US" baseline="0" dirty="0" smtClean="0"/>
              <a:t> a </a:t>
            </a:r>
            <a:r>
              <a:rPr lang="en-US" baseline="0" dirty="0" err="1" smtClean="0"/>
              <a:t>atividade</a:t>
            </a:r>
            <a:r>
              <a:rPr lang="en-US" baseline="0" dirty="0" smtClean="0"/>
              <a:t> </a:t>
            </a:r>
            <a:r>
              <a:rPr lang="en-US" baseline="0" dirty="0" err="1" smtClean="0"/>
              <a:t>dessa</a:t>
            </a:r>
            <a:r>
              <a:rPr lang="en-US" baseline="0" dirty="0" smtClean="0"/>
              <a:t> </a:t>
            </a:r>
            <a:r>
              <a:rPr lang="en-US" baseline="0" dirty="0" err="1" smtClean="0"/>
              <a:t>enzima</a:t>
            </a:r>
            <a:r>
              <a:rPr lang="en-US" baseline="0" dirty="0" smtClean="0"/>
              <a:t>.</a:t>
            </a:r>
          </a:p>
          <a:p>
            <a:endParaRPr lang="en-US" baseline="0" dirty="0" smtClean="0"/>
          </a:p>
          <a:p>
            <a:r>
              <a:rPr lang="en-US" baseline="0" dirty="0" err="1" smtClean="0"/>
              <a:t>Deiodinase</a:t>
            </a:r>
            <a:r>
              <a:rPr lang="en-US" baseline="0" dirty="0" smtClean="0"/>
              <a:t> 2: </a:t>
            </a:r>
            <a:r>
              <a:rPr lang="en-US" baseline="0" dirty="0" err="1" smtClean="0"/>
              <a:t>Cérebro</a:t>
            </a:r>
            <a:r>
              <a:rPr lang="en-US" baseline="0" dirty="0" smtClean="0"/>
              <a:t>, </a:t>
            </a:r>
            <a:r>
              <a:rPr lang="en-US" baseline="0" dirty="0" err="1" smtClean="0"/>
              <a:t>hipófise</a:t>
            </a:r>
            <a:r>
              <a:rPr lang="en-US" baseline="0" dirty="0" smtClean="0"/>
              <a:t> , </a:t>
            </a:r>
            <a:r>
              <a:rPr lang="en-US" baseline="0" dirty="0" err="1" smtClean="0"/>
              <a:t>tecido</a:t>
            </a:r>
            <a:r>
              <a:rPr lang="en-US" baseline="0" dirty="0" smtClean="0"/>
              <a:t> </a:t>
            </a:r>
            <a:r>
              <a:rPr lang="en-US" baseline="0" dirty="0" err="1" smtClean="0"/>
              <a:t>adiposo</a:t>
            </a:r>
            <a:r>
              <a:rPr lang="en-US" baseline="0" dirty="0" smtClean="0"/>
              <a:t> </a:t>
            </a:r>
            <a:r>
              <a:rPr lang="en-US" baseline="0" dirty="0" err="1" smtClean="0"/>
              <a:t>marrom</a:t>
            </a:r>
            <a:r>
              <a:rPr lang="en-US" baseline="0" dirty="0" smtClean="0"/>
              <a:t>, </a:t>
            </a:r>
            <a:r>
              <a:rPr lang="en-US" baseline="0" dirty="0" err="1" smtClean="0"/>
              <a:t>tireoide</a:t>
            </a:r>
            <a:r>
              <a:rPr lang="en-US" baseline="0" dirty="0" smtClean="0"/>
              <a:t>, placenta, </a:t>
            </a:r>
            <a:r>
              <a:rPr lang="en-US" baseline="0" dirty="0" err="1" smtClean="0"/>
              <a:t>musculo</a:t>
            </a:r>
            <a:r>
              <a:rPr lang="en-US" baseline="0" dirty="0" smtClean="0"/>
              <a:t> </a:t>
            </a:r>
            <a:r>
              <a:rPr lang="en-US" baseline="0" dirty="0" err="1" smtClean="0"/>
              <a:t>esqueletico</a:t>
            </a:r>
            <a:r>
              <a:rPr lang="en-US" baseline="0" dirty="0" smtClean="0"/>
              <a:t> e </a:t>
            </a:r>
            <a:r>
              <a:rPr lang="en-US" baseline="0" dirty="0" err="1" smtClean="0"/>
              <a:t>cardiaco</a:t>
            </a:r>
            <a:r>
              <a:rPr lang="en-US" baseline="0" dirty="0" smtClean="0"/>
              <a:t>. </a:t>
            </a:r>
            <a:r>
              <a:rPr lang="en-US" baseline="0" dirty="0" err="1" smtClean="0"/>
              <a:t>Atividade</a:t>
            </a:r>
            <a:r>
              <a:rPr lang="en-US" baseline="0" dirty="0" smtClean="0"/>
              <a:t> no </a:t>
            </a:r>
            <a:r>
              <a:rPr lang="en-US" baseline="0" dirty="0" err="1" smtClean="0"/>
              <a:t>anel</a:t>
            </a:r>
            <a:r>
              <a:rPr lang="en-US" baseline="0" dirty="0" smtClean="0"/>
              <a:t> </a:t>
            </a:r>
            <a:r>
              <a:rPr lang="en-US" baseline="0" dirty="0" err="1" smtClean="0"/>
              <a:t>externo</a:t>
            </a:r>
            <a:r>
              <a:rPr lang="en-US" baseline="0" dirty="0" smtClean="0"/>
              <a:t> e </a:t>
            </a:r>
            <a:r>
              <a:rPr lang="en-US" baseline="0" dirty="0" err="1" smtClean="0"/>
              <a:t>converte</a:t>
            </a:r>
            <a:r>
              <a:rPr lang="en-US" baseline="0" dirty="0" smtClean="0"/>
              <a:t> T4 </a:t>
            </a:r>
            <a:r>
              <a:rPr lang="en-US" baseline="0" dirty="0" err="1" smtClean="0"/>
              <a:t>em</a:t>
            </a:r>
            <a:r>
              <a:rPr lang="en-US" baseline="0" dirty="0" smtClean="0"/>
              <a:t> T3. </a:t>
            </a:r>
            <a:r>
              <a:rPr lang="en-US" baseline="0" dirty="0" err="1" smtClean="0"/>
              <a:t>Acredita</a:t>
            </a:r>
            <a:r>
              <a:rPr lang="en-US" baseline="0" dirty="0" smtClean="0"/>
              <a:t>-se </a:t>
            </a:r>
            <a:r>
              <a:rPr lang="en-US" baseline="0" dirty="0" err="1" smtClean="0"/>
              <a:t>que</a:t>
            </a:r>
            <a:r>
              <a:rPr lang="en-US" baseline="0" dirty="0" smtClean="0"/>
              <a:t> </a:t>
            </a:r>
            <a:r>
              <a:rPr lang="en-US" baseline="0" dirty="0" err="1" smtClean="0"/>
              <a:t>seja</a:t>
            </a:r>
            <a:r>
              <a:rPr lang="en-US" baseline="0" dirty="0" smtClean="0"/>
              <a:t> a </a:t>
            </a:r>
            <a:r>
              <a:rPr lang="en-US" baseline="0" dirty="0" err="1" smtClean="0"/>
              <a:t>pricncipal</a:t>
            </a:r>
            <a:r>
              <a:rPr lang="en-US" baseline="0" dirty="0" smtClean="0"/>
              <a:t> </a:t>
            </a:r>
            <a:r>
              <a:rPr lang="en-US" baseline="0" dirty="0" err="1" smtClean="0"/>
              <a:t>fonte</a:t>
            </a:r>
            <a:r>
              <a:rPr lang="en-US" baseline="0" dirty="0" smtClean="0"/>
              <a:t> de T3 no </a:t>
            </a:r>
            <a:r>
              <a:rPr lang="en-US" baseline="0" dirty="0" err="1" smtClean="0"/>
              <a:t>estado</a:t>
            </a:r>
            <a:r>
              <a:rPr lang="en-US" baseline="0" dirty="0" smtClean="0"/>
              <a:t> </a:t>
            </a:r>
            <a:r>
              <a:rPr lang="en-US" baseline="0" dirty="0" err="1" smtClean="0"/>
              <a:t>eutireoideo</a:t>
            </a:r>
            <a:r>
              <a:rPr lang="en-US" baseline="0" dirty="0" smtClean="0"/>
              <a:t>. </a:t>
            </a:r>
            <a:r>
              <a:rPr lang="en-US" baseline="0" dirty="0" err="1" smtClean="0"/>
              <a:t>Essa</a:t>
            </a:r>
            <a:r>
              <a:rPr lang="en-US" baseline="0" dirty="0" smtClean="0"/>
              <a:t> </a:t>
            </a:r>
            <a:r>
              <a:rPr lang="en-US" baseline="0" dirty="0" err="1" smtClean="0"/>
              <a:t>enzima</a:t>
            </a:r>
            <a:r>
              <a:rPr lang="en-US" baseline="0" dirty="0" smtClean="0"/>
              <a:t> </a:t>
            </a:r>
            <a:r>
              <a:rPr lang="en-US" baseline="0" dirty="0" err="1" smtClean="0"/>
              <a:t>desempenha</a:t>
            </a:r>
            <a:r>
              <a:rPr lang="en-US" baseline="0" dirty="0" smtClean="0"/>
              <a:t> um </a:t>
            </a:r>
            <a:r>
              <a:rPr lang="en-US" baseline="0" dirty="0" err="1" smtClean="0"/>
              <a:t>importante</a:t>
            </a:r>
            <a:r>
              <a:rPr lang="en-US" baseline="0" dirty="0" smtClean="0"/>
              <a:t> </a:t>
            </a:r>
            <a:r>
              <a:rPr lang="en-US" baseline="0" dirty="0" err="1" smtClean="0"/>
              <a:t>papel</a:t>
            </a:r>
            <a:r>
              <a:rPr lang="en-US" baseline="0" dirty="0" smtClean="0"/>
              <a:t> </a:t>
            </a:r>
            <a:r>
              <a:rPr lang="en-US" baseline="0" dirty="0" err="1" smtClean="0"/>
              <a:t>nos</a:t>
            </a:r>
            <a:r>
              <a:rPr lang="en-US" baseline="0" dirty="0" smtClean="0"/>
              <a:t> </a:t>
            </a:r>
            <a:r>
              <a:rPr lang="en-US" baseline="0" dirty="0" err="1" smtClean="0"/>
              <a:t>tecidos</a:t>
            </a:r>
            <a:r>
              <a:rPr lang="en-US" baseline="0" dirty="0" smtClean="0"/>
              <a:t> </a:t>
            </a:r>
            <a:r>
              <a:rPr lang="en-US" baseline="0" dirty="0" err="1" smtClean="0"/>
              <a:t>que</a:t>
            </a:r>
            <a:r>
              <a:rPr lang="en-US" baseline="0" dirty="0" smtClean="0"/>
              <a:t> </a:t>
            </a:r>
            <a:r>
              <a:rPr lang="en-US" baseline="0" dirty="0" err="1" smtClean="0"/>
              <a:t>produzem</a:t>
            </a:r>
            <a:r>
              <a:rPr lang="en-US" baseline="0" dirty="0" smtClean="0"/>
              <a:t> </a:t>
            </a:r>
            <a:r>
              <a:rPr lang="en-US" baseline="0" dirty="0" err="1" smtClean="0"/>
              <a:t>uma</a:t>
            </a:r>
            <a:r>
              <a:rPr lang="en-US" baseline="0" dirty="0" smtClean="0"/>
              <a:t> </a:t>
            </a:r>
            <a:r>
              <a:rPr lang="en-US" baseline="0" dirty="0" err="1" smtClean="0"/>
              <a:t>proporçao</a:t>
            </a:r>
            <a:r>
              <a:rPr lang="en-US" baseline="0" dirty="0" smtClean="0"/>
              <a:t> </a:t>
            </a:r>
            <a:r>
              <a:rPr lang="en-US" baseline="0" dirty="0" err="1" smtClean="0"/>
              <a:t>relativamente</a:t>
            </a:r>
            <a:r>
              <a:rPr lang="en-US" baseline="0" dirty="0" smtClean="0"/>
              <a:t> </a:t>
            </a:r>
            <a:r>
              <a:rPr lang="en-US" baseline="0" dirty="0" err="1" smtClean="0"/>
              <a:t>alta</a:t>
            </a:r>
            <a:r>
              <a:rPr lang="en-US" baseline="0" dirty="0" smtClean="0"/>
              <a:t> de T3 </a:t>
            </a:r>
            <a:r>
              <a:rPr lang="en-US" baseline="0" dirty="0" err="1" smtClean="0"/>
              <a:t>ligada</a:t>
            </a:r>
            <a:r>
              <a:rPr lang="en-US" baseline="0" dirty="0" smtClean="0"/>
              <a:t> </a:t>
            </a:r>
            <a:r>
              <a:rPr lang="en-US" baseline="0" dirty="0" err="1" smtClean="0"/>
              <a:t>ao</a:t>
            </a:r>
            <a:r>
              <a:rPr lang="en-US" baseline="0" dirty="0" smtClean="0"/>
              <a:t> receptor, </a:t>
            </a:r>
            <a:r>
              <a:rPr lang="en-US" baseline="0" dirty="0" err="1" smtClean="0"/>
              <a:t>mais</a:t>
            </a:r>
            <a:r>
              <a:rPr lang="en-US" baseline="0" dirty="0" smtClean="0"/>
              <a:t> do </a:t>
            </a:r>
            <a:r>
              <a:rPr lang="en-US" baseline="0" dirty="0" err="1" smtClean="0"/>
              <a:t>que</a:t>
            </a:r>
            <a:r>
              <a:rPr lang="en-US" baseline="0" dirty="0" smtClean="0"/>
              <a:t> da T3 </a:t>
            </a:r>
            <a:r>
              <a:rPr lang="en-US" baseline="0" dirty="0" err="1" smtClean="0"/>
              <a:t>derivada</a:t>
            </a:r>
            <a:r>
              <a:rPr lang="en-US" baseline="0" dirty="0" smtClean="0"/>
              <a:t> do plasma. Nesses </a:t>
            </a:r>
            <a:r>
              <a:rPr lang="en-US" baseline="0" dirty="0" err="1" smtClean="0"/>
              <a:t>tecidos</a:t>
            </a:r>
            <a:r>
              <a:rPr lang="en-US" baseline="0" dirty="0" smtClean="0"/>
              <a:t>, a </a:t>
            </a:r>
            <a:r>
              <a:rPr lang="en-US" baseline="0" dirty="0" err="1" smtClean="0"/>
              <a:t>desiodinase</a:t>
            </a:r>
            <a:r>
              <a:rPr lang="en-US" baseline="0" dirty="0" smtClean="0"/>
              <a:t> </a:t>
            </a:r>
            <a:r>
              <a:rPr lang="en-US" baseline="0" dirty="0" err="1" smtClean="0"/>
              <a:t>tipo</a:t>
            </a:r>
            <a:r>
              <a:rPr lang="en-US" baseline="0" dirty="0" smtClean="0"/>
              <a:t> 2 </a:t>
            </a:r>
            <a:r>
              <a:rPr lang="en-US" baseline="0" dirty="0" err="1" smtClean="0"/>
              <a:t>constitui</a:t>
            </a:r>
            <a:r>
              <a:rPr lang="en-US" baseline="0" dirty="0" smtClean="0"/>
              <a:t> </a:t>
            </a:r>
            <a:r>
              <a:rPr lang="en-US" baseline="0" dirty="0" err="1" smtClean="0"/>
              <a:t>uma</a:t>
            </a:r>
            <a:r>
              <a:rPr lang="en-US" baseline="0" dirty="0" smtClean="0"/>
              <a:t> </a:t>
            </a:r>
            <a:r>
              <a:rPr lang="en-US" baseline="0" dirty="0" err="1" smtClean="0"/>
              <a:t>importante</a:t>
            </a:r>
            <a:r>
              <a:rPr lang="en-US" baseline="0" dirty="0" smtClean="0"/>
              <a:t> </a:t>
            </a:r>
            <a:r>
              <a:rPr lang="en-US" baseline="0" dirty="0" err="1" smtClean="0"/>
              <a:t>fonte</a:t>
            </a:r>
            <a:r>
              <a:rPr lang="en-US" baseline="0" dirty="0" smtClean="0"/>
              <a:t> de T3 </a:t>
            </a:r>
            <a:r>
              <a:rPr lang="en-US" baseline="0" dirty="0" err="1" smtClean="0"/>
              <a:t>intracelular</a:t>
            </a:r>
            <a:r>
              <a:rPr lang="en-US" baseline="0" dirty="0" smtClean="0"/>
              <a:t> e </a:t>
            </a:r>
            <a:r>
              <a:rPr lang="en-US" baseline="0" dirty="0" err="1" smtClean="0"/>
              <a:t>responde</a:t>
            </a:r>
            <a:r>
              <a:rPr lang="en-US" baseline="0" dirty="0" smtClean="0"/>
              <a:t> a </a:t>
            </a:r>
            <a:r>
              <a:rPr lang="en-US" baseline="0" dirty="0" err="1" smtClean="0"/>
              <a:t>mais</a:t>
            </a:r>
            <a:r>
              <a:rPr lang="en-US" baseline="0" dirty="0" smtClean="0"/>
              <a:t> de 50% da T3 </a:t>
            </a:r>
            <a:r>
              <a:rPr lang="en-US" baseline="0" dirty="0" err="1" smtClean="0"/>
              <a:t>ligada</a:t>
            </a:r>
            <a:r>
              <a:rPr lang="en-US" baseline="0" dirty="0" smtClean="0"/>
              <a:t> </a:t>
            </a:r>
            <a:r>
              <a:rPr lang="en-US" baseline="0" dirty="0" err="1" smtClean="0"/>
              <a:t>aos</a:t>
            </a:r>
            <a:r>
              <a:rPr lang="en-US" baseline="0" dirty="0" smtClean="0"/>
              <a:t> </a:t>
            </a:r>
            <a:r>
              <a:rPr lang="en-US" baseline="0" dirty="0" err="1" smtClean="0"/>
              <a:t>receptores</a:t>
            </a:r>
            <a:r>
              <a:rPr lang="en-US" baseline="0" dirty="0" smtClean="0"/>
              <a:t> </a:t>
            </a:r>
            <a:r>
              <a:rPr lang="en-US" baseline="0" dirty="0" err="1" smtClean="0"/>
              <a:t>nucleares</a:t>
            </a:r>
            <a:r>
              <a:rPr lang="en-US" baseline="0" dirty="0" smtClean="0"/>
              <a:t>. </a:t>
            </a:r>
          </a:p>
          <a:p>
            <a:endParaRPr lang="en-US" baseline="0" dirty="0" smtClean="0"/>
          </a:p>
          <a:p>
            <a:r>
              <a:rPr lang="en-US" b="1" baseline="0" dirty="0" smtClean="0"/>
              <a:t>O PAPEL FUNDAMENTAL DESSAS ENZIMAS É RESSALTADO PELO FATO DE QUE A T3 FORMADA NA ADENOHIPOFISE É NECESSARIA PARA </a:t>
            </a:r>
            <a:r>
              <a:rPr lang="en-US" b="1" baseline="0" dirty="0" err="1" smtClean="0"/>
              <a:t>PARA</a:t>
            </a:r>
            <a:r>
              <a:rPr lang="en-US" b="1" baseline="0" dirty="0" smtClean="0"/>
              <a:t> INIBIÇÃO DA SECREÇAO DE TSH POR RETROALIMENTAÇAO NEGATICA. </a:t>
            </a:r>
          </a:p>
          <a:p>
            <a:endParaRPr lang="en-US" b="1" baseline="0" dirty="0" smtClean="0"/>
          </a:p>
          <a:p>
            <a:r>
              <a:rPr lang="en-US" b="1" baseline="0" dirty="0" err="1" smtClean="0"/>
              <a:t>Deiodinase</a:t>
            </a:r>
            <a:r>
              <a:rPr lang="en-US" b="1" baseline="0" dirty="0" smtClean="0"/>
              <a:t> 3: </a:t>
            </a:r>
            <a:r>
              <a:rPr lang="en-US" b="1" baseline="0" dirty="0" err="1" smtClean="0"/>
              <a:t>Expressa</a:t>
            </a:r>
            <a:r>
              <a:rPr lang="en-US" b="1" baseline="0" dirty="0" smtClean="0"/>
              <a:t> no </a:t>
            </a:r>
            <a:r>
              <a:rPr lang="en-US" b="1" baseline="0" dirty="0" err="1" smtClean="0"/>
              <a:t>cérebro</a:t>
            </a:r>
            <a:r>
              <a:rPr lang="en-US" b="1" baseline="0" dirty="0" smtClean="0"/>
              <a:t>, placenta e </a:t>
            </a:r>
            <a:r>
              <a:rPr lang="en-US" b="1" baseline="0" dirty="0" err="1" smtClean="0"/>
              <a:t>pele</a:t>
            </a:r>
            <a:r>
              <a:rPr lang="en-US" b="1" baseline="0" dirty="0" smtClean="0"/>
              <a:t>. </a:t>
            </a:r>
            <a:r>
              <a:rPr lang="en-US" b="1" baseline="0" dirty="0" err="1" smtClean="0"/>
              <a:t>Atividade</a:t>
            </a:r>
            <a:r>
              <a:rPr lang="en-US" b="1" baseline="0" dirty="0" smtClean="0"/>
              <a:t> </a:t>
            </a:r>
            <a:r>
              <a:rPr lang="en-US" b="1" baseline="0" dirty="0" err="1" smtClean="0"/>
              <a:t>sobre</a:t>
            </a:r>
            <a:r>
              <a:rPr lang="en-US" b="1" baseline="0" dirty="0" smtClean="0"/>
              <a:t> o </a:t>
            </a:r>
            <a:r>
              <a:rPr lang="en-US" b="1" baseline="0" dirty="0" err="1" smtClean="0"/>
              <a:t>anem</a:t>
            </a:r>
            <a:r>
              <a:rPr lang="en-US" b="1" baseline="0" dirty="0" smtClean="0"/>
              <a:t> </a:t>
            </a:r>
            <a:r>
              <a:rPr lang="en-US" b="1" baseline="0" dirty="0" err="1" smtClean="0"/>
              <a:t>interno</a:t>
            </a:r>
            <a:r>
              <a:rPr lang="en-US" b="1" baseline="0" dirty="0" smtClean="0"/>
              <a:t> e </a:t>
            </a:r>
            <a:r>
              <a:rPr lang="en-US" b="1" baseline="0" dirty="0" err="1" smtClean="0"/>
              <a:t>converte</a:t>
            </a:r>
            <a:r>
              <a:rPr lang="en-US" b="1" baseline="0" dirty="0" smtClean="0"/>
              <a:t> T4 </a:t>
            </a:r>
            <a:r>
              <a:rPr lang="en-US" b="1" baseline="0" dirty="0" err="1" smtClean="0"/>
              <a:t>em</a:t>
            </a:r>
            <a:r>
              <a:rPr lang="en-US" b="1" baseline="0" dirty="0" smtClean="0"/>
              <a:t> T3r e T3 </a:t>
            </a:r>
            <a:r>
              <a:rPr lang="en-US" b="1" baseline="0" dirty="0" err="1" smtClean="0"/>
              <a:t>em</a:t>
            </a:r>
            <a:r>
              <a:rPr lang="en-US" b="1" baseline="0" dirty="0" smtClean="0"/>
              <a:t> T2, </a:t>
            </a:r>
            <a:r>
              <a:rPr lang="en-US" b="1" baseline="0" dirty="0" err="1" smtClean="0"/>
              <a:t>inativand</a:t>
            </a:r>
            <a:r>
              <a:rPr lang="en-US" b="1" baseline="0" dirty="0" smtClean="0"/>
              <a:t> </a:t>
            </a:r>
            <a:r>
              <a:rPr lang="en-US" b="1" baseline="0" dirty="0" err="1" smtClean="0"/>
              <a:t>assim</a:t>
            </a:r>
            <a:r>
              <a:rPr lang="en-US" b="1" baseline="0" dirty="0" smtClean="0"/>
              <a:t> a T3 e T4. </a:t>
            </a:r>
            <a:r>
              <a:rPr lang="en-US" b="1" baseline="0" dirty="0" err="1" smtClean="0"/>
              <a:t>Aspecto</a:t>
            </a:r>
            <a:r>
              <a:rPr lang="en-US" b="1" baseline="0" dirty="0" smtClean="0"/>
              <a:t> </a:t>
            </a:r>
            <a:r>
              <a:rPr lang="en-US" b="1" baseline="0" dirty="0" err="1" smtClean="0"/>
              <a:t>importante</a:t>
            </a:r>
            <a:r>
              <a:rPr lang="en-US" b="1" baseline="0" dirty="0" smtClean="0"/>
              <a:t> </a:t>
            </a:r>
            <a:r>
              <a:rPr lang="en-US" b="1" baseline="0" dirty="0" err="1" smtClean="0"/>
              <a:t>na</a:t>
            </a:r>
            <a:r>
              <a:rPr lang="en-US" b="1" baseline="0" dirty="0" smtClean="0"/>
              <a:t> </a:t>
            </a:r>
            <a:r>
              <a:rPr lang="en-US" b="1" baseline="0" dirty="0" err="1" smtClean="0"/>
              <a:t>protecao</a:t>
            </a:r>
            <a:r>
              <a:rPr lang="en-US" b="1" baseline="0" dirty="0" smtClean="0"/>
              <a:t> </a:t>
            </a:r>
            <a:r>
              <a:rPr lang="en-US" b="1" baseline="0" dirty="0" err="1" smtClean="0"/>
              <a:t>placentaria</a:t>
            </a:r>
            <a:r>
              <a:rPr lang="en-US" b="1" baseline="0" dirty="0" smtClean="0"/>
              <a:t> do </a:t>
            </a:r>
            <a:r>
              <a:rPr lang="en-US" b="1" baseline="0" dirty="0" err="1" smtClean="0"/>
              <a:t>feto</a:t>
            </a:r>
            <a:r>
              <a:rPr lang="en-US" b="1" baseline="0" dirty="0" smtClean="0"/>
              <a:t>. </a:t>
            </a:r>
          </a:p>
          <a:p>
            <a:endParaRPr lang="en-US" b="1" baseline="0" dirty="0" smtClean="0"/>
          </a:p>
          <a:p>
            <a:endParaRPr lang="en-US" baseline="0" dirty="0" smtClean="0"/>
          </a:p>
          <a:p>
            <a:r>
              <a:rPr lang="en-US" dirty="0" err="1" smtClean="0"/>
              <a:t>Esses</a:t>
            </a:r>
            <a:r>
              <a:rPr lang="en-US" dirty="0" smtClean="0"/>
              <a:t> </a:t>
            </a:r>
            <a:r>
              <a:rPr lang="en-US" dirty="0" err="1" smtClean="0"/>
              <a:t>efeitos</a:t>
            </a:r>
            <a:r>
              <a:rPr lang="en-US" dirty="0" smtClean="0"/>
              <a:t> </a:t>
            </a:r>
            <a:r>
              <a:rPr lang="en-US" dirty="0" err="1" smtClean="0"/>
              <a:t>pituitarios</a:t>
            </a:r>
            <a:r>
              <a:rPr lang="en-US" dirty="0" smtClean="0"/>
              <a:t> </a:t>
            </a:r>
            <a:r>
              <a:rPr lang="en-US" dirty="0" err="1" smtClean="0"/>
              <a:t>também</a:t>
            </a:r>
            <a:r>
              <a:rPr lang="en-US" dirty="0" smtClean="0"/>
              <a:t> </a:t>
            </a:r>
            <a:r>
              <a:rPr lang="en-US" dirty="0" err="1" smtClean="0"/>
              <a:t>ocorrem</a:t>
            </a:r>
            <a:r>
              <a:rPr lang="en-US" dirty="0" smtClean="0"/>
              <a:t> </a:t>
            </a:r>
            <a:r>
              <a:rPr lang="en-US" dirty="0" err="1" smtClean="0"/>
              <a:t>em</a:t>
            </a:r>
            <a:r>
              <a:rPr lang="en-US" dirty="0" smtClean="0"/>
              <a:t> </a:t>
            </a:r>
            <a:r>
              <a:rPr lang="en-US" dirty="0" err="1" smtClean="0"/>
              <a:t>estagios</a:t>
            </a:r>
            <a:r>
              <a:rPr lang="en-US" dirty="0" smtClean="0"/>
              <a:t> </a:t>
            </a:r>
            <a:r>
              <a:rPr lang="en-US" dirty="0" err="1" smtClean="0"/>
              <a:t>cronicos</a:t>
            </a:r>
            <a:r>
              <a:rPr lang="en-US" dirty="0" smtClean="0"/>
              <a:t> </a:t>
            </a:r>
            <a:r>
              <a:rPr lang="en-US" dirty="0" err="1" smtClean="0"/>
              <a:t>durante</a:t>
            </a:r>
            <a:r>
              <a:rPr lang="en-US" dirty="0" smtClean="0"/>
              <a:t> longa </a:t>
            </a:r>
            <a:r>
              <a:rPr lang="en-US" dirty="0" err="1" smtClean="0"/>
              <a:t>terapia</a:t>
            </a:r>
            <a:r>
              <a:rPr lang="en-US" baseline="0" dirty="0" smtClean="0"/>
              <a:t> com </a:t>
            </a:r>
            <a:r>
              <a:rPr lang="en-US" baseline="0" dirty="0" err="1" smtClean="0"/>
              <a:t>amiodarona</a:t>
            </a:r>
            <a:r>
              <a:rPr lang="en-US" baseline="0" dirty="0" smtClean="0"/>
              <a:t> , </a:t>
            </a:r>
            <a:r>
              <a:rPr lang="en-US" baseline="0" dirty="0" err="1" smtClean="0"/>
              <a:t>porém</a:t>
            </a:r>
            <a:r>
              <a:rPr lang="en-US" baseline="0" dirty="0" smtClean="0"/>
              <a:t> é </a:t>
            </a:r>
            <a:r>
              <a:rPr lang="en-US" baseline="0" dirty="0" err="1" smtClean="0"/>
              <a:t>menos</a:t>
            </a:r>
            <a:r>
              <a:rPr lang="en-US" baseline="0" dirty="0" smtClean="0"/>
              <a:t> </a:t>
            </a:r>
            <a:r>
              <a:rPr lang="en-US" baseline="0" dirty="0" err="1" smtClean="0"/>
              <a:t>importante</a:t>
            </a:r>
            <a:r>
              <a:rPr lang="en-US" baseline="0" dirty="0" smtClean="0"/>
              <a:t> </a:t>
            </a:r>
            <a:r>
              <a:rPr lang="en-US" baseline="0" dirty="0" err="1" smtClean="0"/>
              <a:t>para</a:t>
            </a:r>
            <a:r>
              <a:rPr lang="en-US" baseline="0" dirty="0" smtClean="0"/>
              <a:t> as </a:t>
            </a:r>
            <a:r>
              <a:rPr lang="en-US" baseline="0" dirty="0" err="1" smtClean="0"/>
              <a:t>mudanças</a:t>
            </a:r>
            <a:r>
              <a:rPr lang="en-US" baseline="0" dirty="0" smtClean="0"/>
              <a:t> </a:t>
            </a:r>
            <a:r>
              <a:rPr lang="en-US" baseline="0" dirty="0" err="1" smtClean="0"/>
              <a:t>nos</a:t>
            </a:r>
            <a:r>
              <a:rPr lang="en-US" baseline="0" dirty="0" smtClean="0"/>
              <a:t> </a:t>
            </a:r>
            <a:r>
              <a:rPr lang="en-US" baseline="0" dirty="0" err="1" smtClean="0"/>
              <a:t>níveis</a:t>
            </a:r>
            <a:r>
              <a:rPr lang="en-US" baseline="0" dirty="0" smtClean="0"/>
              <a:t> de TSH do </a:t>
            </a:r>
            <a:r>
              <a:rPr lang="en-US" baseline="0" dirty="0" err="1" smtClean="0"/>
              <a:t>que</a:t>
            </a:r>
            <a:r>
              <a:rPr lang="en-US" baseline="0" dirty="0" smtClean="0"/>
              <a:t> o </a:t>
            </a:r>
            <a:r>
              <a:rPr lang="en-US" baseline="0" dirty="0" err="1" smtClean="0"/>
              <a:t>efeito</a:t>
            </a:r>
            <a:r>
              <a:rPr lang="en-US" baseline="0" dirty="0" smtClean="0"/>
              <a:t> de </a:t>
            </a:r>
            <a:r>
              <a:rPr lang="en-US" baseline="0" dirty="0" err="1" smtClean="0"/>
              <a:t>wolff-Chaikoff</a:t>
            </a:r>
            <a:r>
              <a:rPr lang="en-US" baseline="0" dirty="0" smtClean="0"/>
              <a:t>. </a:t>
            </a:r>
          </a:p>
          <a:p>
            <a:r>
              <a:rPr lang="en-US" baseline="0" dirty="0" err="1" smtClean="0"/>
              <a:t>Mais</a:t>
            </a:r>
            <a:r>
              <a:rPr lang="en-US" baseline="0" dirty="0" smtClean="0"/>
              <a:t> </a:t>
            </a:r>
            <a:r>
              <a:rPr lang="en-US" baseline="0" dirty="0" err="1" smtClean="0"/>
              <a:t>tarde</a:t>
            </a:r>
            <a:r>
              <a:rPr lang="en-US" baseline="0" dirty="0" smtClean="0"/>
              <a:t>, a </a:t>
            </a:r>
            <a:r>
              <a:rPr lang="en-US" baseline="0" dirty="0" err="1" smtClean="0"/>
              <a:t>tireoide</a:t>
            </a:r>
            <a:r>
              <a:rPr lang="en-US" baseline="0" dirty="0" smtClean="0"/>
              <a:t> </a:t>
            </a:r>
            <a:r>
              <a:rPr lang="en-US" baseline="0" dirty="0" err="1" smtClean="0"/>
              <a:t>escapa</a:t>
            </a:r>
            <a:r>
              <a:rPr lang="en-US" baseline="0" dirty="0" smtClean="0"/>
              <a:t> do </a:t>
            </a:r>
            <a:r>
              <a:rPr lang="en-US" baseline="0" dirty="0" err="1" smtClean="0"/>
              <a:t>efeito</a:t>
            </a:r>
            <a:r>
              <a:rPr lang="en-US" baseline="0" dirty="0" smtClean="0"/>
              <a:t> de Wolff-</a:t>
            </a:r>
            <a:r>
              <a:rPr lang="en-US" baseline="0" dirty="0" err="1" smtClean="0"/>
              <a:t>Chaikoff</a:t>
            </a:r>
            <a:r>
              <a:rPr lang="en-US" baseline="0" dirty="0" smtClean="0"/>
              <a:t>, </a:t>
            </a:r>
            <a:r>
              <a:rPr lang="en-US" baseline="0" dirty="0" err="1" smtClean="0"/>
              <a:t>resultando</a:t>
            </a:r>
            <a:r>
              <a:rPr lang="en-US" baseline="0" dirty="0" smtClean="0"/>
              <a:t> </a:t>
            </a:r>
            <a:r>
              <a:rPr lang="en-US" baseline="0" dirty="0" err="1" smtClean="0"/>
              <a:t>em</a:t>
            </a:r>
            <a:r>
              <a:rPr lang="en-US" baseline="0" dirty="0" smtClean="0"/>
              <a:t> </a:t>
            </a:r>
            <a:r>
              <a:rPr lang="en-US" baseline="0" dirty="0" err="1" smtClean="0"/>
              <a:t>normalizaçao</a:t>
            </a:r>
            <a:r>
              <a:rPr lang="en-US" baseline="0" dirty="0" smtClean="0"/>
              <a:t> das </a:t>
            </a:r>
            <a:r>
              <a:rPr lang="en-US" baseline="0" dirty="0" err="1" smtClean="0"/>
              <a:t>concentraçoes</a:t>
            </a:r>
            <a:r>
              <a:rPr lang="en-US" baseline="0" dirty="0" smtClean="0"/>
              <a:t> de T4 e TSH. </a:t>
            </a:r>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12</a:t>
            </a:fld>
            <a:endParaRPr lang="pt-BR"/>
          </a:p>
        </p:txBody>
      </p:sp>
    </p:spTree>
    <p:extLst>
      <p:ext uri="{BB962C8B-B14F-4D97-AF65-F5344CB8AC3E}">
        <p14:creationId xmlns:p14="http://schemas.microsoft.com/office/powerpoint/2010/main" val="424240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32FF277-C4DF-4F90-A552-231750EC51B9}" type="slidenum">
              <a:rPr lang="pt-BR" smtClean="0"/>
              <a:t>13</a:t>
            </a:fld>
            <a:endParaRPr lang="pt-BR"/>
          </a:p>
        </p:txBody>
      </p:sp>
    </p:spTree>
    <p:extLst>
      <p:ext uri="{BB962C8B-B14F-4D97-AF65-F5344CB8AC3E}">
        <p14:creationId xmlns:p14="http://schemas.microsoft.com/office/powerpoint/2010/main" val="331796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67DCD71-8456-4635-83FF-A457E271E821}" type="datetimeFigureOut">
              <a:rPr lang="pt-BR" smtClean="0"/>
              <a:t>08/10/2018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116250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67DCD71-8456-4635-83FF-A457E271E821}" type="datetimeFigureOut">
              <a:rPr lang="pt-BR" smtClean="0"/>
              <a:t>08/10/2018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196296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67DCD71-8456-4635-83FF-A457E271E821}" type="datetimeFigureOut">
              <a:rPr lang="pt-BR" smtClean="0"/>
              <a:t>08/10/2018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365470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67DCD71-8456-4635-83FF-A457E271E821}" type="datetimeFigureOut">
              <a:rPr lang="pt-BR" smtClean="0"/>
              <a:t>08/10/2018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143348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67DCD71-8456-4635-83FF-A457E271E821}" type="datetimeFigureOut">
              <a:rPr lang="pt-BR" smtClean="0"/>
              <a:t>08/10/2018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342228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67DCD71-8456-4635-83FF-A457E271E821}" type="datetimeFigureOut">
              <a:rPr lang="pt-BR" smtClean="0"/>
              <a:t>08/10/2018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135698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67DCD71-8456-4635-83FF-A457E271E821}" type="datetimeFigureOut">
              <a:rPr lang="pt-BR" smtClean="0"/>
              <a:t>08/10/2018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281838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67DCD71-8456-4635-83FF-A457E271E821}" type="datetimeFigureOut">
              <a:rPr lang="pt-BR" smtClean="0"/>
              <a:t>08/10/2018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58542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67DCD71-8456-4635-83FF-A457E271E821}" type="datetimeFigureOut">
              <a:rPr lang="pt-BR" smtClean="0"/>
              <a:t>08/10/2018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8437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67DCD71-8456-4635-83FF-A457E271E821}" type="datetimeFigureOut">
              <a:rPr lang="pt-BR" smtClean="0"/>
              <a:t>08/10/2018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294361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67DCD71-8456-4635-83FF-A457E271E821}" type="datetimeFigureOut">
              <a:rPr lang="pt-BR" smtClean="0"/>
              <a:t>08/10/2018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B7112E0-7862-4D1E-9AE9-951CB40461E9}" type="slidenum">
              <a:rPr lang="pt-BR" smtClean="0"/>
              <a:t>‹nº›</a:t>
            </a:fld>
            <a:endParaRPr lang="pt-BR"/>
          </a:p>
        </p:txBody>
      </p:sp>
    </p:spTree>
    <p:extLst>
      <p:ext uri="{BB962C8B-B14F-4D97-AF65-F5344CB8AC3E}">
        <p14:creationId xmlns:p14="http://schemas.microsoft.com/office/powerpoint/2010/main" val="117314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DCD71-8456-4635-83FF-A457E271E821}" type="datetimeFigureOut">
              <a:rPr lang="pt-BR" smtClean="0"/>
              <a:t>08/10/2018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112E0-7862-4D1E-9AE9-951CB40461E9}" type="slidenum">
              <a:rPr lang="pt-BR" smtClean="0"/>
              <a:t>‹nº›</a:t>
            </a:fld>
            <a:endParaRPr lang="pt-BR"/>
          </a:p>
        </p:txBody>
      </p:sp>
    </p:spTree>
    <p:extLst>
      <p:ext uri="{BB962C8B-B14F-4D97-AF65-F5344CB8AC3E}">
        <p14:creationId xmlns:p14="http://schemas.microsoft.com/office/powerpoint/2010/main" val="3898041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pt-BR"/>
          </a:p>
        </p:txBody>
      </p:sp>
      <p:sp>
        <p:nvSpPr>
          <p:cNvPr id="3" name="Subtítulo 2"/>
          <p:cNvSpPr>
            <a:spLocks noGrp="1"/>
          </p:cNvSpPr>
          <p:nvPr>
            <p:ph type="subTitle" idx="1"/>
          </p:nvPr>
        </p:nvSpPr>
        <p:spPr>
          <a:xfrm>
            <a:off x="1259632" y="5301209"/>
            <a:ext cx="5832648" cy="1329842"/>
          </a:xfrm>
        </p:spPr>
        <p:txBody>
          <a:bodyPr>
            <a:normAutofit fontScale="85000" lnSpcReduction="20000"/>
          </a:bodyPr>
          <a:lstStyle/>
          <a:p>
            <a:r>
              <a:rPr lang="en-US" dirty="0" smtClean="0"/>
              <a:t>Larissa Vieira Pinto Coelho</a:t>
            </a:r>
          </a:p>
          <a:p>
            <a:r>
              <a:rPr lang="en-US" dirty="0" err="1" smtClean="0"/>
              <a:t>Clube</a:t>
            </a:r>
            <a:r>
              <a:rPr lang="en-US" dirty="0" smtClean="0"/>
              <a:t> de </a:t>
            </a:r>
            <a:r>
              <a:rPr lang="en-US" dirty="0" err="1" smtClean="0"/>
              <a:t>revistas</a:t>
            </a:r>
            <a:r>
              <a:rPr lang="en-US" dirty="0"/>
              <a:t> </a:t>
            </a:r>
            <a:endParaRPr lang="en-US" dirty="0" smtClean="0"/>
          </a:p>
          <a:p>
            <a:r>
              <a:rPr lang="en-US" dirty="0" err="1" smtClean="0"/>
              <a:t>Endocrinologia</a:t>
            </a:r>
            <a:r>
              <a:rPr lang="en-US" dirty="0" smtClean="0"/>
              <a:t> </a:t>
            </a:r>
            <a:r>
              <a:rPr lang="en-US" dirty="0" smtClean="0"/>
              <a:t>– Hospital Mater Dei</a:t>
            </a:r>
            <a:endParaRPr lang="pt-B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675"/>
          <a:stretch/>
        </p:blipFill>
        <p:spPr bwMode="auto">
          <a:xfrm>
            <a:off x="467544" y="332656"/>
            <a:ext cx="8455713" cy="453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246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Como a </a:t>
            </a:r>
            <a:r>
              <a:rPr lang="en-US" dirty="0" err="1" smtClean="0"/>
              <a:t>amiodarona</a:t>
            </a:r>
            <a:r>
              <a:rPr lang="en-US" dirty="0" smtClean="0"/>
              <a:t> </a:t>
            </a:r>
            <a:r>
              <a:rPr lang="en-US" dirty="0" err="1" smtClean="0"/>
              <a:t>afeta</a:t>
            </a:r>
            <a:r>
              <a:rPr lang="en-US" dirty="0" smtClean="0"/>
              <a:t> </a:t>
            </a:r>
            <a:r>
              <a:rPr lang="en-US" dirty="0" err="1" smtClean="0"/>
              <a:t>os</a:t>
            </a:r>
            <a:r>
              <a:rPr lang="en-US" dirty="0" smtClean="0"/>
              <a:t> testes de </a:t>
            </a:r>
            <a:r>
              <a:rPr lang="en-US" dirty="0" err="1" smtClean="0"/>
              <a:t>função</a:t>
            </a:r>
            <a:r>
              <a:rPr lang="en-US" dirty="0" smtClean="0"/>
              <a:t> </a:t>
            </a:r>
            <a:r>
              <a:rPr lang="en-US" dirty="0" err="1" smtClean="0"/>
              <a:t>tireoidiana</a:t>
            </a:r>
            <a:r>
              <a:rPr lang="en-US" dirty="0" smtClean="0"/>
              <a:t> </a:t>
            </a:r>
            <a:r>
              <a:rPr lang="en-US" dirty="0" err="1" smtClean="0"/>
              <a:t>nos</a:t>
            </a:r>
            <a:r>
              <a:rPr lang="en-US" dirty="0" smtClean="0"/>
              <a:t> </a:t>
            </a:r>
            <a:r>
              <a:rPr lang="en-US" dirty="0" err="1" smtClean="0"/>
              <a:t>eutireoideos</a:t>
            </a:r>
            <a:r>
              <a:rPr lang="en-US" dirty="0" smtClean="0"/>
              <a:t>?</a:t>
            </a:r>
            <a:endParaRPr lang="pt-BR" dirty="0"/>
          </a:p>
        </p:txBody>
      </p:sp>
      <p:sp>
        <p:nvSpPr>
          <p:cNvPr id="3" name="Espaço Reservado para Conteúdo 2"/>
          <p:cNvSpPr>
            <a:spLocks noGrp="1"/>
          </p:cNvSpPr>
          <p:nvPr>
            <p:ph idx="1"/>
          </p:nvPr>
        </p:nvSpPr>
        <p:spPr>
          <a:xfrm>
            <a:off x="467544" y="1772816"/>
            <a:ext cx="8229600" cy="4525963"/>
          </a:xfrm>
        </p:spPr>
        <p:txBody>
          <a:bodyPr>
            <a:normAutofit/>
          </a:bodyPr>
          <a:lstStyle/>
          <a:p>
            <a:r>
              <a:rPr lang="en-US" dirty="0" smtClean="0">
                <a:sym typeface="Wingdings" pitchFamily="2" charset="2"/>
              </a:rPr>
              <a:t> </a:t>
            </a:r>
            <a:r>
              <a:rPr lang="en-US" dirty="0" err="1" smtClean="0">
                <a:sym typeface="Wingdings" pitchFamily="2" charset="2"/>
              </a:rPr>
              <a:t>Maioria</a:t>
            </a:r>
            <a:r>
              <a:rPr lang="en-US" dirty="0" smtClean="0">
                <a:sym typeface="Wingdings" pitchFamily="2" charset="2"/>
              </a:rPr>
              <a:t> se </a:t>
            </a:r>
            <a:r>
              <a:rPr lang="en-US" dirty="0" err="1" smtClean="0">
                <a:sym typeface="Wingdings" pitchFamily="2" charset="2"/>
              </a:rPr>
              <a:t>mantêm</a:t>
            </a:r>
            <a:r>
              <a:rPr lang="en-US" dirty="0" smtClean="0">
                <a:sym typeface="Wingdings" pitchFamily="2" charset="2"/>
              </a:rPr>
              <a:t> </a:t>
            </a:r>
            <a:r>
              <a:rPr lang="en-US" dirty="0" err="1" smtClean="0">
                <a:sym typeface="Wingdings" pitchFamily="2" charset="2"/>
              </a:rPr>
              <a:t>eutireoidiano</a:t>
            </a:r>
            <a:endParaRPr lang="en-US" dirty="0" smtClean="0">
              <a:sym typeface="Wingdings" pitchFamily="2" charset="2"/>
            </a:endParaRPr>
          </a:p>
          <a:p>
            <a:pPr marL="0" indent="0">
              <a:buNone/>
            </a:pPr>
            <a:r>
              <a:rPr lang="en-US" dirty="0" smtClean="0">
                <a:sym typeface="Wingdings" pitchFamily="2" charset="2"/>
              </a:rPr>
              <a:t>(</a:t>
            </a:r>
            <a:r>
              <a:rPr lang="en-US" dirty="0"/>
              <a:t>Dose usual de 200 mg/</a:t>
            </a:r>
            <a:r>
              <a:rPr lang="en-US" dirty="0" err="1"/>
              <a:t>dia</a:t>
            </a:r>
            <a:r>
              <a:rPr lang="en-US" dirty="0"/>
              <a:t> </a:t>
            </a:r>
            <a:r>
              <a:rPr lang="en-US" dirty="0">
                <a:sym typeface="Wingdings" pitchFamily="2" charset="2"/>
              </a:rPr>
              <a:t> 400 </a:t>
            </a:r>
            <a:r>
              <a:rPr lang="en-US" dirty="0" smtClean="0">
                <a:sym typeface="Wingdings" pitchFamily="2" charset="2"/>
              </a:rPr>
              <a:t>mg/</a:t>
            </a:r>
            <a:r>
              <a:rPr lang="en-US" dirty="0" err="1" smtClean="0">
                <a:sym typeface="Wingdings" pitchFamily="2" charset="2"/>
              </a:rPr>
              <a:t>dia</a:t>
            </a:r>
            <a:r>
              <a:rPr lang="en-US" dirty="0" smtClean="0">
                <a:sym typeface="Wingdings" pitchFamily="2" charset="2"/>
              </a:rPr>
              <a:t>)</a:t>
            </a:r>
            <a:endParaRPr lang="en-US" dirty="0">
              <a:sym typeface="Wingdings" pitchFamily="2" charset="2"/>
            </a:endParaRPr>
          </a:p>
          <a:p>
            <a:pPr marL="0" indent="0">
              <a:buNone/>
            </a:pPr>
            <a:r>
              <a:rPr lang="en-US" sz="2500" dirty="0" smtClean="0">
                <a:sym typeface="Wingdings" pitchFamily="2" charset="2"/>
              </a:rPr>
              <a:t>                             </a:t>
            </a:r>
            <a:endParaRPr lang="en-US" sz="2500" dirty="0">
              <a:sym typeface="Wingdings" pitchFamily="2" charset="2"/>
            </a:endParaRPr>
          </a:p>
          <a:p>
            <a:r>
              <a:rPr lang="en-US" dirty="0" err="1" smtClean="0">
                <a:sym typeface="Wingdings" pitchFamily="2" charset="2"/>
              </a:rPr>
              <a:t>Todos</a:t>
            </a:r>
            <a:r>
              <a:rPr lang="en-US" dirty="0" smtClean="0">
                <a:sym typeface="Wingdings" pitchFamily="2" charset="2"/>
              </a:rPr>
              <a:t> </a:t>
            </a:r>
            <a:r>
              <a:rPr lang="en-US" dirty="0" err="1" smtClean="0">
                <a:sym typeface="Wingdings" pitchFamily="2" charset="2"/>
              </a:rPr>
              <a:t>os</a:t>
            </a:r>
            <a:r>
              <a:rPr lang="en-US" dirty="0" smtClean="0">
                <a:sym typeface="Wingdings" pitchFamily="2" charset="2"/>
              </a:rPr>
              <a:t> </a:t>
            </a:r>
            <a:r>
              <a:rPr lang="en-US" dirty="0" err="1" smtClean="0">
                <a:sym typeface="Wingdings" pitchFamily="2" charset="2"/>
              </a:rPr>
              <a:t>pacientes</a:t>
            </a:r>
            <a:r>
              <a:rPr lang="en-US" dirty="0" smtClean="0">
                <a:sym typeface="Wingdings" pitchFamily="2" charset="2"/>
              </a:rPr>
              <a:t> </a:t>
            </a:r>
            <a:r>
              <a:rPr lang="en-US" dirty="0" err="1" smtClean="0">
                <a:sym typeface="Wingdings" pitchFamily="2" charset="2"/>
              </a:rPr>
              <a:t>terão</a:t>
            </a:r>
            <a:r>
              <a:rPr lang="en-US" dirty="0" smtClean="0">
                <a:sym typeface="Wingdings" pitchFamily="2" charset="2"/>
              </a:rPr>
              <a:t> </a:t>
            </a:r>
            <a:r>
              <a:rPr lang="en-US" dirty="0" err="1" smtClean="0">
                <a:sym typeface="Wingdings" pitchFamily="2" charset="2"/>
              </a:rPr>
              <a:t>mudanças</a:t>
            </a:r>
            <a:r>
              <a:rPr lang="en-US" dirty="0" smtClean="0">
                <a:sym typeface="Wingdings" pitchFamily="2" charset="2"/>
              </a:rPr>
              <a:t> </a:t>
            </a:r>
            <a:r>
              <a:rPr lang="en-US" dirty="0" err="1" smtClean="0">
                <a:sym typeface="Wingdings" pitchFamily="2" charset="2"/>
              </a:rPr>
              <a:t>nos</a:t>
            </a:r>
            <a:r>
              <a:rPr lang="en-US" dirty="0" smtClean="0">
                <a:sym typeface="Wingdings" pitchFamily="2" charset="2"/>
              </a:rPr>
              <a:t> testes de </a:t>
            </a:r>
            <a:r>
              <a:rPr lang="en-US" dirty="0" err="1" smtClean="0">
                <a:sym typeface="Wingdings" pitchFamily="2" charset="2"/>
              </a:rPr>
              <a:t>função</a:t>
            </a:r>
            <a:r>
              <a:rPr lang="en-US" dirty="0" smtClean="0">
                <a:sym typeface="Wingdings" pitchFamily="2" charset="2"/>
              </a:rPr>
              <a:t>:</a:t>
            </a:r>
          </a:p>
          <a:p>
            <a:pPr>
              <a:buFontTx/>
              <a:buChar char="-"/>
            </a:pPr>
            <a:r>
              <a:rPr lang="en-US" dirty="0" err="1" smtClean="0">
                <a:sym typeface="Wingdings" pitchFamily="2" charset="2"/>
              </a:rPr>
              <a:t>Precoce</a:t>
            </a:r>
            <a:r>
              <a:rPr lang="en-US" dirty="0" smtClean="0">
                <a:sym typeface="Wingdings" pitchFamily="2" charset="2"/>
              </a:rPr>
              <a:t> (≤ 3 m)</a:t>
            </a:r>
          </a:p>
          <a:p>
            <a:pPr>
              <a:buFontTx/>
              <a:buChar char="-"/>
            </a:pPr>
            <a:r>
              <a:rPr lang="en-US" dirty="0" err="1" smtClean="0">
                <a:sym typeface="Wingdings" pitchFamily="2" charset="2"/>
              </a:rPr>
              <a:t>Crônica</a:t>
            </a:r>
            <a:r>
              <a:rPr lang="en-US" dirty="0" smtClean="0">
                <a:sym typeface="Wingdings" pitchFamily="2" charset="2"/>
              </a:rPr>
              <a:t> (&gt; 3m)</a:t>
            </a:r>
            <a:endParaRPr lang="pt-BR" dirty="0"/>
          </a:p>
        </p:txBody>
      </p:sp>
    </p:spTree>
    <p:extLst>
      <p:ext uri="{BB962C8B-B14F-4D97-AF65-F5344CB8AC3E}">
        <p14:creationId xmlns:p14="http://schemas.microsoft.com/office/powerpoint/2010/main" val="3222930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Como a </a:t>
            </a:r>
            <a:r>
              <a:rPr lang="en-US" dirty="0" err="1" smtClean="0"/>
              <a:t>amiodarona</a:t>
            </a:r>
            <a:r>
              <a:rPr lang="en-US" dirty="0" smtClean="0"/>
              <a:t> </a:t>
            </a:r>
            <a:r>
              <a:rPr lang="en-US" dirty="0" err="1" smtClean="0"/>
              <a:t>afeta</a:t>
            </a:r>
            <a:r>
              <a:rPr lang="en-US" dirty="0" smtClean="0"/>
              <a:t> </a:t>
            </a:r>
            <a:r>
              <a:rPr lang="en-US" dirty="0" err="1" smtClean="0"/>
              <a:t>os</a:t>
            </a:r>
            <a:r>
              <a:rPr lang="en-US" dirty="0" smtClean="0"/>
              <a:t> testes de </a:t>
            </a:r>
            <a:r>
              <a:rPr lang="en-US" dirty="0" err="1" smtClean="0"/>
              <a:t>função</a:t>
            </a:r>
            <a:r>
              <a:rPr lang="en-US" dirty="0" smtClean="0"/>
              <a:t> </a:t>
            </a:r>
            <a:r>
              <a:rPr lang="en-US" dirty="0" err="1" smtClean="0"/>
              <a:t>tireoidiana</a:t>
            </a:r>
            <a:r>
              <a:rPr lang="en-US" dirty="0" smtClean="0"/>
              <a:t> </a:t>
            </a:r>
            <a:r>
              <a:rPr lang="en-US" dirty="0" err="1" smtClean="0"/>
              <a:t>nos</a:t>
            </a:r>
            <a:r>
              <a:rPr lang="en-US" dirty="0" smtClean="0"/>
              <a:t> </a:t>
            </a:r>
            <a:r>
              <a:rPr lang="en-US" dirty="0" err="1" smtClean="0"/>
              <a:t>eutireoideos</a:t>
            </a:r>
            <a:r>
              <a:rPr lang="en-US" dirty="0" smtClean="0"/>
              <a:t>?</a:t>
            </a:r>
            <a:endParaRPr lang="pt-BR" dirty="0"/>
          </a:p>
        </p:txBody>
      </p:sp>
      <p:sp>
        <p:nvSpPr>
          <p:cNvPr id="3" name="Espaço Reservado para Conteúdo 2"/>
          <p:cNvSpPr>
            <a:spLocks noGrp="1"/>
          </p:cNvSpPr>
          <p:nvPr>
            <p:ph idx="1"/>
          </p:nvPr>
        </p:nvSpPr>
        <p:spPr/>
        <p:txBody>
          <a:bodyPr/>
          <a:lstStyle/>
          <a:p>
            <a:r>
              <a:rPr lang="en-US" dirty="0" smtClean="0"/>
              <a:t>A </a:t>
            </a:r>
            <a:r>
              <a:rPr lang="en-US" dirty="0" err="1" smtClean="0"/>
              <a:t>enorme</a:t>
            </a:r>
            <a:r>
              <a:rPr lang="en-US" dirty="0" smtClean="0"/>
              <a:t> </a:t>
            </a:r>
            <a:r>
              <a:rPr lang="en-US" dirty="0" err="1" smtClean="0"/>
              <a:t>quantidade</a:t>
            </a:r>
            <a:r>
              <a:rPr lang="en-US" dirty="0" smtClean="0"/>
              <a:t> de </a:t>
            </a:r>
            <a:r>
              <a:rPr lang="en-US" dirty="0" err="1" smtClean="0"/>
              <a:t>iodo</a:t>
            </a:r>
            <a:r>
              <a:rPr lang="en-US" dirty="0" smtClean="0"/>
              <a:t> </a:t>
            </a:r>
            <a:r>
              <a:rPr lang="en-US" dirty="0"/>
              <a:t>d</a:t>
            </a:r>
            <a:r>
              <a:rPr lang="en-US" dirty="0" smtClean="0"/>
              <a:t>a </a:t>
            </a:r>
            <a:r>
              <a:rPr lang="en-US" dirty="0" err="1" smtClean="0"/>
              <a:t>amiodarona</a:t>
            </a:r>
            <a:endParaRPr lang="en-US" dirty="0" smtClean="0"/>
          </a:p>
          <a:p>
            <a:endParaRPr lang="en-US" dirty="0" smtClean="0"/>
          </a:p>
          <a:p>
            <a:r>
              <a:rPr lang="en-US" dirty="0" smtClean="0"/>
              <a:t>EVAÇÃO DO TS</a:t>
            </a:r>
            <a:endParaRPr lang="pt-BR" dirty="0"/>
          </a:p>
        </p:txBody>
      </p:sp>
      <p:sp>
        <p:nvSpPr>
          <p:cNvPr id="11" name="Retângulo de cantos arredondados 10"/>
          <p:cNvSpPr/>
          <p:nvPr/>
        </p:nvSpPr>
        <p:spPr>
          <a:xfrm>
            <a:off x="410103" y="2837981"/>
            <a:ext cx="345638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smtClean="0"/>
              <a:t>Aumenta</a:t>
            </a:r>
            <a:r>
              <a:rPr lang="en-US" sz="2000" b="1" dirty="0" smtClean="0"/>
              <a:t> </a:t>
            </a:r>
            <a:r>
              <a:rPr lang="en-US" sz="2000" b="1" dirty="0" err="1" smtClean="0"/>
              <a:t>em</a:t>
            </a:r>
            <a:r>
              <a:rPr lang="en-US" sz="2000" b="1" dirty="0" smtClean="0"/>
              <a:t> 40 </a:t>
            </a:r>
            <a:r>
              <a:rPr lang="en-US" sz="2000" b="1" dirty="0" err="1" smtClean="0"/>
              <a:t>vezes</a:t>
            </a:r>
            <a:r>
              <a:rPr lang="en-US" sz="2000" b="1" dirty="0" smtClean="0"/>
              <a:t> o </a:t>
            </a:r>
            <a:r>
              <a:rPr lang="en-US" sz="2000" b="1" dirty="0" err="1" smtClean="0"/>
              <a:t>iodo</a:t>
            </a:r>
            <a:r>
              <a:rPr lang="en-US" sz="2000" b="1" dirty="0" smtClean="0"/>
              <a:t> </a:t>
            </a:r>
          </a:p>
          <a:p>
            <a:r>
              <a:rPr lang="en-US" sz="2000" b="1" dirty="0" err="1" smtClean="0"/>
              <a:t>inorgânico</a:t>
            </a:r>
            <a:r>
              <a:rPr lang="en-US" sz="2000" b="1" dirty="0" smtClean="0"/>
              <a:t> no plasma</a:t>
            </a:r>
          </a:p>
          <a:p>
            <a:endParaRPr lang="pt-BR" dirty="0"/>
          </a:p>
        </p:txBody>
      </p:sp>
      <p:sp>
        <p:nvSpPr>
          <p:cNvPr id="12" name="Retângulo de cantos arredondados 11"/>
          <p:cNvSpPr/>
          <p:nvPr/>
        </p:nvSpPr>
        <p:spPr>
          <a:xfrm>
            <a:off x="4860032" y="2837981"/>
            <a:ext cx="36004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smtClean="0"/>
              <a:t>Aumenta</a:t>
            </a:r>
            <a:r>
              <a:rPr lang="en-US" sz="2000" b="1" dirty="0" smtClean="0"/>
              <a:t> a </a:t>
            </a:r>
            <a:r>
              <a:rPr lang="en-US" sz="2000" b="1" dirty="0" err="1" smtClean="0"/>
              <a:t>excreção</a:t>
            </a:r>
            <a:r>
              <a:rPr lang="en-US" sz="2000" b="1" dirty="0" smtClean="0"/>
              <a:t> </a:t>
            </a:r>
            <a:r>
              <a:rPr lang="en-US" sz="2000" b="1" dirty="0" err="1" smtClean="0"/>
              <a:t>urinária</a:t>
            </a:r>
            <a:r>
              <a:rPr lang="en-US" sz="2000" b="1" dirty="0" smtClean="0"/>
              <a:t> </a:t>
            </a:r>
          </a:p>
          <a:p>
            <a:r>
              <a:rPr lang="en-US" sz="2000" b="1" dirty="0" smtClean="0"/>
              <a:t>de </a:t>
            </a:r>
            <a:r>
              <a:rPr lang="en-US" sz="2000" b="1" dirty="0" err="1" smtClean="0"/>
              <a:t>iodo</a:t>
            </a:r>
            <a:r>
              <a:rPr lang="en-US" sz="2000" b="1" dirty="0" smtClean="0"/>
              <a:t> </a:t>
            </a:r>
            <a:r>
              <a:rPr lang="en-US" sz="2000" b="1" dirty="0" err="1" smtClean="0"/>
              <a:t>em</a:t>
            </a:r>
            <a:r>
              <a:rPr lang="en-US" sz="2000" b="1" dirty="0" smtClean="0"/>
              <a:t> </a:t>
            </a:r>
            <a:r>
              <a:rPr lang="en-US" sz="2000" b="1" dirty="0" err="1" smtClean="0"/>
              <a:t>até</a:t>
            </a:r>
            <a:r>
              <a:rPr lang="en-US" sz="2000" b="1" dirty="0" smtClean="0"/>
              <a:t> 15.000mcg/24h </a:t>
            </a:r>
            <a:endParaRPr lang="en-US" sz="2000" b="1" dirty="0"/>
          </a:p>
        </p:txBody>
      </p:sp>
      <p:sp>
        <p:nvSpPr>
          <p:cNvPr id="14" name="Retângulo de cantos arredondados 13"/>
          <p:cNvSpPr/>
          <p:nvPr/>
        </p:nvSpPr>
        <p:spPr>
          <a:xfrm>
            <a:off x="429188" y="4437112"/>
            <a:ext cx="343801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smtClean="0"/>
              <a:t>Efeito</a:t>
            </a:r>
            <a:r>
              <a:rPr lang="en-US" sz="2000" b="1" dirty="0" smtClean="0"/>
              <a:t> Wolff-</a:t>
            </a:r>
            <a:r>
              <a:rPr lang="en-US" sz="2000" b="1" dirty="0" err="1" smtClean="0"/>
              <a:t>ChaiKoff</a:t>
            </a:r>
            <a:endParaRPr lang="en-US" sz="2000" b="1" dirty="0" smtClean="0"/>
          </a:p>
          <a:p>
            <a:endParaRPr lang="pt-BR" dirty="0"/>
          </a:p>
        </p:txBody>
      </p:sp>
      <p:sp>
        <p:nvSpPr>
          <p:cNvPr id="15" name="Retângulo de cantos arredondados 14"/>
          <p:cNvSpPr/>
          <p:nvPr/>
        </p:nvSpPr>
        <p:spPr>
          <a:xfrm>
            <a:off x="4857831" y="4365104"/>
            <a:ext cx="343801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Inibição</a:t>
            </a:r>
            <a:r>
              <a:rPr lang="en-US" dirty="0" smtClean="0"/>
              <a:t> da </a:t>
            </a:r>
            <a:r>
              <a:rPr lang="en-US" dirty="0" err="1" smtClean="0"/>
              <a:t>organificação</a:t>
            </a:r>
            <a:r>
              <a:rPr lang="en-US" dirty="0" smtClean="0"/>
              <a:t> de </a:t>
            </a:r>
            <a:r>
              <a:rPr lang="en-US" dirty="0" err="1" smtClean="0"/>
              <a:t>iodo</a:t>
            </a:r>
            <a:r>
              <a:rPr lang="en-US" dirty="0" smtClean="0"/>
              <a:t> </a:t>
            </a:r>
            <a:endParaRPr lang="pt-BR" dirty="0"/>
          </a:p>
        </p:txBody>
      </p:sp>
      <p:sp>
        <p:nvSpPr>
          <p:cNvPr id="16" name="Retângulo de cantos arredondados 15"/>
          <p:cNvSpPr/>
          <p:nvPr/>
        </p:nvSpPr>
        <p:spPr>
          <a:xfrm>
            <a:off x="4941226" y="5597624"/>
            <a:ext cx="343801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Redução</a:t>
            </a:r>
            <a:r>
              <a:rPr lang="en-US" dirty="0" smtClean="0"/>
              <a:t> da taxa de </a:t>
            </a:r>
            <a:r>
              <a:rPr lang="en-US" dirty="0" err="1" smtClean="0"/>
              <a:t>produção</a:t>
            </a:r>
            <a:r>
              <a:rPr lang="en-US" dirty="0" smtClean="0"/>
              <a:t> hormonal  </a:t>
            </a:r>
            <a:endParaRPr lang="pt-BR" dirty="0"/>
          </a:p>
        </p:txBody>
      </p:sp>
      <p:cxnSp>
        <p:nvCxnSpPr>
          <p:cNvPr id="18" name="Conector de seta reta 17"/>
          <p:cNvCxnSpPr/>
          <p:nvPr/>
        </p:nvCxnSpPr>
        <p:spPr>
          <a:xfrm>
            <a:off x="4026826" y="4897435"/>
            <a:ext cx="6171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4026826" y="5140424"/>
            <a:ext cx="831005"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tângulo de cantos arredondados 22"/>
          <p:cNvSpPr/>
          <p:nvPr/>
        </p:nvSpPr>
        <p:spPr>
          <a:xfrm>
            <a:off x="3253849" y="5992491"/>
            <a:ext cx="799554" cy="629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TSH</a:t>
            </a:r>
            <a:endParaRPr lang="pt-BR" sz="2000" b="1" dirty="0"/>
          </a:p>
        </p:txBody>
      </p:sp>
      <p:sp>
        <p:nvSpPr>
          <p:cNvPr id="24" name="Seta para cima 23"/>
          <p:cNvSpPr/>
          <p:nvPr/>
        </p:nvSpPr>
        <p:spPr>
          <a:xfrm>
            <a:off x="2730487" y="6054824"/>
            <a:ext cx="347976" cy="5400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p:nvPr/>
        </p:nvCxnSpPr>
        <p:spPr>
          <a:xfrm flipH="1">
            <a:off x="4236127" y="6280364"/>
            <a:ext cx="547450" cy="22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223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036496" cy="1143000"/>
          </a:xfrm>
        </p:spPr>
        <p:txBody>
          <a:bodyPr>
            <a:normAutofit fontScale="90000"/>
          </a:bodyPr>
          <a:lstStyle/>
          <a:p>
            <a:r>
              <a:rPr lang="en-US" dirty="0" smtClean="0"/>
              <a:t>Como a </a:t>
            </a:r>
            <a:r>
              <a:rPr lang="en-US" dirty="0" err="1" smtClean="0"/>
              <a:t>amiodarona</a:t>
            </a:r>
            <a:r>
              <a:rPr lang="en-US" dirty="0" smtClean="0"/>
              <a:t> </a:t>
            </a:r>
            <a:r>
              <a:rPr lang="en-US" dirty="0" err="1" smtClean="0"/>
              <a:t>afeta</a:t>
            </a:r>
            <a:r>
              <a:rPr lang="en-US" dirty="0" smtClean="0"/>
              <a:t> </a:t>
            </a:r>
            <a:r>
              <a:rPr lang="en-US" dirty="0" err="1" smtClean="0"/>
              <a:t>os</a:t>
            </a:r>
            <a:r>
              <a:rPr lang="en-US" dirty="0" smtClean="0"/>
              <a:t> testes de </a:t>
            </a:r>
            <a:r>
              <a:rPr lang="en-US" dirty="0" err="1" smtClean="0"/>
              <a:t>função</a:t>
            </a:r>
            <a:r>
              <a:rPr lang="en-US" dirty="0" smtClean="0"/>
              <a:t> </a:t>
            </a:r>
            <a:r>
              <a:rPr lang="en-US" dirty="0" err="1" smtClean="0"/>
              <a:t>tireoidiana</a:t>
            </a:r>
            <a:r>
              <a:rPr lang="en-US" dirty="0" smtClean="0"/>
              <a:t> </a:t>
            </a:r>
            <a:r>
              <a:rPr lang="en-US" dirty="0" err="1" smtClean="0"/>
              <a:t>nos</a:t>
            </a:r>
            <a:r>
              <a:rPr lang="en-US" dirty="0" smtClean="0"/>
              <a:t> </a:t>
            </a:r>
            <a:r>
              <a:rPr lang="en-US" dirty="0" err="1" smtClean="0"/>
              <a:t>eutireoideos</a:t>
            </a:r>
            <a:r>
              <a:rPr lang="en-US" dirty="0" smtClean="0"/>
              <a:t>?</a:t>
            </a:r>
            <a:endParaRPr lang="pt-BR" dirty="0"/>
          </a:p>
        </p:txBody>
      </p:sp>
      <p:sp>
        <p:nvSpPr>
          <p:cNvPr id="3" name="Espaço Reservado para Conteúdo 2"/>
          <p:cNvSpPr>
            <a:spLocks noGrp="1"/>
          </p:cNvSpPr>
          <p:nvPr>
            <p:ph idx="1"/>
          </p:nvPr>
        </p:nvSpPr>
        <p:spPr>
          <a:xfrm>
            <a:off x="545861" y="1628800"/>
            <a:ext cx="8229600" cy="4525963"/>
          </a:xfrm>
        </p:spPr>
        <p:txBody>
          <a:bodyPr>
            <a:normAutofit fontScale="77500" lnSpcReduction="20000"/>
          </a:bodyPr>
          <a:lstStyle/>
          <a:p>
            <a:r>
              <a:rPr lang="en-US" dirty="0" smtClean="0"/>
              <a:t>O </a:t>
            </a:r>
            <a:r>
              <a:rPr lang="en-US" dirty="0" err="1" smtClean="0"/>
              <a:t>tratamento</a:t>
            </a:r>
            <a:r>
              <a:rPr lang="en-US" dirty="0" smtClean="0"/>
              <a:t> a </a:t>
            </a:r>
            <a:r>
              <a:rPr lang="en-US" dirty="0" err="1" smtClean="0"/>
              <a:t>curto</a:t>
            </a:r>
            <a:r>
              <a:rPr lang="en-US" dirty="0" smtClean="0"/>
              <a:t> </a:t>
            </a:r>
            <a:r>
              <a:rPr lang="en-US" dirty="0" err="1" smtClean="0"/>
              <a:t>prazo</a:t>
            </a:r>
            <a:r>
              <a:rPr lang="en-US" dirty="0" smtClean="0"/>
              <a:t>:</a:t>
            </a:r>
          </a:p>
          <a:p>
            <a:pPr marL="0" indent="0">
              <a:buNone/>
            </a:pPr>
            <a:endParaRPr lang="en-US" dirty="0" smtClean="0"/>
          </a:p>
          <a:p>
            <a:r>
              <a:rPr lang="en-US" dirty="0" err="1" smtClean="0"/>
              <a:t>Reduz</a:t>
            </a:r>
            <a:r>
              <a:rPr lang="en-US" dirty="0" smtClean="0"/>
              <a:t> a </a:t>
            </a:r>
            <a:r>
              <a:rPr lang="en-US" dirty="0" err="1" smtClean="0"/>
              <a:t>produção</a:t>
            </a:r>
            <a:r>
              <a:rPr lang="en-US" dirty="0" smtClean="0"/>
              <a:t> T4 e </a:t>
            </a:r>
            <a:r>
              <a:rPr lang="en-US" dirty="0" err="1" smtClean="0"/>
              <a:t>aumento</a:t>
            </a:r>
            <a:r>
              <a:rPr lang="en-US" dirty="0" smtClean="0"/>
              <a:t> do clearance </a:t>
            </a:r>
            <a:r>
              <a:rPr lang="en-US" dirty="0" err="1" smtClean="0"/>
              <a:t>metabólico</a:t>
            </a:r>
            <a:r>
              <a:rPr lang="en-US" dirty="0" smtClean="0"/>
              <a:t> de T4</a:t>
            </a:r>
          </a:p>
          <a:p>
            <a:r>
              <a:rPr lang="en-US" dirty="0" err="1" smtClean="0"/>
              <a:t>Inibe</a:t>
            </a:r>
            <a:r>
              <a:rPr lang="en-US" dirty="0" smtClean="0"/>
              <a:t> o </a:t>
            </a:r>
            <a:r>
              <a:rPr lang="en-US" dirty="0" err="1" smtClean="0"/>
              <a:t>transporte</a:t>
            </a:r>
            <a:r>
              <a:rPr lang="en-US" dirty="0" smtClean="0"/>
              <a:t> </a:t>
            </a:r>
            <a:r>
              <a:rPr lang="en-US" dirty="0" err="1" smtClean="0"/>
              <a:t>intracelular</a:t>
            </a:r>
            <a:r>
              <a:rPr lang="en-US" dirty="0" smtClean="0"/>
              <a:t> T4</a:t>
            </a:r>
          </a:p>
          <a:p>
            <a:r>
              <a:rPr lang="en-US" dirty="0" err="1" smtClean="0"/>
              <a:t>Inibe</a:t>
            </a:r>
            <a:r>
              <a:rPr lang="en-US" dirty="0" smtClean="0"/>
              <a:t> a </a:t>
            </a:r>
            <a:r>
              <a:rPr lang="en-US" dirty="0" err="1" smtClean="0"/>
              <a:t>atividade</a:t>
            </a:r>
            <a:r>
              <a:rPr lang="en-US" dirty="0" smtClean="0"/>
              <a:t> da </a:t>
            </a:r>
            <a:r>
              <a:rPr lang="en-US" dirty="0" err="1" smtClean="0"/>
              <a:t>deiodinase</a:t>
            </a:r>
            <a:r>
              <a:rPr lang="en-US" dirty="0" smtClean="0"/>
              <a:t> </a:t>
            </a:r>
            <a:r>
              <a:rPr lang="en-US" dirty="0" err="1" smtClean="0"/>
              <a:t>tipo</a:t>
            </a:r>
            <a:r>
              <a:rPr lang="en-US" dirty="0" smtClean="0"/>
              <a:t> 2 </a:t>
            </a:r>
            <a:r>
              <a:rPr lang="en-US" dirty="0" err="1" smtClean="0"/>
              <a:t>pituitária</a:t>
            </a:r>
            <a:endParaRPr lang="en-US" dirty="0" smtClean="0"/>
          </a:p>
          <a:p>
            <a:endParaRPr lang="en-US" b="1" dirty="0" smtClean="0"/>
          </a:p>
          <a:p>
            <a:pPr marL="0" indent="0" algn="ctr">
              <a:buNone/>
            </a:pPr>
            <a:r>
              <a:rPr lang="en-US" b="1" dirty="0" smtClean="0"/>
              <a:t>      </a:t>
            </a:r>
            <a:r>
              <a:rPr lang="en-US" b="1" dirty="0" err="1" smtClean="0"/>
              <a:t>Redução</a:t>
            </a:r>
            <a:r>
              <a:rPr lang="en-US" b="1" dirty="0" smtClean="0"/>
              <a:t> da </a:t>
            </a:r>
            <a:r>
              <a:rPr lang="en-US" b="1" dirty="0" err="1" smtClean="0"/>
              <a:t>geração</a:t>
            </a:r>
            <a:r>
              <a:rPr lang="en-US" b="1" dirty="0" smtClean="0"/>
              <a:t> </a:t>
            </a:r>
            <a:r>
              <a:rPr lang="en-US" b="1" dirty="0" err="1" smtClean="0"/>
              <a:t>intracelular</a:t>
            </a:r>
            <a:r>
              <a:rPr lang="en-US" b="1" dirty="0" smtClean="0"/>
              <a:t> de T3 e da </a:t>
            </a:r>
            <a:r>
              <a:rPr lang="en-US" b="1" dirty="0" err="1" smtClean="0"/>
              <a:t>ligação</a:t>
            </a:r>
            <a:r>
              <a:rPr lang="en-US" b="1" dirty="0" smtClean="0"/>
              <a:t>  </a:t>
            </a:r>
            <a:r>
              <a:rPr lang="en-US" b="1" dirty="0" err="1" smtClean="0"/>
              <a:t>ao</a:t>
            </a:r>
            <a:r>
              <a:rPr lang="en-US" b="1" dirty="0" smtClean="0"/>
              <a:t> receptor </a:t>
            </a:r>
            <a:r>
              <a:rPr lang="en-US" b="1" dirty="0" err="1" smtClean="0"/>
              <a:t>hipofisário</a:t>
            </a:r>
            <a:endParaRPr lang="en-US" b="1" dirty="0" smtClean="0"/>
          </a:p>
          <a:p>
            <a:pPr marL="0" indent="0">
              <a:buNone/>
            </a:pPr>
            <a:r>
              <a:rPr lang="en-US" b="1" dirty="0" smtClean="0"/>
              <a:t> </a:t>
            </a:r>
          </a:p>
          <a:p>
            <a:pPr marL="0" indent="0">
              <a:buNone/>
            </a:pPr>
            <a:r>
              <a:rPr lang="en-US" b="1" dirty="0"/>
              <a:t> </a:t>
            </a:r>
            <a:r>
              <a:rPr lang="en-US" b="1" dirty="0" smtClean="0"/>
              <a:t>   </a:t>
            </a:r>
            <a:r>
              <a:rPr lang="en-US" b="1" dirty="0" err="1" smtClean="0"/>
              <a:t>Esses</a:t>
            </a:r>
            <a:r>
              <a:rPr lang="en-US" b="1" dirty="0" smtClean="0"/>
              <a:t> </a:t>
            </a:r>
            <a:r>
              <a:rPr lang="en-US" b="1" dirty="0" err="1" smtClean="0"/>
              <a:t>efeitos</a:t>
            </a:r>
            <a:r>
              <a:rPr lang="en-US" b="1" dirty="0" smtClean="0"/>
              <a:t> </a:t>
            </a:r>
            <a:r>
              <a:rPr lang="en-US" b="1" dirty="0" err="1" smtClean="0"/>
              <a:t>também</a:t>
            </a:r>
            <a:r>
              <a:rPr lang="en-US" b="1" dirty="0" smtClean="0"/>
              <a:t> </a:t>
            </a:r>
            <a:r>
              <a:rPr lang="en-US" b="1" dirty="0" err="1" smtClean="0"/>
              <a:t>ocorrem</a:t>
            </a:r>
            <a:r>
              <a:rPr lang="en-US" b="1" dirty="0" smtClean="0"/>
              <a:t> </a:t>
            </a:r>
            <a:r>
              <a:rPr lang="en-US" b="1" dirty="0" err="1" smtClean="0"/>
              <a:t>na</a:t>
            </a:r>
            <a:r>
              <a:rPr lang="en-US" b="1" dirty="0" smtClean="0"/>
              <a:t> </a:t>
            </a:r>
            <a:r>
              <a:rPr lang="en-US" b="1" dirty="0" err="1" smtClean="0"/>
              <a:t>terapia</a:t>
            </a:r>
            <a:r>
              <a:rPr lang="en-US" b="1" dirty="0" smtClean="0"/>
              <a:t> </a:t>
            </a:r>
            <a:r>
              <a:rPr lang="en-US" b="1" dirty="0" err="1" smtClean="0"/>
              <a:t>crônica</a:t>
            </a:r>
            <a:r>
              <a:rPr lang="en-US" b="1" dirty="0"/>
              <a:t> </a:t>
            </a:r>
            <a:r>
              <a:rPr lang="en-US" b="1" dirty="0" err="1" smtClean="0"/>
              <a:t>menos</a:t>
            </a:r>
            <a:r>
              <a:rPr lang="en-US" b="1" dirty="0" smtClean="0"/>
              <a:t> </a:t>
            </a:r>
            <a:r>
              <a:rPr lang="en-US" b="1" dirty="0" err="1" smtClean="0"/>
              <a:t>importante</a:t>
            </a:r>
            <a:r>
              <a:rPr lang="en-US" b="1" dirty="0" smtClean="0"/>
              <a:t> </a:t>
            </a:r>
            <a:r>
              <a:rPr lang="en-US" b="1" dirty="0" err="1" smtClean="0"/>
              <a:t>na</a:t>
            </a:r>
            <a:r>
              <a:rPr lang="en-US" b="1" dirty="0" smtClean="0"/>
              <a:t> </a:t>
            </a:r>
            <a:r>
              <a:rPr lang="en-US" b="1" dirty="0" err="1" smtClean="0"/>
              <a:t>elevação</a:t>
            </a:r>
            <a:r>
              <a:rPr lang="en-US" b="1" dirty="0" smtClean="0"/>
              <a:t> do TSH</a:t>
            </a:r>
          </a:p>
        </p:txBody>
      </p:sp>
      <p:sp>
        <p:nvSpPr>
          <p:cNvPr id="4" name="Seta em curva para a direita 3"/>
          <p:cNvSpPr/>
          <p:nvPr/>
        </p:nvSpPr>
        <p:spPr>
          <a:xfrm>
            <a:off x="119970" y="3789040"/>
            <a:ext cx="731520"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823665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Retângulo 3"/>
          <p:cNvSpPr/>
          <p:nvPr/>
        </p:nvSpPr>
        <p:spPr>
          <a:xfrm>
            <a:off x="179512" y="332656"/>
            <a:ext cx="8568952"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u="sng" dirty="0" err="1" smtClean="0"/>
              <a:t>Deiodinase</a:t>
            </a:r>
            <a:r>
              <a:rPr lang="en-US" sz="2500" b="1" u="sng" dirty="0" smtClean="0"/>
              <a:t> </a:t>
            </a:r>
            <a:r>
              <a:rPr lang="en-US" sz="2500" b="1" u="sng" dirty="0" err="1" smtClean="0"/>
              <a:t>tipo</a:t>
            </a:r>
            <a:r>
              <a:rPr lang="en-US" sz="2500" b="1" u="sng" dirty="0" smtClean="0"/>
              <a:t> </a:t>
            </a:r>
            <a:r>
              <a:rPr lang="en-US" sz="2500" b="1" u="sng" dirty="0"/>
              <a:t>2: </a:t>
            </a:r>
            <a:endParaRPr lang="en-US" sz="2500" b="1" u="sng" dirty="0" smtClean="0"/>
          </a:p>
          <a:p>
            <a:r>
              <a:rPr lang="en-US" sz="2500" b="1" dirty="0" err="1" smtClean="0"/>
              <a:t>Cérebro</a:t>
            </a:r>
            <a:r>
              <a:rPr lang="en-US" sz="2500" b="1" dirty="0"/>
              <a:t>, </a:t>
            </a:r>
            <a:r>
              <a:rPr lang="en-US" sz="2500" b="1" dirty="0" err="1"/>
              <a:t>hipófise</a:t>
            </a:r>
            <a:r>
              <a:rPr lang="en-US" sz="2500" b="1" dirty="0"/>
              <a:t> , </a:t>
            </a:r>
            <a:r>
              <a:rPr lang="en-US" sz="2500" b="1" dirty="0" err="1"/>
              <a:t>tecido</a:t>
            </a:r>
            <a:r>
              <a:rPr lang="en-US" sz="2500" b="1" dirty="0"/>
              <a:t> </a:t>
            </a:r>
            <a:r>
              <a:rPr lang="en-US" sz="2500" b="1" dirty="0" err="1"/>
              <a:t>adiposo</a:t>
            </a:r>
            <a:r>
              <a:rPr lang="en-US" sz="2500" b="1" dirty="0"/>
              <a:t> </a:t>
            </a:r>
            <a:r>
              <a:rPr lang="en-US" sz="2500" b="1" dirty="0" err="1"/>
              <a:t>marrom</a:t>
            </a:r>
            <a:r>
              <a:rPr lang="en-US" sz="2500" b="1" dirty="0"/>
              <a:t>, </a:t>
            </a:r>
            <a:r>
              <a:rPr lang="en-US" sz="2500" b="1" dirty="0" err="1"/>
              <a:t>tireoide</a:t>
            </a:r>
            <a:r>
              <a:rPr lang="en-US" sz="2500" b="1" dirty="0"/>
              <a:t>, placenta, </a:t>
            </a:r>
            <a:r>
              <a:rPr lang="en-US" sz="2500" b="1" dirty="0" err="1"/>
              <a:t>musculo</a:t>
            </a:r>
            <a:r>
              <a:rPr lang="en-US" sz="2500" b="1" dirty="0"/>
              <a:t> </a:t>
            </a:r>
            <a:r>
              <a:rPr lang="en-US" sz="2500" b="1" dirty="0" err="1"/>
              <a:t>esqueletico</a:t>
            </a:r>
            <a:r>
              <a:rPr lang="en-US" sz="2500" b="1" dirty="0"/>
              <a:t> e </a:t>
            </a:r>
            <a:r>
              <a:rPr lang="en-US" sz="2500" b="1" dirty="0" err="1"/>
              <a:t>cardiaco</a:t>
            </a:r>
            <a:r>
              <a:rPr lang="en-US" sz="2500" b="1" dirty="0"/>
              <a:t>. </a:t>
            </a:r>
            <a:endParaRPr lang="en-US" sz="2500" b="1" dirty="0" smtClean="0"/>
          </a:p>
          <a:p>
            <a:r>
              <a:rPr lang="en-US" sz="2500" dirty="0" err="1"/>
              <a:t>C</a:t>
            </a:r>
            <a:r>
              <a:rPr lang="en-US" sz="2500" dirty="0" err="1" smtClean="0"/>
              <a:t>onverte</a:t>
            </a:r>
            <a:r>
              <a:rPr lang="en-US" sz="2500" dirty="0" smtClean="0"/>
              <a:t> </a:t>
            </a:r>
            <a:r>
              <a:rPr lang="en-US" sz="2500" dirty="0"/>
              <a:t>T4 </a:t>
            </a:r>
            <a:r>
              <a:rPr lang="en-US" sz="2500" dirty="0" err="1"/>
              <a:t>em</a:t>
            </a:r>
            <a:r>
              <a:rPr lang="en-US" sz="2500" dirty="0"/>
              <a:t> T3. </a:t>
            </a:r>
            <a:endParaRPr lang="en-US" sz="2500" dirty="0" smtClean="0"/>
          </a:p>
          <a:p>
            <a:r>
              <a:rPr lang="en-US" sz="2500" dirty="0" err="1" smtClean="0"/>
              <a:t>Acredita</a:t>
            </a:r>
            <a:r>
              <a:rPr lang="en-US" sz="2500" dirty="0" smtClean="0"/>
              <a:t>-se </a:t>
            </a:r>
            <a:r>
              <a:rPr lang="en-US" sz="2500" dirty="0" err="1"/>
              <a:t>que</a:t>
            </a:r>
            <a:r>
              <a:rPr lang="en-US" sz="2500" dirty="0"/>
              <a:t> </a:t>
            </a:r>
            <a:r>
              <a:rPr lang="en-US" sz="2500" dirty="0" err="1"/>
              <a:t>seja</a:t>
            </a:r>
            <a:r>
              <a:rPr lang="en-US" sz="2500" dirty="0"/>
              <a:t> a </a:t>
            </a:r>
            <a:r>
              <a:rPr lang="en-US" sz="2500" dirty="0" smtClean="0"/>
              <a:t>principal </a:t>
            </a:r>
            <a:r>
              <a:rPr lang="en-US" sz="2500" dirty="0" err="1"/>
              <a:t>fonte</a:t>
            </a:r>
            <a:r>
              <a:rPr lang="en-US" sz="2500" dirty="0"/>
              <a:t> de T3 no </a:t>
            </a:r>
            <a:r>
              <a:rPr lang="en-US" sz="2500" dirty="0" err="1"/>
              <a:t>estado</a:t>
            </a:r>
            <a:r>
              <a:rPr lang="en-US" sz="2500" dirty="0"/>
              <a:t> </a:t>
            </a:r>
            <a:r>
              <a:rPr lang="en-US" sz="2500" dirty="0" err="1"/>
              <a:t>eutireoideo</a:t>
            </a:r>
            <a:r>
              <a:rPr lang="en-US" sz="2500" dirty="0"/>
              <a:t>. </a:t>
            </a:r>
            <a:endParaRPr lang="en-US" sz="2500" dirty="0" smtClean="0"/>
          </a:p>
          <a:p>
            <a:r>
              <a:rPr lang="en-US" sz="2500" dirty="0" err="1" smtClean="0"/>
              <a:t>Constitui</a:t>
            </a:r>
            <a:r>
              <a:rPr lang="en-US" sz="2500" dirty="0" smtClean="0"/>
              <a:t> </a:t>
            </a:r>
            <a:r>
              <a:rPr lang="en-US" sz="2500" dirty="0" err="1"/>
              <a:t>uma</a:t>
            </a:r>
            <a:r>
              <a:rPr lang="en-US" sz="2500" dirty="0"/>
              <a:t> </a:t>
            </a:r>
            <a:r>
              <a:rPr lang="en-US" sz="2500" dirty="0" err="1"/>
              <a:t>importante</a:t>
            </a:r>
            <a:r>
              <a:rPr lang="en-US" sz="2500" dirty="0"/>
              <a:t> </a:t>
            </a:r>
            <a:r>
              <a:rPr lang="en-US" sz="2500" dirty="0" err="1"/>
              <a:t>fonte</a:t>
            </a:r>
            <a:r>
              <a:rPr lang="en-US" sz="2500" dirty="0"/>
              <a:t> de T3 </a:t>
            </a:r>
            <a:r>
              <a:rPr lang="en-US" sz="2500" dirty="0" err="1"/>
              <a:t>intracelular</a:t>
            </a:r>
            <a:r>
              <a:rPr lang="en-US" sz="2500" dirty="0"/>
              <a:t> e </a:t>
            </a:r>
            <a:r>
              <a:rPr lang="en-US" sz="2500" dirty="0" err="1"/>
              <a:t>responde</a:t>
            </a:r>
            <a:r>
              <a:rPr lang="en-US" sz="2500" dirty="0"/>
              <a:t> a </a:t>
            </a:r>
            <a:r>
              <a:rPr lang="en-US" sz="2500" dirty="0" err="1"/>
              <a:t>mais</a:t>
            </a:r>
            <a:r>
              <a:rPr lang="en-US" sz="2500" dirty="0"/>
              <a:t> de 50% da T3 </a:t>
            </a:r>
            <a:r>
              <a:rPr lang="en-US" sz="2500" dirty="0" err="1"/>
              <a:t>ligada</a:t>
            </a:r>
            <a:r>
              <a:rPr lang="en-US" sz="2500" dirty="0"/>
              <a:t> </a:t>
            </a:r>
            <a:r>
              <a:rPr lang="en-US" sz="2500" dirty="0" err="1"/>
              <a:t>aos</a:t>
            </a:r>
            <a:r>
              <a:rPr lang="en-US" sz="2500" dirty="0"/>
              <a:t> </a:t>
            </a:r>
            <a:r>
              <a:rPr lang="en-US" sz="2500" dirty="0" err="1"/>
              <a:t>receptores</a:t>
            </a:r>
            <a:r>
              <a:rPr lang="en-US" sz="2500" dirty="0"/>
              <a:t> </a:t>
            </a:r>
            <a:r>
              <a:rPr lang="en-US" sz="2500" dirty="0" err="1"/>
              <a:t>nucleares</a:t>
            </a:r>
            <a:r>
              <a:rPr lang="en-US" sz="2500" dirty="0"/>
              <a:t>. </a:t>
            </a:r>
          </a:p>
          <a:p>
            <a:endParaRPr lang="en-US" sz="2500" dirty="0"/>
          </a:p>
          <a:p>
            <a:r>
              <a:rPr lang="en-US" sz="2500" b="1" dirty="0"/>
              <a:t>O PAPEL FUNDAMENTAL DESSAS ENZIMAS É RESSALTADO PELO FATO DE QUE A T3 FORMADA NA ADENOHIPOFISE É </a:t>
            </a:r>
            <a:r>
              <a:rPr lang="en-US" sz="2500" b="1" dirty="0" smtClean="0"/>
              <a:t>NECESSÁRIA </a:t>
            </a:r>
            <a:r>
              <a:rPr lang="en-US" sz="2500" b="1" dirty="0"/>
              <a:t>PARA </a:t>
            </a:r>
            <a:r>
              <a:rPr lang="en-US" sz="2500" b="1" dirty="0" smtClean="0"/>
              <a:t>INIBIÇÃO </a:t>
            </a:r>
            <a:r>
              <a:rPr lang="en-US" sz="2500" b="1" dirty="0"/>
              <a:t>DA SECREÇAO DE TSH POR RETROALIMENTAÇAO NEGATICA. </a:t>
            </a:r>
          </a:p>
        </p:txBody>
      </p:sp>
    </p:spTree>
    <p:extLst>
      <p:ext uri="{BB962C8B-B14F-4D97-AF65-F5344CB8AC3E}">
        <p14:creationId xmlns:p14="http://schemas.microsoft.com/office/powerpoint/2010/main" val="114917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Como a </a:t>
            </a:r>
            <a:r>
              <a:rPr lang="en-US" dirty="0" err="1"/>
              <a:t>amiodarona</a:t>
            </a:r>
            <a:r>
              <a:rPr lang="en-US" dirty="0"/>
              <a:t> </a:t>
            </a:r>
            <a:r>
              <a:rPr lang="en-US" dirty="0" err="1"/>
              <a:t>afeta</a:t>
            </a:r>
            <a:r>
              <a:rPr lang="en-US" dirty="0"/>
              <a:t> </a:t>
            </a:r>
            <a:r>
              <a:rPr lang="en-US" dirty="0" err="1"/>
              <a:t>os</a:t>
            </a:r>
            <a:r>
              <a:rPr lang="en-US" dirty="0"/>
              <a:t> testes de </a:t>
            </a:r>
            <a:r>
              <a:rPr lang="en-US" dirty="0" err="1"/>
              <a:t>função</a:t>
            </a:r>
            <a:r>
              <a:rPr lang="en-US" dirty="0"/>
              <a:t> </a:t>
            </a:r>
            <a:r>
              <a:rPr lang="en-US" dirty="0" err="1"/>
              <a:t>tireoidiana</a:t>
            </a:r>
            <a:r>
              <a:rPr lang="en-US" dirty="0"/>
              <a:t> </a:t>
            </a:r>
            <a:r>
              <a:rPr lang="en-US" dirty="0" err="1"/>
              <a:t>nos</a:t>
            </a:r>
            <a:r>
              <a:rPr lang="en-US" dirty="0"/>
              <a:t> </a:t>
            </a:r>
            <a:r>
              <a:rPr lang="en-US" dirty="0" err="1"/>
              <a:t>eutireoideos</a:t>
            </a:r>
            <a:r>
              <a:rPr lang="en-US" dirty="0"/>
              <a:t>?</a:t>
            </a:r>
            <a:endParaRPr lang="pt-BR" dirty="0"/>
          </a:p>
        </p:txBody>
      </p:sp>
      <p:sp>
        <p:nvSpPr>
          <p:cNvPr id="3" name="Espaço Reservado para Conteúdo 2"/>
          <p:cNvSpPr>
            <a:spLocks noGrp="1"/>
          </p:cNvSpPr>
          <p:nvPr>
            <p:ph idx="1"/>
          </p:nvPr>
        </p:nvSpPr>
        <p:spPr>
          <a:xfrm>
            <a:off x="179512" y="1484784"/>
            <a:ext cx="8229600" cy="5069160"/>
          </a:xfrm>
        </p:spPr>
        <p:txBody>
          <a:bodyPr>
            <a:normAutofit/>
          </a:bodyPr>
          <a:lstStyle/>
          <a:p>
            <a:pPr marL="0" indent="0">
              <a:buNone/>
            </a:pPr>
            <a:endParaRPr lang="en-US" dirty="0" smtClean="0"/>
          </a:p>
          <a:p>
            <a:r>
              <a:rPr lang="en-US" dirty="0" err="1" smtClean="0"/>
              <a:t>Mais</a:t>
            </a:r>
            <a:r>
              <a:rPr lang="en-US" dirty="0" smtClean="0"/>
              <a:t> </a:t>
            </a:r>
            <a:r>
              <a:rPr lang="en-US" dirty="0" err="1" smtClean="0"/>
              <a:t>tarde</a:t>
            </a:r>
            <a:r>
              <a:rPr lang="en-US" dirty="0" smtClean="0"/>
              <a:t>: Escape do </a:t>
            </a:r>
            <a:r>
              <a:rPr lang="en-US" dirty="0" err="1" smtClean="0"/>
              <a:t>efeito</a:t>
            </a:r>
            <a:r>
              <a:rPr lang="en-US" dirty="0" smtClean="0"/>
              <a:t> </a:t>
            </a:r>
            <a:r>
              <a:rPr lang="en-US" baseline="0" dirty="0" smtClean="0"/>
              <a:t>Wolff-</a:t>
            </a:r>
            <a:r>
              <a:rPr lang="en-US" baseline="0" dirty="0" err="1" smtClean="0"/>
              <a:t>Chaikof</a:t>
            </a:r>
            <a:r>
              <a:rPr lang="en-US" dirty="0" err="1" smtClean="0"/>
              <a:t>f</a:t>
            </a:r>
            <a:r>
              <a:rPr lang="en-US" dirty="0" smtClean="0"/>
              <a:t> </a:t>
            </a:r>
          </a:p>
          <a:p>
            <a:endParaRPr lang="en-US" dirty="0"/>
          </a:p>
          <a:p>
            <a:r>
              <a:rPr lang="en-US" dirty="0" err="1" smtClean="0"/>
              <a:t>Normalização</a:t>
            </a:r>
            <a:r>
              <a:rPr lang="en-US" dirty="0" smtClean="0"/>
              <a:t> de T4 e TSH</a:t>
            </a:r>
            <a:endParaRPr lang="en-US" dirty="0"/>
          </a:p>
          <a:p>
            <a:r>
              <a:rPr lang="en-US" dirty="0" err="1" smtClean="0"/>
              <a:t>Aumento</a:t>
            </a:r>
            <a:r>
              <a:rPr lang="en-US" dirty="0" smtClean="0"/>
              <a:t> de T4 total e </a:t>
            </a:r>
            <a:r>
              <a:rPr lang="en-US" dirty="0" err="1" smtClean="0"/>
              <a:t>livre</a:t>
            </a:r>
            <a:r>
              <a:rPr lang="en-US" dirty="0" smtClean="0"/>
              <a:t>, T3 </a:t>
            </a:r>
            <a:r>
              <a:rPr lang="en-US" dirty="0" err="1" smtClean="0"/>
              <a:t>reverso</a:t>
            </a:r>
            <a:endParaRPr lang="en-US" dirty="0" smtClean="0"/>
          </a:p>
          <a:p>
            <a:r>
              <a:rPr lang="en-US" dirty="0" err="1" smtClean="0"/>
              <a:t>Redução</a:t>
            </a:r>
            <a:r>
              <a:rPr lang="en-US" dirty="0" smtClean="0"/>
              <a:t> de T3 total e </a:t>
            </a:r>
            <a:r>
              <a:rPr lang="en-US" dirty="0" err="1" smtClean="0"/>
              <a:t>livre</a:t>
            </a:r>
            <a:r>
              <a:rPr lang="en-US" dirty="0" smtClean="0"/>
              <a:t> </a:t>
            </a:r>
            <a:r>
              <a:rPr lang="en-US" dirty="0" err="1" smtClean="0"/>
              <a:t>devido</a:t>
            </a:r>
            <a:r>
              <a:rPr lang="en-US" dirty="0" smtClean="0"/>
              <a:t> </a:t>
            </a:r>
            <a:r>
              <a:rPr lang="en-US" dirty="0" err="1" smtClean="0"/>
              <a:t>ao</a:t>
            </a:r>
            <a:r>
              <a:rPr lang="en-US" dirty="0" smtClean="0"/>
              <a:t> </a:t>
            </a:r>
            <a:r>
              <a:rPr lang="en-US" dirty="0" err="1" smtClean="0"/>
              <a:t>efeito</a:t>
            </a:r>
            <a:r>
              <a:rPr lang="en-US" dirty="0" smtClean="0"/>
              <a:t> </a:t>
            </a:r>
            <a:r>
              <a:rPr lang="en-US" dirty="0" err="1" smtClean="0"/>
              <a:t>inibitório</a:t>
            </a:r>
            <a:r>
              <a:rPr lang="en-US" dirty="0" smtClean="0"/>
              <a:t> da </a:t>
            </a:r>
            <a:r>
              <a:rPr lang="en-US" dirty="0" err="1" smtClean="0"/>
              <a:t>amiodarona</a:t>
            </a:r>
            <a:r>
              <a:rPr lang="en-US" dirty="0" smtClean="0"/>
              <a:t> </a:t>
            </a:r>
            <a:r>
              <a:rPr lang="en-US" dirty="0" err="1" smtClean="0"/>
              <a:t>sobre</a:t>
            </a:r>
            <a:r>
              <a:rPr lang="en-US" dirty="0" smtClean="0"/>
              <a:t> </a:t>
            </a:r>
            <a:r>
              <a:rPr lang="en-US" dirty="0" err="1" smtClean="0"/>
              <a:t>atividade</a:t>
            </a:r>
            <a:r>
              <a:rPr lang="en-US" dirty="0" smtClean="0"/>
              <a:t> da </a:t>
            </a:r>
            <a:r>
              <a:rPr lang="en-US" dirty="0" err="1" smtClean="0"/>
              <a:t>deiodinase</a:t>
            </a:r>
            <a:r>
              <a:rPr lang="en-US" dirty="0" smtClean="0"/>
              <a:t> </a:t>
            </a:r>
            <a:r>
              <a:rPr lang="en-US" dirty="0" err="1" smtClean="0"/>
              <a:t>hepática</a:t>
            </a:r>
            <a:r>
              <a:rPr lang="en-US" dirty="0" smtClean="0"/>
              <a:t> </a:t>
            </a:r>
            <a:r>
              <a:rPr lang="en-US" dirty="0" err="1" smtClean="0"/>
              <a:t>tipo</a:t>
            </a:r>
            <a:r>
              <a:rPr lang="en-US" dirty="0" smtClean="0"/>
              <a:t> 1 </a:t>
            </a:r>
          </a:p>
          <a:p>
            <a:pPr marL="0" indent="0">
              <a:buNone/>
            </a:pPr>
            <a:r>
              <a:rPr lang="en-US" sz="2500" dirty="0"/>
              <a:t>*</a:t>
            </a:r>
            <a:r>
              <a:rPr lang="en-US" sz="2500" dirty="0" err="1" smtClean="0"/>
              <a:t>Essas</a:t>
            </a:r>
            <a:r>
              <a:rPr lang="en-US" sz="2500" dirty="0" smtClean="0"/>
              <a:t> </a:t>
            </a:r>
            <a:r>
              <a:rPr lang="en-US" sz="2500" dirty="0" err="1" smtClean="0"/>
              <a:t>alterações</a:t>
            </a:r>
            <a:r>
              <a:rPr lang="en-US" sz="2500" dirty="0" smtClean="0"/>
              <a:t> </a:t>
            </a:r>
            <a:r>
              <a:rPr lang="en-US" sz="2500" dirty="0" err="1" smtClean="0"/>
              <a:t>persistem</a:t>
            </a:r>
            <a:r>
              <a:rPr lang="en-US" sz="2500" dirty="0" smtClean="0"/>
              <a:t> </a:t>
            </a:r>
            <a:r>
              <a:rPr lang="en-US" sz="2500" dirty="0" err="1" smtClean="0"/>
              <a:t>durante</a:t>
            </a:r>
            <a:r>
              <a:rPr lang="en-US" sz="2500" dirty="0" smtClean="0"/>
              <a:t> o </a:t>
            </a:r>
            <a:r>
              <a:rPr lang="en-US" sz="2500" dirty="0" err="1" smtClean="0"/>
              <a:t>tratamento</a:t>
            </a:r>
            <a:r>
              <a:rPr lang="en-US" sz="2500" dirty="0" smtClean="0"/>
              <a:t> </a:t>
            </a:r>
            <a:r>
              <a:rPr lang="en-US" sz="2500" dirty="0" err="1" smtClean="0"/>
              <a:t>prolongado</a:t>
            </a:r>
            <a:r>
              <a:rPr lang="en-US" sz="2500" dirty="0" smtClean="0"/>
              <a:t> </a:t>
            </a:r>
          </a:p>
          <a:p>
            <a:endParaRPr lang="en-US" sz="2500" dirty="0" smtClean="0"/>
          </a:p>
          <a:p>
            <a:endParaRPr lang="en-US" sz="2500" dirty="0"/>
          </a:p>
          <a:p>
            <a:endParaRPr lang="pt-BR" sz="2500" dirty="0"/>
          </a:p>
        </p:txBody>
      </p:sp>
      <p:sp>
        <p:nvSpPr>
          <p:cNvPr id="4" name="Retângulo 3"/>
          <p:cNvSpPr/>
          <p:nvPr/>
        </p:nvSpPr>
        <p:spPr>
          <a:xfrm>
            <a:off x="179512" y="1124744"/>
            <a:ext cx="8208912"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u="sng" dirty="0" err="1"/>
              <a:t>Deiodinase</a:t>
            </a:r>
            <a:r>
              <a:rPr lang="en-US" sz="2500" b="1" u="sng" dirty="0"/>
              <a:t> 1: </a:t>
            </a:r>
            <a:endParaRPr lang="en-US" sz="2500" b="1" u="sng" dirty="0" smtClean="0"/>
          </a:p>
          <a:p>
            <a:r>
              <a:rPr lang="en-US" sz="2500" dirty="0" err="1" smtClean="0"/>
              <a:t>FÍgado</a:t>
            </a:r>
            <a:r>
              <a:rPr lang="en-US" sz="2500" dirty="0"/>
              <a:t>, rim e </a:t>
            </a:r>
            <a:r>
              <a:rPr lang="en-US" sz="2500" dirty="0" err="1"/>
              <a:t>tireoide</a:t>
            </a:r>
            <a:r>
              <a:rPr lang="en-US" sz="2500" dirty="0" smtClean="0"/>
              <a:t>.</a:t>
            </a:r>
            <a:endParaRPr lang="en-US" sz="2500" b="1" u="sng" dirty="0" smtClean="0"/>
          </a:p>
          <a:p>
            <a:r>
              <a:rPr lang="en-US" sz="2500" dirty="0" err="1" smtClean="0"/>
              <a:t>Catalisa</a:t>
            </a:r>
            <a:r>
              <a:rPr lang="en-US" sz="2500" dirty="0" smtClean="0"/>
              <a:t> </a:t>
            </a:r>
            <a:r>
              <a:rPr lang="en-US" sz="2500" dirty="0"/>
              <a:t>a </a:t>
            </a:r>
            <a:r>
              <a:rPr lang="en-US" sz="2500" dirty="0" err="1"/>
              <a:t>desiodaçao</a:t>
            </a:r>
            <a:r>
              <a:rPr lang="en-US" sz="2500" dirty="0"/>
              <a:t> do </a:t>
            </a:r>
            <a:r>
              <a:rPr lang="en-US" sz="2500" dirty="0" err="1"/>
              <a:t>anel</a:t>
            </a:r>
            <a:r>
              <a:rPr lang="en-US" sz="2500" dirty="0"/>
              <a:t> </a:t>
            </a:r>
            <a:r>
              <a:rPr lang="en-US" sz="2500" dirty="0" err="1"/>
              <a:t>externo</a:t>
            </a:r>
            <a:r>
              <a:rPr lang="en-US" sz="2500" dirty="0"/>
              <a:t> e do </a:t>
            </a:r>
            <a:r>
              <a:rPr lang="en-US" sz="2500" dirty="0" err="1"/>
              <a:t>anel</a:t>
            </a:r>
            <a:r>
              <a:rPr lang="en-US" sz="2500" dirty="0"/>
              <a:t> </a:t>
            </a:r>
            <a:r>
              <a:rPr lang="en-US" sz="2500" dirty="0" err="1"/>
              <a:t>interno</a:t>
            </a:r>
            <a:r>
              <a:rPr lang="en-US" sz="2500" dirty="0"/>
              <a:t> de </a:t>
            </a:r>
            <a:r>
              <a:rPr lang="en-US" sz="2500" dirty="0" smtClean="0"/>
              <a:t>T4 </a:t>
            </a:r>
            <a:r>
              <a:rPr lang="en-US" sz="2500" dirty="0"/>
              <a:t>e da </a:t>
            </a:r>
            <a:r>
              <a:rPr lang="en-US" sz="2500" dirty="0" smtClean="0"/>
              <a:t>T3r</a:t>
            </a:r>
            <a:r>
              <a:rPr lang="en-US" sz="2500" dirty="0"/>
              <a:t>. </a:t>
            </a:r>
            <a:endParaRPr lang="en-US" sz="2500" dirty="0" smtClean="0"/>
          </a:p>
          <a:p>
            <a:r>
              <a:rPr lang="en-US" sz="2500" dirty="0" err="1" smtClean="0"/>
              <a:t>Deiodinase</a:t>
            </a:r>
            <a:r>
              <a:rPr lang="en-US" sz="2500" dirty="0" smtClean="0"/>
              <a:t> </a:t>
            </a:r>
            <a:r>
              <a:rPr lang="en-US" sz="2500" dirty="0" err="1"/>
              <a:t>primária</a:t>
            </a:r>
            <a:r>
              <a:rPr lang="en-US" sz="2500" dirty="0"/>
              <a:t> </a:t>
            </a:r>
            <a:r>
              <a:rPr lang="en-US" sz="2500" dirty="0" err="1"/>
              <a:t>responsavel</a:t>
            </a:r>
            <a:r>
              <a:rPr lang="en-US" sz="2500" dirty="0"/>
              <a:t> </a:t>
            </a:r>
            <a:r>
              <a:rPr lang="en-US" sz="2500" dirty="0" err="1"/>
              <a:t>pela</a:t>
            </a:r>
            <a:r>
              <a:rPr lang="en-US" sz="2500" dirty="0"/>
              <a:t> </a:t>
            </a:r>
            <a:r>
              <a:rPr lang="en-US" sz="2500" dirty="0" err="1"/>
              <a:t>conversão</a:t>
            </a:r>
            <a:r>
              <a:rPr lang="en-US" sz="2500" dirty="0"/>
              <a:t> de T4 </a:t>
            </a:r>
            <a:r>
              <a:rPr lang="en-US" sz="2500" dirty="0" err="1"/>
              <a:t>em</a:t>
            </a:r>
            <a:r>
              <a:rPr lang="en-US" sz="2500" dirty="0"/>
              <a:t> T3 </a:t>
            </a:r>
            <a:r>
              <a:rPr lang="en-US" sz="2500" dirty="0" err="1"/>
              <a:t>na</a:t>
            </a:r>
            <a:r>
              <a:rPr lang="en-US" sz="2500" dirty="0"/>
              <a:t> </a:t>
            </a:r>
            <a:r>
              <a:rPr lang="en-US" sz="2500" dirty="0" err="1"/>
              <a:t>periferia</a:t>
            </a:r>
            <a:r>
              <a:rPr lang="en-US" sz="2500" dirty="0"/>
              <a:t> </a:t>
            </a:r>
            <a:r>
              <a:rPr lang="en-US" sz="2500" dirty="0" err="1"/>
              <a:t>em</a:t>
            </a:r>
            <a:r>
              <a:rPr lang="en-US" sz="2500" dirty="0"/>
              <a:t> </a:t>
            </a:r>
            <a:r>
              <a:rPr lang="en-US" sz="2500" dirty="0" err="1"/>
              <a:t>pacientes</a:t>
            </a:r>
            <a:r>
              <a:rPr lang="en-US" sz="2500" dirty="0"/>
              <a:t> </a:t>
            </a:r>
            <a:r>
              <a:rPr lang="en-US" sz="2500" dirty="0" err="1"/>
              <a:t>hipertireoidianos</a:t>
            </a:r>
            <a:r>
              <a:rPr lang="en-US" sz="2500" dirty="0"/>
              <a:t>. </a:t>
            </a:r>
            <a:endParaRPr lang="en-US" sz="2500" dirty="0" smtClean="0"/>
          </a:p>
          <a:p>
            <a:r>
              <a:rPr lang="en-US" sz="2500" dirty="0" err="1" smtClean="0"/>
              <a:t>Também</a:t>
            </a:r>
            <a:r>
              <a:rPr lang="en-US" sz="2500" dirty="0" smtClean="0"/>
              <a:t> </a:t>
            </a:r>
            <a:r>
              <a:rPr lang="en-US" sz="2500" dirty="0" err="1"/>
              <a:t>converte</a:t>
            </a:r>
            <a:r>
              <a:rPr lang="en-US" sz="2500" dirty="0"/>
              <a:t> T3 </a:t>
            </a:r>
            <a:r>
              <a:rPr lang="en-US" sz="2500" dirty="0" err="1"/>
              <a:t>em</a:t>
            </a:r>
            <a:r>
              <a:rPr lang="en-US" sz="2500" dirty="0"/>
              <a:t> T2. </a:t>
            </a:r>
            <a:endParaRPr lang="en-US" sz="2500" dirty="0" smtClean="0"/>
          </a:p>
          <a:p>
            <a:r>
              <a:rPr lang="en-US" sz="2500" b="1" dirty="0" smtClean="0"/>
              <a:t>A </a:t>
            </a:r>
            <a:r>
              <a:rPr lang="en-US" sz="2500" b="1" dirty="0" err="1"/>
              <a:t>atividade</a:t>
            </a:r>
            <a:r>
              <a:rPr lang="en-US" sz="2500" b="1" dirty="0"/>
              <a:t> da </a:t>
            </a:r>
            <a:r>
              <a:rPr lang="en-US" sz="2500" b="1" dirty="0" err="1"/>
              <a:t>deiodinase</a:t>
            </a:r>
            <a:r>
              <a:rPr lang="en-US" sz="2500" b="1" dirty="0"/>
              <a:t> </a:t>
            </a:r>
            <a:r>
              <a:rPr lang="en-US" sz="2500" b="1" dirty="0" err="1"/>
              <a:t>tipo</a:t>
            </a:r>
            <a:r>
              <a:rPr lang="en-US" sz="2500" b="1" dirty="0"/>
              <a:t> 1 </a:t>
            </a:r>
            <a:r>
              <a:rPr lang="en-US" sz="2500" b="1" dirty="0" err="1" smtClean="0"/>
              <a:t>exerce</a:t>
            </a:r>
            <a:r>
              <a:rPr lang="en-US" sz="2500" b="1" dirty="0" smtClean="0"/>
              <a:t> </a:t>
            </a:r>
            <a:r>
              <a:rPr lang="en-US" sz="2500" b="1" dirty="0" err="1" smtClean="0"/>
              <a:t>influência</a:t>
            </a:r>
            <a:r>
              <a:rPr lang="en-US" sz="2500" b="1" dirty="0" smtClean="0"/>
              <a:t> </a:t>
            </a:r>
            <a:r>
              <a:rPr lang="en-US" sz="2500" b="1" dirty="0" err="1"/>
              <a:t>significativa</a:t>
            </a:r>
            <a:r>
              <a:rPr lang="en-US" sz="2500" b="1" dirty="0"/>
              <a:t> </a:t>
            </a:r>
            <a:r>
              <a:rPr lang="en-US" sz="2500" b="1" dirty="0" err="1"/>
              <a:t>sobre</a:t>
            </a:r>
            <a:r>
              <a:rPr lang="en-US" sz="2500" b="1" dirty="0"/>
              <a:t> a </a:t>
            </a:r>
            <a:r>
              <a:rPr lang="en-US" sz="2500" b="1" dirty="0" err="1"/>
              <a:t>quantidade</a:t>
            </a:r>
            <a:r>
              <a:rPr lang="en-US" sz="2500" b="1" dirty="0"/>
              <a:t> de T3 </a:t>
            </a:r>
            <a:r>
              <a:rPr lang="en-US" sz="2500" b="1" dirty="0" err="1"/>
              <a:t>secretada</a:t>
            </a:r>
            <a:r>
              <a:rPr lang="en-US" sz="2500" b="1" dirty="0"/>
              <a:t> </a:t>
            </a:r>
            <a:r>
              <a:rPr lang="en-US" sz="2500" b="1" dirty="0" err="1"/>
              <a:t>pela</a:t>
            </a:r>
            <a:r>
              <a:rPr lang="en-US" sz="2500" b="1" dirty="0"/>
              <a:t> </a:t>
            </a:r>
            <a:r>
              <a:rPr lang="en-US" sz="2500" b="1" dirty="0" err="1"/>
              <a:t>tireoide</a:t>
            </a:r>
            <a:r>
              <a:rPr lang="en-US" sz="2500" dirty="0"/>
              <a:t>. </a:t>
            </a:r>
            <a:endParaRPr lang="en-US" sz="2500" dirty="0" smtClean="0"/>
          </a:p>
          <a:p>
            <a:r>
              <a:rPr lang="en-US" sz="2500" dirty="0" err="1" smtClean="0"/>
              <a:t>Inibida</a:t>
            </a:r>
            <a:r>
              <a:rPr lang="en-US" sz="2500" dirty="0" smtClean="0"/>
              <a:t> </a:t>
            </a:r>
            <a:r>
              <a:rPr lang="en-US" sz="2500" dirty="0" err="1" smtClean="0"/>
              <a:t>pelo</a:t>
            </a:r>
            <a:r>
              <a:rPr lang="en-US" sz="2500" dirty="0" smtClean="0"/>
              <a:t> </a:t>
            </a:r>
            <a:r>
              <a:rPr lang="en-US" sz="2500" dirty="0" err="1" smtClean="0"/>
              <a:t>propiltiuracil</a:t>
            </a:r>
            <a:endParaRPr lang="pt-BR" sz="2500" dirty="0"/>
          </a:p>
        </p:txBody>
      </p:sp>
    </p:spTree>
    <p:extLst>
      <p:ext uri="{BB962C8B-B14F-4D97-AF65-F5344CB8AC3E}">
        <p14:creationId xmlns:p14="http://schemas.microsoft.com/office/powerpoint/2010/main" val="148706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229600" cy="1143000"/>
          </a:xfrm>
        </p:spPr>
        <p:txBody>
          <a:bodyPr>
            <a:normAutofit fontScale="90000"/>
          </a:bodyPr>
          <a:lstStyle/>
          <a:p>
            <a:r>
              <a:rPr lang="en-US" dirty="0"/>
              <a:t>Como a </a:t>
            </a:r>
            <a:r>
              <a:rPr lang="en-US" dirty="0" err="1"/>
              <a:t>amiodarona</a:t>
            </a:r>
            <a:r>
              <a:rPr lang="en-US" dirty="0"/>
              <a:t> </a:t>
            </a:r>
            <a:r>
              <a:rPr lang="en-US" dirty="0" err="1"/>
              <a:t>afeta</a:t>
            </a:r>
            <a:r>
              <a:rPr lang="en-US" dirty="0"/>
              <a:t> </a:t>
            </a:r>
            <a:r>
              <a:rPr lang="en-US" dirty="0" err="1"/>
              <a:t>os</a:t>
            </a:r>
            <a:r>
              <a:rPr lang="en-US" dirty="0"/>
              <a:t> testes de </a:t>
            </a:r>
            <a:r>
              <a:rPr lang="en-US" dirty="0" err="1"/>
              <a:t>função</a:t>
            </a:r>
            <a:r>
              <a:rPr lang="en-US" dirty="0"/>
              <a:t> </a:t>
            </a:r>
            <a:r>
              <a:rPr lang="en-US" dirty="0" err="1"/>
              <a:t>tireoidiana</a:t>
            </a:r>
            <a:r>
              <a:rPr lang="en-US" dirty="0"/>
              <a:t> </a:t>
            </a:r>
            <a:r>
              <a:rPr lang="en-US" dirty="0" err="1"/>
              <a:t>nos</a:t>
            </a:r>
            <a:r>
              <a:rPr lang="en-US" dirty="0"/>
              <a:t> </a:t>
            </a:r>
            <a:r>
              <a:rPr lang="en-US" dirty="0" err="1"/>
              <a:t>eutireoideos</a:t>
            </a:r>
            <a:r>
              <a:rPr lang="en-US" dirty="0"/>
              <a:t>?</a:t>
            </a:r>
            <a:endParaRPr lang="pt-BR" dirty="0"/>
          </a:p>
        </p:txBody>
      </p:sp>
      <p:sp>
        <p:nvSpPr>
          <p:cNvPr id="3" name="Espaço Reservado para Conteúdo 2"/>
          <p:cNvSpPr>
            <a:spLocks noGrp="1"/>
          </p:cNvSpPr>
          <p:nvPr>
            <p:ph idx="1"/>
          </p:nvPr>
        </p:nvSpPr>
        <p:spPr>
          <a:xfrm>
            <a:off x="0" y="1196752"/>
            <a:ext cx="8481120" cy="5661248"/>
          </a:xfrm>
        </p:spPr>
        <p:txBody>
          <a:bodyPr>
            <a:normAutofit fontScale="92500" lnSpcReduction="20000"/>
          </a:bodyPr>
          <a:lstStyle/>
          <a:p>
            <a:endParaRPr lang="en-US" dirty="0" smtClean="0"/>
          </a:p>
          <a:p>
            <a:r>
              <a:rPr lang="en-US" u="sng" dirty="0" err="1" smtClean="0"/>
              <a:t>Após</a:t>
            </a:r>
            <a:r>
              <a:rPr lang="en-US" u="sng" dirty="0" smtClean="0"/>
              <a:t> 3 </a:t>
            </a:r>
            <a:r>
              <a:rPr lang="en-US" u="sng" dirty="0" err="1" smtClean="0"/>
              <a:t>meses</a:t>
            </a:r>
            <a:r>
              <a:rPr lang="en-US" u="sng" dirty="0" smtClean="0"/>
              <a:t> de </a:t>
            </a:r>
            <a:r>
              <a:rPr lang="en-US" u="sng" dirty="0" err="1" smtClean="0"/>
              <a:t>terapia</a:t>
            </a:r>
            <a:r>
              <a:rPr lang="en-US" u="sng" dirty="0" smtClean="0"/>
              <a:t>:</a:t>
            </a:r>
          </a:p>
          <a:p>
            <a:endParaRPr lang="en-US" dirty="0"/>
          </a:p>
          <a:p>
            <a:r>
              <a:rPr lang="en-US" dirty="0" smtClean="0"/>
              <a:t>Steady state: TSH </a:t>
            </a:r>
            <a:r>
              <a:rPr lang="en-US" dirty="0" err="1" smtClean="0"/>
              <a:t>retorna</a:t>
            </a:r>
            <a:r>
              <a:rPr lang="en-US" dirty="0" smtClean="0"/>
              <a:t> </a:t>
            </a:r>
            <a:r>
              <a:rPr lang="en-US" dirty="0" err="1" smtClean="0"/>
              <a:t>aos</a:t>
            </a:r>
            <a:r>
              <a:rPr lang="en-US" dirty="0" smtClean="0"/>
              <a:t> </a:t>
            </a:r>
            <a:r>
              <a:rPr lang="en-US" dirty="0" err="1" smtClean="0"/>
              <a:t>valores</a:t>
            </a:r>
            <a:r>
              <a:rPr lang="en-US" dirty="0" smtClean="0"/>
              <a:t> </a:t>
            </a:r>
            <a:r>
              <a:rPr lang="en-US" dirty="0" err="1" smtClean="0"/>
              <a:t>basais</a:t>
            </a:r>
            <a:r>
              <a:rPr lang="en-US" dirty="0" smtClean="0"/>
              <a:t> </a:t>
            </a:r>
          </a:p>
          <a:p>
            <a:r>
              <a:rPr lang="en-US" dirty="0" err="1" smtClean="0"/>
              <a:t>Isso</a:t>
            </a:r>
            <a:r>
              <a:rPr lang="en-US" dirty="0" smtClean="0"/>
              <a:t> se </a:t>
            </a:r>
            <a:r>
              <a:rPr lang="en-US" dirty="0" err="1" smtClean="0"/>
              <a:t>deve</a:t>
            </a:r>
            <a:r>
              <a:rPr lang="en-US" dirty="0" smtClean="0"/>
              <a:t> a:</a:t>
            </a:r>
          </a:p>
          <a:p>
            <a:pPr marL="0" indent="0">
              <a:buNone/>
            </a:pPr>
            <a:endParaRPr lang="en-US" dirty="0" smtClean="0"/>
          </a:p>
          <a:p>
            <a:pPr>
              <a:buFontTx/>
              <a:buChar char="-"/>
            </a:pPr>
            <a:r>
              <a:rPr lang="en-US" dirty="0" err="1" smtClean="0"/>
              <a:t>Aumento</a:t>
            </a:r>
            <a:r>
              <a:rPr lang="en-US" dirty="0" smtClean="0"/>
              <a:t> </a:t>
            </a:r>
            <a:r>
              <a:rPr lang="en-US" dirty="0" err="1" smtClean="0"/>
              <a:t>na</a:t>
            </a:r>
            <a:r>
              <a:rPr lang="en-US" dirty="0" smtClean="0"/>
              <a:t> </a:t>
            </a:r>
            <a:r>
              <a:rPr lang="en-US" dirty="0" err="1" smtClean="0"/>
              <a:t>produção</a:t>
            </a:r>
            <a:r>
              <a:rPr lang="en-US" dirty="0" smtClean="0"/>
              <a:t> de T4</a:t>
            </a:r>
          </a:p>
          <a:p>
            <a:pPr>
              <a:buFontTx/>
              <a:buChar char="-"/>
            </a:pPr>
            <a:r>
              <a:rPr lang="en-US" dirty="0" err="1" smtClean="0"/>
              <a:t>Redução</a:t>
            </a:r>
            <a:r>
              <a:rPr lang="en-US" dirty="0" smtClean="0"/>
              <a:t> da taxa de clearance </a:t>
            </a:r>
            <a:r>
              <a:rPr lang="en-US" dirty="0" err="1" smtClean="0"/>
              <a:t>metabólico</a:t>
            </a:r>
            <a:r>
              <a:rPr lang="en-US" dirty="0" smtClean="0"/>
              <a:t> de T4</a:t>
            </a:r>
          </a:p>
          <a:p>
            <a:pPr marL="0" indent="0">
              <a:buNone/>
            </a:pPr>
            <a:endParaRPr lang="en-US" dirty="0" smtClean="0"/>
          </a:p>
          <a:p>
            <a:pPr marL="0" indent="0">
              <a:buNone/>
            </a:pPr>
            <a:endParaRPr lang="en-US" dirty="0"/>
          </a:p>
          <a:p>
            <a:pPr>
              <a:buFontTx/>
              <a:buChar char="-"/>
            </a:pPr>
            <a:r>
              <a:rPr lang="en-US" dirty="0" err="1" smtClean="0"/>
              <a:t>Bloqueio</a:t>
            </a:r>
            <a:r>
              <a:rPr lang="en-US" dirty="0" smtClean="0"/>
              <a:t> </a:t>
            </a:r>
            <a:r>
              <a:rPr lang="en-US" dirty="0" err="1" smtClean="0"/>
              <a:t>na</a:t>
            </a:r>
            <a:r>
              <a:rPr lang="en-US" dirty="0" smtClean="0"/>
              <a:t> </a:t>
            </a:r>
            <a:r>
              <a:rPr lang="en-US" dirty="0" err="1" smtClean="0"/>
              <a:t>geração</a:t>
            </a:r>
            <a:r>
              <a:rPr lang="en-US" dirty="0" smtClean="0"/>
              <a:t> de T3 </a:t>
            </a:r>
            <a:r>
              <a:rPr lang="en-US" dirty="0" smtClean="0">
                <a:sym typeface="Wingdings" pitchFamily="2" charset="2"/>
              </a:rPr>
              <a:t> </a:t>
            </a:r>
            <a:r>
              <a:rPr lang="en-US" dirty="0" err="1" smtClean="0">
                <a:sym typeface="Wingdings" pitchFamily="2" charset="2"/>
              </a:rPr>
              <a:t>Elevação</a:t>
            </a:r>
            <a:r>
              <a:rPr lang="en-US" dirty="0" smtClean="0">
                <a:sym typeface="Wingdings" pitchFamily="2" charset="2"/>
              </a:rPr>
              <a:t> dos </a:t>
            </a:r>
            <a:r>
              <a:rPr lang="en-US" dirty="0" err="1">
                <a:sym typeface="Wingdings" pitchFamily="2" charset="2"/>
              </a:rPr>
              <a:t>n</a:t>
            </a:r>
            <a:r>
              <a:rPr lang="en-US" dirty="0" err="1" smtClean="0">
                <a:sym typeface="Wingdings" pitchFamily="2" charset="2"/>
              </a:rPr>
              <a:t>íveis</a:t>
            </a:r>
            <a:r>
              <a:rPr lang="en-US" dirty="0" smtClean="0">
                <a:sym typeface="Wingdings" pitchFamily="2" charset="2"/>
              </a:rPr>
              <a:t> </a:t>
            </a:r>
            <a:r>
              <a:rPr lang="en-US" dirty="0" err="1" smtClean="0">
                <a:sym typeface="Wingdings" pitchFamily="2" charset="2"/>
              </a:rPr>
              <a:t>para</a:t>
            </a:r>
            <a:r>
              <a:rPr lang="en-US" dirty="0" smtClean="0">
                <a:sym typeface="Wingdings" pitchFamily="2" charset="2"/>
              </a:rPr>
              <a:t> </a:t>
            </a:r>
            <a:r>
              <a:rPr lang="en-US" dirty="0" err="1" smtClean="0">
                <a:sym typeface="Wingdings" pitchFamily="2" charset="2"/>
              </a:rPr>
              <a:t>faixa</a:t>
            </a:r>
            <a:r>
              <a:rPr lang="en-US" dirty="0" smtClean="0">
                <a:sym typeface="Wingdings" pitchFamily="2" charset="2"/>
              </a:rPr>
              <a:t> normal </a:t>
            </a:r>
            <a:r>
              <a:rPr lang="en-US" dirty="0" err="1" smtClean="0">
                <a:sym typeface="Wingdings" pitchFamily="2" charset="2"/>
              </a:rPr>
              <a:t>baixa</a:t>
            </a:r>
            <a:r>
              <a:rPr lang="en-US" dirty="0" smtClean="0">
                <a:sym typeface="Wingdings" pitchFamily="2" charset="2"/>
              </a:rPr>
              <a:t> </a:t>
            </a:r>
          </a:p>
          <a:p>
            <a:pPr marL="0" indent="0">
              <a:buNone/>
            </a:pPr>
            <a:endParaRPr lang="en-US" dirty="0" smtClean="0"/>
          </a:p>
        </p:txBody>
      </p:sp>
      <p:sp>
        <p:nvSpPr>
          <p:cNvPr id="4" name="Seta para baixo 3"/>
          <p:cNvSpPr/>
          <p:nvPr/>
        </p:nvSpPr>
        <p:spPr>
          <a:xfrm>
            <a:off x="3569057" y="4862246"/>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Multiplicar 4"/>
          <p:cNvSpPr/>
          <p:nvPr/>
        </p:nvSpPr>
        <p:spPr>
          <a:xfrm>
            <a:off x="1137320" y="533260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45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300" dirty="0"/>
              <a:t>Como a </a:t>
            </a:r>
            <a:r>
              <a:rPr lang="en-US" sz="3300" dirty="0" err="1"/>
              <a:t>amiodarona</a:t>
            </a:r>
            <a:r>
              <a:rPr lang="en-US" sz="3300" dirty="0"/>
              <a:t> </a:t>
            </a:r>
            <a:r>
              <a:rPr lang="en-US" sz="3300" dirty="0" err="1"/>
              <a:t>afeta</a:t>
            </a:r>
            <a:r>
              <a:rPr lang="en-US" sz="3300" dirty="0"/>
              <a:t> </a:t>
            </a:r>
            <a:r>
              <a:rPr lang="en-US" sz="3300" dirty="0" err="1"/>
              <a:t>os</a:t>
            </a:r>
            <a:r>
              <a:rPr lang="en-US" sz="3300" dirty="0"/>
              <a:t> testes de </a:t>
            </a:r>
            <a:r>
              <a:rPr lang="en-US" sz="3300" dirty="0" err="1"/>
              <a:t>função</a:t>
            </a:r>
            <a:r>
              <a:rPr lang="en-US" sz="3300" dirty="0"/>
              <a:t> </a:t>
            </a:r>
            <a:r>
              <a:rPr lang="en-US" sz="3300" dirty="0" err="1"/>
              <a:t>tireoidiana</a:t>
            </a:r>
            <a:r>
              <a:rPr lang="en-US" sz="3300" dirty="0"/>
              <a:t> </a:t>
            </a:r>
            <a:r>
              <a:rPr lang="en-US" sz="3300" dirty="0" err="1"/>
              <a:t>nos</a:t>
            </a:r>
            <a:r>
              <a:rPr lang="en-US" sz="3300" dirty="0"/>
              <a:t> </a:t>
            </a:r>
            <a:r>
              <a:rPr lang="en-US" sz="3300" dirty="0" err="1"/>
              <a:t>eutireoideos</a:t>
            </a:r>
            <a:r>
              <a:rPr lang="en-US" sz="3300" dirty="0"/>
              <a:t>?</a:t>
            </a:r>
            <a:endParaRPr lang="pt-BR" sz="3300" dirty="0"/>
          </a:p>
        </p:txBody>
      </p:sp>
      <p:sp>
        <p:nvSpPr>
          <p:cNvPr id="3" name="Espaço Reservado para Conteúdo 2"/>
          <p:cNvSpPr>
            <a:spLocks noGrp="1"/>
          </p:cNvSpPr>
          <p:nvPr>
            <p:ph idx="1"/>
          </p:nvPr>
        </p:nvSpPr>
        <p:spPr>
          <a:xfrm>
            <a:off x="343465" y="1634070"/>
            <a:ext cx="8229600" cy="4525963"/>
          </a:xfrm>
        </p:spPr>
        <p:txBody>
          <a:bodyPr>
            <a:normAutofit/>
          </a:bodyPr>
          <a:lstStyle/>
          <a:p>
            <a:r>
              <a:rPr lang="en-US" dirty="0" smtClean="0"/>
              <a:t>Com o </a:t>
            </a:r>
            <a:r>
              <a:rPr lang="en-US" dirty="0" err="1" smtClean="0"/>
              <a:t>tratamento</a:t>
            </a:r>
            <a:r>
              <a:rPr lang="en-US" dirty="0" smtClean="0"/>
              <a:t> </a:t>
            </a:r>
            <a:r>
              <a:rPr lang="en-US" dirty="0" err="1" smtClean="0"/>
              <a:t>contínuo</a:t>
            </a:r>
            <a:r>
              <a:rPr lang="en-US" dirty="0" smtClean="0"/>
              <a:t> e dose </a:t>
            </a:r>
            <a:r>
              <a:rPr lang="en-US" dirty="0" err="1" smtClean="0"/>
              <a:t>cumulativa</a:t>
            </a:r>
            <a:r>
              <a:rPr lang="en-US" dirty="0" smtClean="0"/>
              <a:t> de </a:t>
            </a:r>
            <a:r>
              <a:rPr lang="en-US" dirty="0" err="1" smtClean="0"/>
              <a:t>amiodarona</a:t>
            </a:r>
            <a:r>
              <a:rPr lang="en-US" dirty="0" smtClean="0"/>
              <a:t>:</a:t>
            </a:r>
          </a:p>
          <a:p>
            <a:pPr marL="0" indent="0">
              <a:buNone/>
            </a:pPr>
            <a:endParaRPr lang="en-US" sz="2800" dirty="0" smtClean="0"/>
          </a:p>
          <a:p>
            <a:pPr marL="0" indent="0">
              <a:buNone/>
            </a:pPr>
            <a:r>
              <a:rPr lang="en-US" sz="2800" dirty="0" smtClean="0"/>
              <a:t>- </a:t>
            </a:r>
            <a:r>
              <a:rPr lang="en-US" sz="2800" dirty="0" err="1" smtClean="0"/>
              <a:t>Tendência</a:t>
            </a:r>
            <a:r>
              <a:rPr lang="en-US" sz="2800" dirty="0" smtClean="0"/>
              <a:t> </a:t>
            </a:r>
            <a:r>
              <a:rPr lang="en-US" sz="2800" dirty="0" err="1" smtClean="0"/>
              <a:t>para</a:t>
            </a:r>
            <a:r>
              <a:rPr lang="en-US" sz="2800" dirty="0" smtClean="0"/>
              <a:t> um </a:t>
            </a:r>
            <a:r>
              <a:rPr lang="en-US" sz="2800" dirty="0" err="1" smtClean="0"/>
              <a:t>menor</a:t>
            </a:r>
            <a:r>
              <a:rPr lang="en-US" sz="2800" dirty="0" smtClean="0"/>
              <a:t> TSH</a:t>
            </a:r>
          </a:p>
          <a:p>
            <a:pPr marL="0" indent="0">
              <a:buNone/>
            </a:pPr>
            <a:r>
              <a:rPr lang="en-US" sz="2800" dirty="0" smtClean="0"/>
              <a:t>- </a:t>
            </a:r>
            <a:r>
              <a:rPr lang="en-US" sz="2800" dirty="0" err="1" smtClean="0"/>
              <a:t>Níveis</a:t>
            </a:r>
            <a:r>
              <a:rPr lang="en-US" sz="2800" dirty="0" smtClean="0"/>
              <a:t> </a:t>
            </a:r>
            <a:r>
              <a:rPr lang="en-US" sz="2800" dirty="0" err="1" smtClean="0"/>
              <a:t>séricos</a:t>
            </a:r>
            <a:r>
              <a:rPr lang="en-US" sz="2800" dirty="0" smtClean="0"/>
              <a:t> de T4T, T4L, T3r no LSN </a:t>
            </a:r>
            <a:r>
              <a:rPr lang="en-US" sz="2800" dirty="0" err="1" smtClean="0"/>
              <a:t>ou</a:t>
            </a:r>
            <a:r>
              <a:rPr lang="en-US" sz="2800" dirty="0" smtClean="0"/>
              <a:t> </a:t>
            </a:r>
            <a:r>
              <a:rPr lang="en-US" sz="2800" dirty="0" err="1" smtClean="0"/>
              <a:t>levemente</a:t>
            </a:r>
            <a:r>
              <a:rPr lang="en-US" sz="2800" dirty="0" smtClean="0"/>
              <a:t> </a:t>
            </a:r>
            <a:r>
              <a:rPr lang="en-US" sz="2800" dirty="0" err="1" smtClean="0"/>
              <a:t>elevados</a:t>
            </a:r>
            <a:endParaRPr lang="en-US" sz="2800" dirty="0" smtClean="0"/>
          </a:p>
          <a:p>
            <a:pPr marL="0" indent="0">
              <a:buNone/>
            </a:pPr>
            <a:r>
              <a:rPr lang="en-US" sz="2800" dirty="0" smtClean="0"/>
              <a:t>- T3 no LIN </a:t>
            </a:r>
          </a:p>
          <a:p>
            <a:endParaRPr lang="en-US" dirty="0"/>
          </a:p>
        </p:txBody>
      </p:sp>
      <p:sp>
        <p:nvSpPr>
          <p:cNvPr id="4" name="Chave esquerda 3"/>
          <p:cNvSpPr/>
          <p:nvPr/>
        </p:nvSpPr>
        <p:spPr>
          <a:xfrm>
            <a:off x="297238" y="3140968"/>
            <a:ext cx="45719" cy="20882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Retângulo 4"/>
          <p:cNvSpPr/>
          <p:nvPr/>
        </p:nvSpPr>
        <p:spPr>
          <a:xfrm>
            <a:off x="755576" y="5633864"/>
            <a:ext cx="777686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t>Assim, com esse perfil bioquímico, os pacientes tratados com </a:t>
            </a:r>
            <a:r>
              <a:rPr lang="pt-BR" sz="2800" b="1" dirty="0" err="1"/>
              <a:t>amiodarona</a:t>
            </a:r>
            <a:r>
              <a:rPr lang="pt-BR" sz="2800" b="1" dirty="0"/>
              <a:t> são considerados </a:t>
            </a:r>
            <a:r>
              <a:rPr lang="pt-BR" sz="2800" b="1" dirty="0" err="1"/>
              <a:t>eutireoidianos</a:t>
            </a:r>
            <a:r>
              <a:rPr lang="pt-BR" sz="2800" b="1" dirty="0"/>
              <a:t>.</a:t>
            </a:r>
            <a:endParaRPr lang="en-US" sz="2500" b="1" dirty="0"/>
          </a:p>
        </p:txBody>
      </p:sp>
    </p:spTree>
    <p:extLst>
      <p:ext uri="{BB962C8B-B14F-4D97-AF65-F5344CB8AC3E}">
        <p14:creationId xmlns:p14="http://schemas.microsoft.com/office/powerpoint/2010/main" val="9370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en-US" dirty="0" err="1" smtClean="0"/>
              <a:t>Tabela</a:t>
            </a:r>
            <a:r>
              <a:rPr lang="en-US" dirty="0" smtClean="0"/>
              <a:t> 1 </a:t>
            </a:r>
          </a:p>
          <a:p>
            <a:endParaRPr lang="en-US" dirty="0"/>
          </a:p>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4419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086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 </a:t>
            </a:r>
            <a:r>
              <a:rPr lang="en-US" dirty="0" err="1" smtClean="0"/>
              <a:t>amiodarona</a:t>
            </a:r>
            <a:r>
              <a:rPr lang="en-US" dirty="0" smtClean="0"/>
              <a:t> </a:t>
            </a:r>
            <a:r>
              <a:rPr lang="en-US" dirty="0" err="1" smtClean="0"/>
              <a:t>deve</a:t>
            </a:r>
            <a:r>
              <a:rPr lang="en-US" dirty="0" smtClean="0"/>
              <a:t> </a:t>
            </a:r>
            <a:r>
              <a:rPr lang="en-US" dirty="0" err="1" smtClean="0"/>
              <a:t>ser</a:t>
            </a:r>
            <a:r>
              <a:rPr lang="en-US" dirty="0" smtClean="0"/>
              <a:t> </a:t>
            </a:r>
            <a:r>
              <a:rPr lang="en-US" dirty="0" err="1" smtClean="0"/>
              <a:t>suspensa</a:t>
            </a:r>
            <a:r>
              <a:rPr lang="en-US" dirty="0" smtClean="0"/>
              <a:t> de </a:t>
            </a:r>
            <a:r>
              <a:rPr lang="en-US" dirty="0" err="1" smtClean="0"/>
              <a:t>todos</a:t>
            </a:r>
            <a:r>
              <a:rPr lang="en-US" dirty="0" smtClean="0"/>
              <a:t> </a:t>
            </a:r>
            <a:r>
              <a:rPr lang="en-US" dirty="0" err="1" smtClean="0"/>
              <a:t>os</a:t>
            </a:r>
            <a:r>
              <a:rPr lang="en-US" dirty="0" smtClean="0"/>
              <a:t> </a:t>
            </a:r>
            <a:r>
              <a:rPr lang="en-US" dirty="0" err="1" smtClean="0"/>
              <a:t>pacientes</a:t>
            </a:r>
            <a:r>
              <a:rPr lang="en-US" dirty="0" smtClean="0"/>
              <a:t> com AIH?</a:t>
            </a:r>
            <a:endParaRPr lang="pt-BR" dirty="0"/>
          </a:p>
        </p:txBody>
      </p:sp>
      <p:sp>
        <p:nvSpPr>
          <p:cNvPr id="3" name="Espaço Reservado para Conteúdo 2"/>
          <p:cNvSpPr>
            <a:spLocks noGrp="1"/>
          </p:cNvSpPr>
          <p:nvPr>
            <p:ph idx="1"/>
          </p:nvPr>
        </p:nvSpPr>
        <p:spPr>
          <a:xfrm>
            <a:off x="457200" y="1600200"/>
            <a:ext cx="8229600" cy="4997152"/>
          </a:xfrm>
        </p:spPr>
        <p:txBody>
          <a:bodyPr>
            <a:normAutofit fontScale="85000" lnSpcReduction="20000"/>
          </a:bodyPr>
          <a:lstStyle/>
          <a:p>
            <a:r>
              <a:rPr lang="en-US" dirty="0" err="1" smtClean="0"/>
              <a:t>Prevalência</a:t>
            </a:r>
            <a:r>
              <a:rPr lang="en-US" dirty="0" smtClean="0"/>
              <a:t> do AIH :</a:t>
            </a:r>
          </a:p>
          <a:p>
            <a:endParaRPr lang="en-US" dirty="0"/>
          </a:p>
          <a:p>
            <a:r>
              <a:rPr lang="en-US" dirty="0" smtClean="0"/>
              <a:t>26% </a:t>
            </a:r>
            <a:r>
              <a:rPr lang="en-US" dirty="0" err="1" smtClean="0"/>
              <a:t>subclinico</a:t>
            </a:r>
            <a:endParaRPr lang="en-US" dirty="0" smtClean="0"/>
          </a:p>
          <a:p>
            <a:r>
              <a:rPr lang="en-US" dirty="0" smtClean="0"/>
              <a:t>5 % </a:t>
            </a:r>
            <a:r>
              <a:rPr lang="en-US" dirty="0" err="1" smtClean="0"/>
              <a:t>clínico</a:t>
            </a:r>
            <a:endParaRPr lang="en-US" dirty="0" smtClean="0"/>
          </a:p>
          <a:p>
            <a:endParaRPr lang="en-US" dirty="0"/>
          </a:p>
          <a:p>
            <a:r>
              <a:rPr lang="en-US" u="sng" dirty="0" err="1" smtClean="0"/>
              <a:t>Maior</a:t>
            </a:r>
            <a:r>
              <a:rPr lang="en-US" u="sng" dirty="0" smtClean="0"/>
              <a:t> </a:t>
            </a:r>
            <a:r>
              <a:rPr lang="en-US" u="sng" dirty="0" err="1" smtClean="0"/>
              <a:t>prevalência</a:t>
            </a:r>
            <a:r>
              <a:rPr lang="en-US" u="sng" dirty="0" smtClean="0"/>
              <a:t>: </a:t>
            </a:r>
          </a:p>
          <a:p>
            <a:endParaRPr lang="en-US" u="sng" dirty="0" smtClean="0"/>
          </a:p>
          <a:p>
            <a:pPr>
              <a:buFontTx/>
              <a:buChar char="-"/>
            </a:pPr>
            <a:r>
              <a:rPr lang="en-US" dirty="0" err="1" smtClean="0"/>
              <a:t>Tireoidite</a:t>
            </a:r>
            <a:r>
              <a:rPr lang="en-US" dirty="0" smtClean="0"/>
              <a:t> </a:t>
            </a:r>
            <a:r>
              <a:rPr lang="en-US" dirty="0" err="1" smtClean="0"/>
              <a:t>crônica</a:t>
            </a:r>
            <a:r>
              <a:rPr lang="en-US" dirty="0" smtClean="0"/>
              <a:t> auto-</a:t>
            </a:r>
            <a:r>
              <a:rPr lang="en-US" dirty="0" err="1" smtClean="0"/>
              <a:t>imune</a:t>
            </a:r>
            <a:r>
              <a:rPr lang="en-US" dirty="0" smtClean="0"/>
              <a:t> </a:t>
            </a:r>
            <a:r>
              <a:rPr lang="en-US" dirty="0" err="1" smtClean="0"/>
              <a:t>subjacente</a:t>
            </a:r>
            <a:r>
              <a:rPr lang="en-US" dirty="0" smtClean="0"/>
              <a:t> </a:t>
            </a:r>
          </a:p>
          <a:p>
            <a:pPr>
              <a:buFontTx/>
              <a:buChar char="-"/>
            </a:pPr>
            <a:r>
              <a:rPr lang="en-US" dirty="0" err="1" smtClean="0"/>
              <a:t>Mulheres</a:t>
            </a:r>
            <a:endParaRPr lang="en-US" dirty="0" smtClean="0"/>
          </a:p>
          <a:p>
            <a:pPr>
              <a:buFontTx/>
              <a:buChar char="-"/>
            </a:pPr>
            <a:r>
              <a:rPr lang="en-US" dirty="0" err="1" smtClean="0"/>
              <a:t>Áreas</a:t>
            </a:r>
            <a:r>
              <a:rPr lang="en-US" dirty="0" smtClean="0"/>
              <a:t> com </a:t>
            </a:r>
            <a:r>
              <a:rPr lang="en-US" dirty="0" err="1" smtClean="0"/>
              <a:t>suficiência</a:t>
            </a:r>
            <a:r>
              <a:rPr lang="en-US" dirty="0" smtClean="0"/>
              <a:t> de </a:t>
            </a:r>
            <a:r>
              <a:rPr lang="en-US" dirty="0" err="1" smtClean="0"/>
              <a:t>iodo</a:t>
            </a:r>
            <a:r>
              <a:rPr lang="en-US" dirty="0" smtClean="0"/>
              <a:t> </a:t>
            </a:r>
          </a:p>
          <a:p>
            <a:pPr>
              <a:buFontTx/>
              <a:buChar char="-"/>
            </a:pPr>
            <a:r>
              <a:rPr lang="en-US" dirty="0" err="1" smtClean="0"/>
              <a:t>Sintomas</a:t>
            </a:r>
            <a:r>
              <a:rPr lang="en-US" dirty="0" smtClean="0"/>
              <a:t> </a:t>
            </a:r>
            <a:r>
              <a:rPr lang="en-US" dirty="0" err="1" smtClean="0"/>
              <a:t>não</a:t>
            </a:r>
            <a:r>
              <a:rPr lang="en-US" dirty="0" smtClean="0"/>
              <a:t> </a:t>
            </a:r>
            <a:r>
              <a:rPr lang="en-US" dirty="0" err="1" smtClean="0"/>
              <a:t>diferem</a:t>
            </a:r>
            <a:r>
              <a:rPr lang="en-US" dirty="0" smtClean="0"/>
              <a:t> do </a:t>
            </a:r>
            <a:r>
              <a:rPr lang="en-US" dirty="0" err="1" smtClean="0"/>
              <a:t>hipotireoidismo</a:t>
            </a:r>
            <a:r>
              <a:rPr lang="en-US" dirty="0" smtClean="0"/>
              <a:t> de </a:t>
            </a:r>
            <a:r>
              <a:rPr lang="en-US" dirty="0" err="1" smtClean="0"/>
              <a:t>outras</a:t>
            </a:r>
            <a:r>
              <a:rPr lang="en-US" dirty="0" smtClean="0"/>
              <a:t> </a:t>
            </a:r>
            <a:r>
              <a:rPr lang="en-US" dirty="0" err="1" smtClean="0"/>
              <a:t>causas</a:t>
            </a:r>
            <a:endParaRPr lang="en-US" dirty="0" smtClean="0"/>
          </a:p>
          <a:p>
            <a:endParaRPr lang="en-US" dirty="0"/>
          </a:p>
          <a:p>
            <a:endParaRPr lang="pt-BR" dirty="0"/>
          </a:p>
        </p:txBody>
      </p:sp>
      <p:sp>
        <p:nvSpPr>
          <p:cNvPr id="4" name="Chave direita 3"/>
          <p:cNvSpPr/>
          <p:nvPr/>
        </p:nvSpPr>
        <p:spPr>
          <a:xfrm>
            <a:off x="3981690" y="234888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Retângulo 4"/>
          <p:cNvSpPr/>
          <p:nvPr/>
        </p:nvSpPr>
        <p:spPr>
          <a:xfrm>
            <a:off x="4572000" y="2348880"/>
            <a:ext cx="302433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TSH alto</a:t>
            </a:r>
          </a:p>
          <a:p>
            <a:pPr algn="ctr"/>
            <a:r>
              <a:rPr lang="en-US" dirty="0" smtClean="0"/>
              <a:t>T4L </a:t>
            </a:r>
            <a:r>
              <a:rPr lang="en-US" dirty="0" err="1" smtClean="0"/>
              <a:t>baixo</a:t>
            </a:r>
            <a:endParaRPr lang="en-US" dirty="0" smtClean="0"/>
          </a:p>
          <a:p>
            <a:pPr algn="ctr"/>
            <a:r>
              <a:rPr lang="en-US" dirty="0" smtClean="0"/>
              <a:t>T3T e T3L </a:t>
            </a:r>
            <a:r>
              <a:rPr lang="en-US" dirty="0" err="1" smtClean="0"/>
              <a:t>são</a:t>
            </a:r>
            <a:r>
              <a:rPr lang="en-US" dirty="0" smtClean="0"/>
              <a:t> </a:t>
            </a:r>
            <a:r>
              <a:rPr lang="en-US" dirty="0" err="1" smtClean="0"/>
              <a:t>baixos</a:t>
            </a:r>
            <a:r>
              <a:rPr lang="en-US" dirty="0" smtClean="0"/>
              <a:t> </a:t>
            </a:r>
            <a:r>
              <a:rPr lang="en-US" dirty="0" err="1" smtClean="0"/>
              <a:t>mesmo</a:t>
            </a:r>
            <a:r>
              <a:rPr lang="en-US" dirty="0" smtClean="0"/>
              <a:t> </a:t>
            </a:r>
            <a:r>
              <a:rPr lang="en-US" dirty="0" err="1" smtClean="0"/>
              <a:t>nos</a:t>
            </a:r>
            <a:r>
              <a:rPr lang="en-US" dirty="0" smtClean="0"/>
              <a:t> </a:t>
            </a:r>
            <a:r>
              <a:rPr lang="en-US" dirty="0" err="1" smtClean="0"/>
              <a:t>eutireoidianos</a:t>
            </a:r>
            <a:endParaRPr lang="pt-BR" dirty="0"/>
          </a:p>
        </p:txBody>
      </p:sp>
    </p:spTree>
    <p:extLst>
      <p:ext uri="{BB962C8B-B14F-4D97-AF65-F5344CB8AC3E}">
        <p14:creationId xmlns:p14="http://schemas.microsoft.com/office/powerpoint/2010/main" val="42912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 </a:t>
            </a:r>
            <a:r>
              <a:rPr lang="en-US" dirty="0" err="1"/>
              <a:t>amiodarona</a:t>
            </a:r>
            <a:r>
              <a:rPr lang="en-US" dirty="0"/>
              <a:t> </a:t>
            </a:r>
            <a:r>
              <a:rPr lang="en-US" dirty="0" err="1"/>
              <a:t>deve</a:t>
            </a:r>
            <a:r>
              <a:rPr lang="en-US" dirty="0"/>
              <a:t> </a:t>
            </a:r>
            <a:r>
              <a:rPr lang="en-US" dirty="0" err="1"/>
              <a:t>ser</a:t>
            </a:r>
            <a:r>
              <a:rPr lang="en-US" dirty="0"/>
              <a:t> </a:t>
            </a:r>
            <a:r>
              <a:rPr lang="en-US" dirty="0" err="1"/>
              <a:t>suspensa</a:t>
            </a:r>
            <a:r>
              <a:rPr lang="en-US" dirty="0"/>
              <a:t> de </a:t>
            </a:r>
            <a:r>
              <a:rPr lang="en-US" dirty="0" err="1"/>
              <a:t>todos</a:t>
            </a:r>
            <a:r>
              <a:rPr lang="en-US" dirty="0"/>
              <a:t> </a:t>
            </a:r>
            <a:r>
              <a:rPr lang="en-US" dirty="0" err="1"/>
              <a:t>os</a:t>
            </a:r>
            <a:r>
              <a:rPr lang="en-US" dirty="0"/>
              <a:t> </a:t>
            </a:r>
            <a:r>
              <a:rPr lang="en-US" dirty="0" err="1"/>
              <a:t>pacientes</a:t>
            </a:r>
            <a:r>
              <a:rPr lang="en-US" dirty="0"/>
              <a:t> com AIH?</a:t>
            </a:r>
            <a:endParaRPr lang="pt-BR" dirty="0"/>
          </a:p>
        </p:txBody>
      </p:sp>
      <p:sp>
        <p:nvSpPr>
          <p:cNvPr id="3" name="Espaço Reservado para Conteúdo 2"/>
          <p:cNvSpPr>
            <a:spLocks noGrp="1"/>
          </p:cNvSpPr>
          <p:nvPr>
            <p:ph idx="1"/>
          </p:nvPr>
        </p:nvSpPr>
        <p:spPr>
          <a:xfrm>
            <a:off x="467544" y="1844824"/>
            <a:ext cx="8229600" cy="4525963"/>
          </a:xfrm>
        </p:spPr>
        <p:txBody>
          <a:bodyPr/>
          <a:lstStyle/>
          <a:p>
            <a:r>
              <a:rPr lang="en-US" dirty="0" err="1" smtClean="0"/>
              <a:t>Hipotireoidismo</a:t>
            </a:r>
            <a:r>
              <a:rPr lang="en-US" dirty="0" smtClean="0"/>
              <a:t> grave:</a:t>
            </a:r>
          </a:p>
          <a:p>
            <a:endParaRPr lang="en-US" dirty="0"/>
          </a:p>
          <a:p>
            <a:r>
              <a:rPr lang="en-US" dirty="0" err="1" smtClean="0"/>
              <a:t>Suscetibilidade</a:t>
            </a:r>
            <a:r>
              <a:rPr lang="en-US" dirty="0" smtClean="0"/>
              <a:t> ventricular a </a:t>
            </a:r>
            <a:r>
              <a:rPr lang="en-US" dirty="0" err="1" smtClean="0"/>
              <a:t>arritmias</a:t>
            </a:r>
            <a:r>
              <a:rPr lang="en-US" dirty="0" smtClean="0"/>
              <a:t> </a:t>
            </a:r>
            <a:r>
              <a:rPr lang="en-US" dirty="0" err="1" smtClean="0"/>
              <a:t>potencialmente</a:t>
            </a:r>
            <a:r>
              <a:rPr lang="en-US" dirty="0" smtClean="0"/>
              <a:t> </a:t>
            </a:r>
            <a:r>
              <a:rPr lang="en-US" dirty="0" err="1" smtClean="0"/>
              <a:t>fatais</a:t>
            </a:r>
            <a:r>
              <a:rPr lang="en-US" dirty="0" smtClean="0"/>
              <a:t> (torsade de pointes)</a:t>
            </a:r>
          </a:p>
        </p:txBody>
      </p:sp>
    </p:spTree>
    <p:extLst>
      <p:ext uri="{BB962C8B-B14F-4D97-AF65-F5344CB8AC3E}">
        <p14:creationId xmlns:p14="http://schemas.microsoft.com/office/powerpoint/2010/main" val="64035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en-US" dirty="0" err="1" smtClean="0"/>
              <a:t>Introdução</a:t>
            </a:r>
            <a:endParaRPr lang="pt-BR" dirty="0"/>
          </a:p>
        </p:txBody>
      </p:sp>
      <p:sp>
        <p:nvSpPr>
          <p:cNvPr id="3" name="Espaço Reservado para Conteúdo 2"/>
          <p:cNvSpPr>
            <a:spLocks noGrp="1"/>
          </p:cNvSpPr>
          <p:nvPr>
            <p:ph idx="1"/>
          </p:nvPr>
        </p:nvSpPr>
        <p:spPr>
          <a:xfrm>
            <a:off x="3317" y="404664"/>
            <a:ext cx="8938621" cy="6453336"/>
          </a:xfrm>
        </p:spPr>
        <p:txBody>
          <a:bodyPr>
            <a:normAutofit fontScale="92500"/>
          </a:bodyPr>
          <a:lstStyle/>
          <a:p>
            <a:endParaRPr lang="en-US" dirty="0" smtClean="0"/>
          </a:p>
          <a:p>
            <a:r>
              <a:rPr lang="en-US" dirty="0" err="1" smtClean="0"/>
              <a:t>Amiodarona</a:t>
            </a:r>
            <a:r>
              <a:rPr lang="en-US" dirty="0" smtClean="0"/>
              <a:t>:</a:t>
            </a:r>
          </a:p>
          <a:p>
            <a:endParaRPr lang="en-US" dirty="0" smtClean="0"/>
          </a:p>
          <a:p>
            <a:r>
              <a:rPr lang="en-US" dirty="0" err="1" smtClean="0"/>
              <a:t>Derivado</a:t>
            </a:r>
            <a:r>
              <a:rPr lang="en-US" dirty="0" smtClean="0"/>
              <a:t> </a:t>
            </a:r>
            <a:r>
              <a:rPr lang="en-US" dirty="0" err="1" smtClean="0"/>
              <a:t>Benzofurânico</a:t>
            </a:r>
            <a:r>
              <a:rPr lang="en-US" dirty="0" smtClean="0"/>
              <a:t>. </a:t>
            </a:r>
          </a:p>
          <a:p>
            <a:r>
              <a:rPr lang="en-US" dirty="0" err="1" smtClean="0"/>
              <a:t>Efetiva</a:t>
            </a:r>
            <a:r>
              <a:rPr lang="en-US" dirty="0" smtClean="0"/>
              <a:t> no </a:t>
            </a:r>
            <a:r>
              <a:rPr lang="en-US" dirty="0" err="1" smtClean="0"/>
              <a:t>manejo</a:t>
            </a:r>
            <a:r>
              <a:rPr lang="en-US" dirty="0" smtClean="0"/>
              <a:t> de </a:t>
            </a:r>
            <a:r>
              <a:rPr lang="en-US" dirty="0" err="1" smtClean="0"/>
              <a:t>arritmias</a:t>
            </a:r>
            <a:r>
              <a:rPr lang="en-US" dirty="0"/>
              <a:t> </a:t>
            </a:r>
            <a:r>
              <a:rPr lang="en-US" dirty="0" smtClean="0"/>
              <a:t>(</a:t>
            </a:r>
            <a:r>
              <a:rPr lang="en-US" dirty="0" err="1" smtClean="0"/>
              <a:t>supraventriculares</a:t>
            </a:r>
            <a:r>
              <a:rPr lang="en-US" dirty="0"/>
              <a:t>)</a:t>
            </a:r>
          </a:p>
          <a:p>
            <a:r>
              <a:rPr lang="en-US" dirty="0" err="1" smtClean="0"/>
              <a:t>Devido</a:t>
            </a:r>
            <a:r>
              <a:rPr lang="en-US" dirty="0" smtClean="0"/>
              <a:t> </a:t>
            </a:r>
            <a:r>
              <a:rPr lang="en-US" dirty="0" err="1" smtClean="0"/>
              <a:t>ao</a:t>
            </a:r>
            <a:r>
              <a:rPr lang="en-US" dirty="0" smtClean="0"/>
              <a:t> </a:t>
            </a:r>
            <a:r>
              <a:rPr lang="en-US" dirty="0" err="1" smtClean="0"/>
              <a:t>seu</a:t>
            </a:r>
            <a:r>
              <a:rPr lang="en-US" dirty="0" smtClean="0"/>
              <a:t> alto </a:t>
            </a:r>
            <a:r>
              <a:rPr lang="en-US" dirty="0" err="1" smtClean="0"/>
              <a:t>teor</a:t>
            </a:r>
            <a:r>
              <a:rPr lang="en-US" dirty="0" smtClean="0"/>
              <a:t> de </a:t>
            </a:r>
            <a:r>
              <a:rPr lang="en-US" dirty="0" err="1" smtClean="0"/>
              <a:t>iodo</a:t>
            </a:r>
            <a:r>
              <a:rPr lang="en-US" dirty="0" smtClean="0"/>
              <a:t> (37% da </a:t>
            </a:r>
            <a:r>
              <a:rPr lang="en-US" dirty="0" err="1" smtClean="0"/>
              <a:t>mólecula</a:t>
            </a:r>
            <a:r>
              <a:rPr lang="en-US" dirty="0" smtClean="0"/>
              <a:t>) e </a:t>
            </a:r>
            <a:r>
              <a:rPr lang="en-US" dirty="0" err="1" smtClean="0"/>
              <a:t>suas</a:t>
            </a:r>
            <a:r>
              <a:rPr lang="en-US" dirty="0" smtClean="0"/>
              <a:t> </a:t>
            </a:r>
            <a:r>
              <a:rPr lang="en-US" dirty="0" err="1" smtClean="0"/>
              <a:t>propriedades</a:t>
            </a:r>
            <a:r>
              <a:rPr lang="en-US" dirty="0" smtClean="0"/>
              <a:t> </a:t>
            </a:r>
            <a:r>
              <a:rPr lang="en-US" dirty="0" err="1" smtClean="0"/>
              <a:t>farmacológicas</a:t>
            </a:r>
            <a:endParaRPr lang="en-US" dirty="0" smtClean="0"/>
          </a:p>
          <a:p>
            <a:endParaRPr lang="en-US" dirty="0"/>
          </a:p>
          <a:p>
            <a:endParaRPr lang="en-US" dirty="0" smtClean="0"/>
          </a:p>
          <a:p>
            <a:endParaRPr lang="en-US" dirty="0"/>
          </a:p>
          <a:p>
            <a:endParaRPr lang="en-US" sz="2800" dirty="0" smtClean="0"/>
          </a:p>
          <a:p>
            <a:r>
              <a:rPr lang="en-US" sz="2800" dirty="0" smtClean="0"/>
              <a:t>Dose </a:t>
            </a:r>
            <a:r>
              <a:rPr lang="en-US" sz="2800" dirty="0" err="1"/>
              <a:t>média</a:t>
            </a:r>
            <a:r>
              <a:rPr lang="en-US" sz="2800" dirty="0"/>
              <a:t> </a:t>
            </a:r>
            <a:r>
              <a:rPr lang="en-US" sz="2800" dirty="0" err="1"/>
              <a:t>usada</a:t>
            </a:r>
            <a:r>
              <a:rPr lang="en-US" sz="2800" dirty="0"/>
              <a:t>: 200 mg/</a:t>
            </a:r>
            <a:r>
              <a:rPr lang="en-US" sz="2800" dirty="0" err="1"/>
              <a:t>dia</a:t>
            </a:r>
            <a:r>
              <a:rPr lang="en-US" sz="2800" dirty="0"/>
              <a:t>  (</a:t>
            </a:r>
            <a:r>
              <a:rPr lang="en-US" sz="2800" dirty="0">
                <a:sym typeface="Wingdings" pitchFamily="2" charset="2"/>
              </a:rPr>
              <a:t>~ 75 mg de </a:t>
            </a:r>
            <a:r>
              <a:rPr lang="en-US" sz="2800" dirty="0" err="1">
                <a:sym typeface="Wingdings" pitchFamily="2" charset="2"/>
              </a:rPr>
              <a:t>iodo</a:t>
            </a:r>
            <a:r>
              <a:rPr lang="en-US" sz="2800" dirty="0">
                <a:sym typeface="Wingdings" pitchFamily="2" charset="2"/>
              </a:rPr>
              <a:t>)</a:t>
            </a:r>
            <a:endParaRPr lang="en-US" sz="2800" dirty="0"/>
          </a:p>
          <a:p>
            <a:endParaRPr lang="en-US" dirty="0" smtClean="0"/>
          </a:p>
          <a:p>
            <a:endParaRPr lang="pt-BR" dirty="0"/>
          </a:p>
        </p:txBody>
      </p:sp>
      <p:sp>
        <p:nvSpPr>
          <p:cNvPr id="4" name="Retângulo 3"/>
          <p:cNvSpPr/>
          <p:nvPr/>
        </p:nvSpPr>
        <p:spPr>
          <a:xfrm>
            <a:off x="578845" y="4813098"/>
            <a:ext cx="7560840" cy="127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Mudança</a:t>
            </a:r>
            <a:r>
              <a:rPr lang="en-US" sz="2400" b="1" dirty="0" smtClean="0"/>
              <a:t> </a:t>
            </a:r>
            <a:r>
              <a:rPr lang="en-US" sz="2400" b="1" dirty="0" err="1"/>
              <a:t>nos</a:t>
            </a:r>
            <a:r>
              <a:rPr lang="en-US" sz="2400" b="1" dirty="0"/>
              <a:t> testes de </a:t>
            </a:r>
            <a:r>
              <a:rPr lang="en-US" sz="2400" b="1" dirty="0" err="1"/>
              <a:t>função</a:t>
            </a:r>
            <a:r>
              <a:rPr lang="en-US" sz="2400" b="1" dirty="0"/>
              <a:t> </a:t>
            </a:r>
            <a:r>
              <a:rPr lang="en-US" sz="2400" b="1" dirty="0" err="1"/>
              <a:t>tireoidiana</a:t>
            </a:r>
            <a:r>
              <a:rPr lang="en-US" sz="2400" b="1" dirty="0"/>
              <a:t> e </a:t>
            </a:r>
            <a:r>
              <a:rPr lang="en-US" sz="2400" b="1" dirty="0" err="1"/>
              <a:t>pode</a:t>
            </a:r>
            <a:r>
              <a:rPr lang="en-US" sz="2400" b="1" dirty="0"/>
              <a:t> </a:t>
            </a:r>
            <a:r>
              <a:rPr lang="en-US" sz="2400" b="1" dirty="0" err="1"/>
              <a:t>ser</a:t>
            </a:r>
            <a:r>
              <a:rPr lang="en-US" sz="2400" b="1" dirty="0"/>
              <a:t> </a:t>
            </a:r>
            <a:r>
              <a:rPr lang="en-US" sz="2400" b="1" dirty="0" err="1"/>
              <a:t>responsável</a:t>
            </a:r>
            <a:r>
              <a:rPr lang="en-US" sz="2400" b="1" dirty="0"/>
              <a:t> </a:t>
            </a:r>
            <a:r>
              <a:rPr lang="en-US" sz="2400" b="1" dirty="0" err="1"/>
              <a:t>por</a:t>
            </a:r>
            <a:r>
              <a:rPr lang="en-US" sz="2400" b="1" dirty="0"/>
              <a:t> </a:t>
            </a:r>
            <a:r>
              <a:rPr lang="en-US" sz="2400" b="1" dirty="0" err="1"/>
              <a:t>uma</a:t>
            </a:r>
            <a:r>
              <a:rPr lang="en-US" sz="2400" b="1" dirty="0"/>
              <a:t> </a:t>
            </a:r>
            <a:r>
              <a:rPr lang="en-US" sz="2400" b="1" dirty="0" err="1"/>
              <a:t>disfunção</a:t>
            </a:r>
            <a:r>
              <a:rPr lang="en-US" sz="2400" b="1" dirty="0"/>
              <a:t> </a:t>
            </a:r>
            <a:r>
              <a:rPr lang="en-US" sz="2400" b="1" dirty="0" err="1" smtClean="0"/>
              <a:t>tireoidiana</a:t>
            </a:r>
            <a:endParaRPr lang="pt-BR" sz="2400" b="1" dirty="0"/>
          </a:p>
        </p:txBody>
      </p:sp>
      <p:sp>
        <p:nvSpPr>
          <p:cNvPr id="5" name="Seta para baixo 4"/>
          <p:cNvSpPr/>
          <p:nvPr/>
        </p:nvSpPr>
        <p:spPr>
          <a:xfrm>
            <a:off x="3923928" y="456849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60487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84094"/>
            <a:ext cx="8229600" cy="1143000"/>
          </a:xfrm>
        </p:spPr>
        <p:txBody>
          <a:bodyPr>
            <a:normAutofit fontScale="90000"/>
          </a:bodyPr>
          <a:lstStyle/>
          <a:p>
            <a:r>
              <a:rPr lang="en-US" dirty="0"/>
              <a:t>A </a:t>
            </a:r>
            <a:r>
              <a:rPr lang="en-US" dirty="0" err="1"/>
              <a:t>amiodarona</a:t>
            </a:r>
            <a:r>
              <a:rPr lang="en-US" dirty="0"/>
              <a:t> </a:t>
            </a:r>
            <a:r>
              <a:rPr lang="en-US" dirty="0" err="1"/>
              <a:t>deve</a:t>
            </a:r>
            <a:r>
              <a:rPr lang="en-US" dirty="0"/>
              <a:t> </a:t>
            </a:r>
            <a:r>
              <a:rPr lang="en-US" dirty="0" err="1"/>
              <a:t>ser</a:t>
            </a:r>
            <a:r>
              <a:rPr lang="en-US" dirty="0"/>
              <a:t> </a:t>
            </a:r>
            <a:r>
              <a:rPr lang="en-US" dirty="0" err="1"/>
              <a:t>suspensa</a:t>
            </a:r>
            <a:r>
              <a:rPr lang="en-US" dirty="0"/>
              <a:t> de </a:t>
            </a:r>
            <a:r>
              <a:rPr lang="en-US" dirty="0" err="1"/>
              <a:t>todos</a:t>
            </a:r>
            <a:r>
              <a:rPr lang="en-US" dirty="0"/>
              <a:t> </a:t>
            </a:r>
            <a:r>
              <a:rPr lang="en-US" dirty="0" err="1"/>
              <a:t>os</a:t>
            </a:r>
            <a:r>
              <a:rPr lang="en-US" dirty="0"/>
              <a:t> </a:t>
            </a:r>
            <a:r>
              <a:rPr lang="en-US" dirty="0" err="1"/>
              <a:t>pacientes</a:t>
            </a:r>
            <a:r>
              <a:rPr lang="en-US" dirty="0"/>
              <a:t> com AIH?</a:t>
            </a:r>
            <a:endParaRPr lang="pt-BR" dirty="0"/>
          </a:p>
        </p:txBody>
      </p:sp>
      <p:sp>
        <p:nvSpPr>
          <p:cNvPr id="3" name="Espaço Reservado para Conteúdo 2"/>
          <p:cNvSpPr>
            <a:spLocks noGrp="1"/>
          </p:cNvSpPr>
          <p:nvPr>
            <p:ph idx="1"/>
          </p:nvPr>
        </p:nvSpPr>
        <p:spPr>
          <a:xfrm>
            <a:off x="492043" y="1646800"/>
            <a:ext cx="8229600" cy="5207262"/>
          </a:xfrm>
        </p:spPr>
        <p:txBody>
          <a:bodyPr>
            <a:normAutofit/>
          </a:bodyPr>
          <a:lstStyle/>
          <a:p>
            <a:r>
              <a:rPr lang="en-US" dirty="0" smtClean="0"/>
              <a:t>TRATAMENTO:</a:t>
            </a:r>
          </a:p>
          <a:p>
            <a:pPr marL="0" indent="0">
              <a:buNone/>
            </a:pPr>
            <a:r>
              <a:rPr lang="en-US" dirty="0" smtClean="0"/>
              <a:t>-  </a:t>
            </a:r>
            <a:r>
              <a:rPr lang="en-US" dirty="0" err="1" smtClean="0"/>
              <a:t>Hipotireoidismo</a:t>
            </a:r>
            <a:r>
              <a:rPr lang="en-US" dirty="0" smtClean="0"/>
              <a:t> </a:t>
            </a:r>
            <a:r>
              <a:rPr lang="en-US" dirty="0" err="1" smtClean="0"/>
              <a:t>Clínico</a:t>
            </a:r>
            <a:r>
              <a:rPr lang="en-US" dirty="0" smtClean="0"/>
              <a:t>: </a:t>
            </a:r>
            <a:r>
              <a:rPr lang="en-US" dirty="0" err="1" smtClean="0"/>
              <a:t>Levotiroxina</a:t>
            </a:r>
            <a:endParaRPr lang="en-US" dirty="0" smtClean="0"/>
          </a:p>
          <a:p>
            <a:pPr marL="0" indent="0">
              <a:buNone/>
            </a:pPr>
            <a:endParaRPr lang="en-US" dirty="0" smtClean="0">
              <a:sym typeface="Wingdings" pitchFamily="2" charset="2"/>
            </a:endParaRPr>
          </a:p>
          <a:p>
            <a:pPr marL="0" indent="0">
              <a:buNone/>
            </a:pPr>
            <a:endParaRPr lang="en-US" dirty="0">
              <a:sym typeface="Wingdings" pitchFamily="2" charset="2"/>
            </a:endParaRPr>
          </a:p>
          <a:p>
            <a:pPr marL="0" indent="0">
              <a:buNone/>
            </a:pPr>
            <a:endParaRPr lang="en-US" dirty="0" smtClean="0">
              <a:sym typeface="Wingdings" pitchFamily="2" charset="2"/>
            </a:endParaRPr>
          </a:p>
          <a:p>
            <a:pPr marL="0" indent="0">
              <a:buNone/>
            </a:pPr>
            <a:r>
              <a:rPr lang="en-US" dirty="0" smtClean="0">
                <a:sym typeface="Wingdings" pitchFamily="2" charset="2"/>
              </a:rPr>
              <a:t> </a:t>
            </a:r>
            <a:r>
              <a:rPr lang="en-US" sz="2500" dirty="0" err="1" smtClean="0">
                <a:sym typeface="Wingdings" pitchFamily="2" charset="2"/>
              </a:rPr>
              <a:t>Ajustar</a:t>
            </a:r>
            <a:r>
              <a:rPr lang="en-US" sz="2500" dirty="0" smtClean="0">
                <a:sym typeface="Wingdings" pitchFamily="2" charset="2"/>
              </a:rPr>
              <a:t> dose </a:t>
            </a:r>
            <a:r>
              <a:rPr lang="en-US" sz="2500" dirty="0" err="1" smtClean="0">
                <a:sym typeface="Wingdings" pitchFamily="2" charset="2"/>
              </a:rPr>
              <a:t>para</a:t>
            </a:r>
            <a:r>
              <a:rPr lang="en-US" sz="2500" dirty="0" smtClean="0">
                <a:sym typeface="Wingdings" pitchFamily="2" charset="2"/>
              </a:rPr>
              <a:t> </a:t>
            </a:r>
            <a:r>
              <a:rPr lang="en-US" sz="2500" dirty="0" err="1" smtClean="0">
                <a:sym typeface="Wingdings" pitchFamily="2" charset="2"/>
              </a:rPr>
              <a:t>normalização</a:t>
            </a:r>
            <a:r>
              <a:rPr lang="en-US" sz="2500" dirty="0" smtClean="0">
                <a:sym typeface="Wingdings" pitchFamily="2" charset="2"/>
              </a:rPr>
              <a:t> de T4L e T3L e </a:t>
            </a:r>
            <a:r>
              <a:rPr lang="en-US" sz="2500" dirty="0" err="1" smtClean="0">
                <a:sym typeface="Wingdings" pitchFamily="2" charset="2"/>
              </a:rPr>
              <a:t>manter</a:t>
            </a:r>
            <a:r>
              <a:rPr lang="en-US" sz="2500" dirty="0" smtClean="0">
                <a:sym typeface="Wingdings" pitchFamily="2" charset="2"/>
              </a:rPr>
              <a:t> TSH entre LSN </a:t>
            </a:r>
            <a:r>
              <a:rPr lang="en-US" sz="2500" dirty="0" err="1" smtClean="0">
                <a:sym typeface="Wingdings" pitchFamily="2" charset="2"/>
              </a:rPr>
              <a:t>ou</a:t>
            </a:r>
            <a:r>
              <a:rPr lang="en-US" sz="2500" dirty="0" smtClean="0">
                <a:sym typeface="Wingdings" pitchFamily="2" charset="2"/>
              </a:rPr>
              <a:t> </a:t>
            </a:r>
            <a:r>
              <a:rPr lang="en-US" sz="2500" dirty="0" err="1" smtClean="0">
                <a:sym typeface="Wingdings" pitchFamily="2" charset="2"/>
              </a:rPr>
              <a:t>pouco</a:t>
            </a:r>
            <a:r>
              <a:rPr lang="en-US" sz="2500" dirty="0" smtClean="0">
                <a:sym typeface="Wingdings" pitchFamily="2" charset="2"/>
              </a:rPr>
              <a:t> </a:t>
            </a:r>
            <a:r>
              <a:rPr lang="en-US" sz="2500" dirty="0" err="1" smtClean="0">
                <a:sym typeface="Wingdings" pitchFamily="2" charset="2"/>
              </a:rPr>
              <a:t>abaixo</a:t>
            </a:r>
            <a:r>
              <a:rPr lang="en-US" sz="2500" dirty="0" smtClean="0">
                <a:sym typeface="Wingdings" pitchFamily="2" charset="2"/>
              </a:rPr>
              <a:t> </a:t>
            </a:r>
            <a:r>
              <a:rPr lang="en-US" sz="2500" dirty="0" err="1" smtClean="0">
                <a:sym typeface="Wingdings" pitchFamily="2" charset="2"/>
              </a:rPr>
              <a:t>até</a:t>
            </a:r>
            <a:r>
              <a:rPr lang="en-US" sz="2500" dirty="0" smtClean="0">
                <a:sym typeface="Wingdings" pitchFamily="2" charset="2"/>
              </a:rPr>
              <a:t>  &lt;</a:t>
            </a:r>
            <a:r>
              <a:rPr lang="pt-PT" sz="2800" dirty="0" smtClean="0"/>
              <a:t>10 </a:t>
            </a:r>
            <a:r>
              <a:rPr lang="pt-PT" sz="2800" dirty="0"/>
              <a:t>mU / </a:t>
            </a:r>
            <a:r>
              <a:rPr lang="pt-PT" sz="2800" dirty="0" smtClean="0"/>
              <a:t>L </a:t>
            </a:r>
            <a:r>
              <a:rPr lang="en-US" sz="2500" dirty="0" smtClean="0">
                <a:sym typeface="Wingdings" pitchFamily="2" charset="2"/>
              </a:rPr>
              <a:t> </a:t>
            </a:r>
            <a:r>
              <a:rPr lang="en-US" sz="2500" dirty="0" err="1" smtClean="0">
                <a:sym typeface="Wingdings" pitchFamily="2" charset="2"/>
              </a:rPr>
              <a:t>para</a:t>
            </a:r>
            <a:r>
              <a:rPr lang="en-US" sz="2500" dirty="0" smtClean="0">
                <a:sym typeface="Wingdings" pitchFamily="2" charset="2"/>
              </a:rPr>
              <a:t> </a:t>
            </a:r>
            <a:r>
              <a:rPr lang="en-US" sz="2500" dirty="0" err="1" smtClean="0">
                <a:sym typeface="Wingdings" pitchFamily="2" charset="2"/>
              </a:rPr>
              <a:t>evitar</a:t>
            </a:r>
            <a:r>
              <a:rPr lang="en-US" sz="2500" dirty="0" smtClean="0">
                <a:sym typeface="Wingdings" pitchFamily="2" charset="2"/>
              </a:rPr>
              <a:t> o </a:t>
            </a:r>
            <a:r>
              <a:rPr lang="en-US" sz="2500" dirty="0" err="1" smtClean="0">
                <a:sym typeface="Wingdings" pitchFamily="2" charset="2"/>
              </a:rPr>
              <a:t>sobretratamento</a:t>
            </a:r>
            <a:endParaRPr lang="en-US" sz="2500" dirty="0"/>
          </a:p>
          <a:p>
            <a:endParaRPr lang="en-US" dirty="0">
              <a:sym typeface="Wingdings" pitchFamily="2" charset="2"/>
            </a:endParaRPr>
          </a:p>
          <a:p>
            <a:pPr marL="0" indent="0">
              <a:buNone/>
            </a:pPr>
            <a:endParaRPr lang="en-US" dirty="0" smtClean="0">
              <a:sym typeface="Wingdings" pitchFamily="2" charset="2"/>
            </a:endParaRPr>
          </a:p>
          <a:p>
            <a:pPr marL="0" indent="0">
              <a:buNone/>
            </a:pPr>
            <a:endParaRPr lang="en-US" dirty="0">
              <a:sym typeface="Wingdings" pitchFamily="2" charset="2"/>
            </a:endParaRPr>
          </a:p>
          <a:p>
            <a:pPr marL="0" indent="0">
              <a:buNone/>
            </a:pPr>
            <a:endParaRPr lang="en-US" dirty="0" smtClean="0">
              <a:sym typeface="Wingdings" pitchFamily="2" charset="2"/>
            </a:endParaRPr>
          </a:p>
          <a:p>
            <a:pPr marL="0" indent="0">
              <a:buNone/>
            </a:pPr>
            <a:endParaRPr lang="en-US" dirty="0">
              <a:sym typeface="Wingdings" pitchFamily="2" charset="2"/>
            </a:endParaRPr>
          </a:p>
          <a:p>
            <a:pPr marL="0" indent="0">
              <a:buNone/>
            </a:pPr>
            <a:endParaRPr lang="en-US" dirty="0">
              <a:sym typeface="Wingdings" pitchFamily="2" charset="2"/>
            </a:endParaRPr>
          </a:p>
          <a:p>
            <a:endParaRPr lang="pt-BR" dirty="0"/>
          </a:p>
        </p:txBody>
      </p:sp>
      <p:sp>
        <p:nvSpPr>
          <p:cNvPr id="5" name="Retângulo 4"/>
          <p:cNvSpPr/>
          <p:nvPr/>
        </p:nvSpPr>
        <p:spPr>
          <a:xfrm>
            <a:off x="0" y="3140968"/>
            <a:ext cx="9144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smtClean="0"/>
              <a:t> </a:t>
            </a:r>
            <a:r>
              <a:rPr lang="en-US" sz="2400" b="1" dirty="0" err="1"/>
              <a:t>Não</a:t>
            </a:r>
            <a:r>
              <a:rPr lang="en-US" sz="2400" b="1" dirty="0"/>
              <a:t> é </a:t>
            </a:r>
            <a:r>
              <a:rPr lang="en-US" sz="2400" b="1" dirty="0" err="1"/>
              <a:t>necessário</a:t>
            </a:r>
            <a:r>
              <a:rPr lang="en-US" sz="2400" b="1" dirty="0"/>
              <a:t> </a:t>
            </a:r>
            <a:r>
              <a:rPr lang="en-US" sz="2400" b="1" dirty="0" err="1"/>
              <a:t>descontinuar</a:t>
            </a:r>
            <a:r>
              <a:rPr lang="en-US" sz="2400" b="1" dirty="0"/>
              <a:t> a </a:t>
            </a:r>
            <a:r>
              <a:rPr lang="en-US" sz="2400" b="1" dirty="0" err="1" smtClean="0"/>
              <a:t>amiodarona</a:t>
            </a:r>
            <a:r>
              <a:rPr lang="en-US" sz="2400" b="1" dirty="0" smtClean="0"/>
              <a:t> se </a:t>
            </a:r>
            <a:r>
              <a:rPr lang="en-US" sz="2400" b="1" dirty="0" err="1" smtClean="0"/>
              <a:t>considerada</a:t>
            </a:r>
            <a:r>
              <a:rPr lang="en-US" sz="2400" b="1" dirty="0" smtClean="0"/>
              <a:t> </a:t>
            </a:r>
            <a:r>
              <a:rPr lang="en-US" sz="2400" b="1" dirty="0" err="1" smtClean="0"/>
              <a:t>essencial</a:t>
            </a:r>
            <a:endParaRPr lang="en-US" sz="2400" b="1" dirty="0">
              <a:sym typeface="Wingdings" pitchFamily="2" charset="2"/>
            </a:endParaRPr>
          </a:p>
        </p:txBody>
      </p:sp>
    </p:spTree>
    <p:extLst>
      <p:ext uri="{BB962C8B-B14F-4D97-AF65-F5344CB8AC3E}">
        <p14:creationId xmlns:p14="http://schemas.microsoft.com/office/powerpoint/2010/main" val="1854991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 </a:t>
            </a:r>
            <a:r>
              <a:rPr lang="en-US" dirty="0" err="1"/>
              <a:t>amiodarona</a:t>
            </a:r>
            <a:r>
              <a:rPr lang="en-US" dirty="0"/>
              <a:t> </a:t>
            </a:r>
            <a:r>
              <a:rPr lang="en-US" dirty="0" err="1"/>
              <a:t>deve</a:t>
            </a:r>
            <a:r>
              <a:rPr lang="en-US" dirty="0"/>
              <a:t> </a:t>
            </a:r>
            <a:r>
              <a:rPr lang="en-US" dirty="0" err="1"/>
              <a:t>ser</a:t>
            </a:r>
            <a:r>
              <a:rPr lang="en-US" dirty="0"/>
              <a:t> </a:t>
            </a:r>
            <a:r>
              <a:rPr lang="en-US" dirty="0" err="1"/>
              <a:t>suspensa</a:t>
            </a:r>
            <a:r>
              <a:rPr lang="en-US" dirty="0"/>
              <a:t> de </a:t>
            </a:r>
            <a:r>
              <a:rPr lang="en-US" dirty="0" err="1"/>
              <a:t>todos</a:t>
            </a:r>
            <a:r>
              <a:rPr lang="en-US" dirty="0"/>
              <a:t> </a:t>
            </a:r>
            <a:r>
              <a:rPr lang="en-US" dirty="0" err="1"/>
              <a:t>os</a:t>
            </a:r>
            <a:r>
              <a:rPr lang="en-US" dirty="0"/>
              <a:t> </a:t>
            </a:r>
            <a:r>
              <a:rPr lang="en-US" dirty="0" err="1"/>
              <a:t>pacientes</a:t>
            </a:r>
            <a:r>
              <a:rPr lang="en-US" dirty="0"/>
              <a:t> com AIH?</a:t>
            </a:r>
            <a:endParaRPr lang="pt-BR" dirty="0"/>
          </a:p>
        </p:txBody>
      </p:sp>
      <p:sp>
        <p:nvSpPr>
          <p:cNvPr id="3" name="Espaço Reservado para Conteúdo 2"/>
          <p:cNvSpPr>
            <a:spLocks noGrp="1"/>
          </p:cNvSpPr>
          <p:nvPr>
            <p:ph idx="1"/>
          </p:nvPr>
        </p:nvSpPr>
        <p:spPr/>
        <p:txBody>
          <a:bodyPr/>
          <a:lstStyle/>
          <a:p>
            <a:pPr marL="0" indent="0">
              <a:buNone/>
            </a:pPr>
            <a:endParaRPr lang="en-US" dirty="0" smtClean="0">
              <a:sym typeface="Wingdings" pitchFamily="2" charset="2"/>
            </a:endParaRPr>
          </a:p>
          <a:p>
            <a:pPr marL="0" indent="0">
              <a:buNone/>
            </a:pPr>
            <a:endParaRPr lang="en-US" dirty="0">
              <a:sym typeface="Wingdings" pitchFamily="2" charset="2"/>
            </a:endParaRPr>
          </a:p>
          <a:p>
            <a:pPr marL="0" indent="0">
              <a:buNone/>
            </a:pPr>
            <a:r>
              <a:rPr lang="en-US" dirty="0" smtClean="0">
                <a:sym typeface="Wingdings" pitchFamily="2" charset="2"/>
              </a:rPr>
              <a:t>- </a:t>
            </a:r>
            <a:r>
              <a:rPr lang="en-US" dirty="0" err="1">
                <a:sym typeface="Wingdings" pitchFamily="2" charset="2"/>
              </a:rPr>
              <a:t>Subclínico</a:t>
            </a:r>
            <a:r>
              <a:rPr lang="en-US" dirty="0">
                <a:sym typeface="Wingdings" pitchFamily="2" charset="2"/>
              </a:rPr>
              <a:t>:</a:t>
            </a:r>
          </a:p>
          <a:p>
            <a:endParaRPr lang="pt-BR" dirty="0"/>
          </a:p>
        </p:txBody>
      </p:sp>
      <p:sp>
        <p:nvSpPr>
          <p:cNvPr id="4" name="Retângulo 3"/>
          <p:cNvSpPr/>
          <p:nvPr/>
        </p:nvSpPr>
        <p:spPr>
          <a:xfrm>
            <a:off x="3491880" y="2492896"/>
            <a:ext cx="5184576" cy="3456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2400" dirty="0" smtClean="0">
              <a:sym typeface="Wingdings" pitchFamily="2" charset="2"/>
            </a:endParaRPr>
          </a:p>
          <a:p>
            <a:endParaRPr lang="en-US" sz="2400" dirty="0">
              <a:sym typeface="Wingdings" pitchFamily="2" charset="2"/>
            </a:endParaRPr>
          </a:p>
          <a:p>
            <a:pPr marL="342900" indent="-342900">
              <a:buFontTx/>
              <a:buChar char="-"/>
            </a:pPr>
            <a:endParaRPr lang="en-US" sz="2400" dirty="0" smtClean="0">
              <a:sym typeface="Wingdings" pitchFamily="2" charset="2"/>
            </a:endParaRPr>
          </a:p>
          <a:p>
            <a:pPr marL="342900" indent="-342900">
              <a:buFontTx/>
              <a:buChar char="-"/>
            </a:pPr>
            <a:r>
              <a:rPr lang="en-US" sz="2400" dirty="0" err="1" smtClean="0">
                <a:sym typeface="Wingdings" pitchFamily="2" charset="2"/>
              </a:rPr>
              <a:t>Desnecessário</a:t>
            </a:r>
            <a:r>
              <a:rPr lang="en-US" sz="2400" dirty="0" smtClean="0">
                <a:sym typeface="Wingdings" pitchFamily="2" charset="2"/>
              </a:rPr>
              <a:t> </a:t>
            </a:r>
            <a:r>
              <a:rPr lang="en-US" sz="2400" dirty="0" err="1">
                <a:sym typeface="Wingdings" pitchFamily="2" charset="2"/>
              </a:rPr>
              <a:t>em</a:t>
            </a:r>
            <a:r>
              <a:rPr lang="en-US" sz="2400" dirty="0">
                <a:sym typeface="Wingdings" pitchFamily="2" charset="2"/>
              </a:rPr>
              <a:t> </a:t>
            </a:r>
            <a:r>
              <a:rPr lang="en-US" sz="2400" dirty="0" err="1">
                <a:sym typeface="Wingdings" pitchFamily="2" charset="2"/>
              </a:rPr>
              <a:t>alguns</a:t>
            </a:r>
            <a:r>
              <a:rPr lang="en-US" sz="2400" dirty="0">
                <a:sym typeface="Wingdings" pitchFamily="2" charset="2"/>
              </a:rPr>
              <a:t> </a:t>
            </a:r>
            <a:r>
              <a:rPr lang="en-US" sz="2400" dirty="0" err="1">
                <a:sym typeface="Wingdings" pitchFamily="2" charset="2"/>
              </a:rPr>
              <a:t>casos</a:t>
            </a:r>
            <a:r>
              <a:rPr lang="en-US" sz="2400" dirty="0">
                <a:sym typeface="Wingdings" pitchFamily="2" charset="2"/>
              </a:rPr>
              <a:t>  </a:t>
            </a:r>
            <a:r>
              <a:rPr lang="en-US" sz="2400" dirty="0" err="1">
                <a:sym typeface="Wingdings" pitchFamily="2" charset="2"/>
              </a:rPr>
              <a:t>Idosos</a:t>
            </a:r>
            <a:r>
              <a:rPr lang="en-US" sz="2400" dirty="0">
                <a:sym typeface="Wingdings" pitchFamily="2" charset="2"/>
              </a:rPr>
              <a:t> (</a:t>
            </a:r>
            <a:r>
              <a:rPr lang="en-US" sz="2400" dirty="0" err="1">
                <a:sym typeface="Wingdings" pitchFamily="2" charset="2"/>
              </a:rPr>
              <a:t>potencial</a:t>
            </a:r>
            <a:r>
              <a:rPr lang="en-US" sz="2400" dirty="0">
                <a:sym typeface="Wingdings" pitchFamily="2" charset="2"/>
              </a:rPr>
              <a:t> </a:t>
            </a:r>
            <a:r>
              <a:rPr lang="en-US" sz="2400" dirty="0" err="1">
                <a:sym typeface="Wingdings" pitchFamily="2" charset="2"/>
              </a:rPr>
              <a:t>aumento</a:t>
            </a:r>
            <a:r>
              <a:rPr lang="en-US" sz="2400" dirty="0">
                <a:sym typeface="Wingdings" pitchFamily="2" charset="2"/>
              </a:rPr>
              <a:t> de </a:t>
            </a:r>
            <a:r>
              <a:rPr lang="en-US" sz="2400" dirty="0" err="1">
                <a:sym typeface="Wingdings" pitchFamily="2" charset="2"/>
              </a:rPr>
              <a:t>eventos</a:t>
            </a:r>
            <a:r>
              <a:rPr lang="en-US" sz="2400" dirty="0">
                <a:sym typeface="Wingdings" pitchFamily="2" charset="2"/>
              </a:rPr>
              <a:t> CV</a:t>
            </a:r>
            <a:r>
              <a:rPr lang="en-US" sz="2400" dirty="0" smtClean="0">
                <a:sym typeface="Wingdings" pitchFamily="2" charset="2"/>
              </a:rPr>
              <a:t>)</a:t>
            </a:r>
          </a:p>
          <a:p>
            <a:pPr marL="342900" indent="-342900">
              <a:buFontTx/>
              <a:buChar char="-"/>
            </a:pPr>
            <a:endParaRPr lang="en-US" sz="2400" dirty="0" smtClean="0">
              <a:sym typeface="Wingdings" pitchFamily="2" charset="2"/>
            </a:endParaRPr>
          </a:p>
          <a:p>
            <a:pPr marL="342900" indent="-342900">
              <a:buFontTx/>
              <a:buChar char="-"/>
            </a:pPr>
            <a:r>
              <a:rPr lang="en-US" sz="2400" dirty="0" err="1" smtClean="0">
                <a:sym typeface="Wingdings" pitchFamily="2" charset="2"/>
              </a:rPr>
              <a:t>Repetir</a:t>
            </a:r>
            <a:r>
              <a:rPr lang="en-US" sz="2400" dirty="0" smtClean="0">
                <a:sym typeface="Wingdings" pitchFamily="2" charset="2"/>
              </a:rPr>
              <a:t> </a:t>
            </a:r>
            <a:r>
              <a:rPr lang="en-US" sz="2400" dirty="0" err="1" smtClean="0">
                <a:sym typeface="Wingdings" pitchFamily="2" charset="2"/>
              </a:rPr>
              <a:t>função</a:t>
            </a:r>
            <a:r>
              <a:rPr lang="en-US" sz="2400" dirty="0" smtClean="0">
                <a:sym typeface="Wingdings" pitchFamily="2" charset="2"/>
              </a:rPr>
              <a:t> </a:t>
            </a:r>
            <a:r>
              <a:rPr lang="en-US" sz="2400" dirty="0" err="1" smtClean="0">
                <a:sym typeface="Wingdings" pitchFamily="2" charset="2"/>
              </a:rPr>
              <a:t>tireoidiana</a:t>
            </a:r>
            <a:r>
              <a:rPr lang="en-US" sz="2400" dirty="0" smtClean="0">
                <a:sym typeface="Wingdings" pitchFamily="2" charset="2"/>
              </a:rPr>
              <a:t> </a:t>
            </a:r>
            <a:r>
              <a:rPr lang="en-US" sz="2400" dirty="0" err="1" smtClean="0">
                <a:sym typeface="Wingdings" pitchFamily="2" charset="2"/>
              </a:rPr>
              <a:t>em</a:t>
            </a:r>
            <a:r>
              <a:rPr lang="en-US" sz="2400" dirty="0" smtClean="0">
                <a:sym typeface="Wingdings" pitchFamily="2" charset="2"/>
              </a:rPr>
              <a:t> 4-6 m </a:t>
            </a:r>
            <a:r>
              <a:rPr lang="en-US" sz="2400" dirty="0" err="1" smtClean="0">
                <a:sym typeface="Wingdings" pitchFamily="2" charset="2"/>
              </a:rPr>
              <a:t>para</a:t>
            </a:r>
            <a:r>
              <a:rPr lang="en-US" sz="2400" dirty="0" smtClean="0">
                <a:sym typeface="Wingdings" pitchFamily="2" charset="2"/>
              </a:rPr>
              <a:t> </a:t>
            </a:r>
            <a:r>
              <a:rPr lang="en-US" sz="2400" dirty="0" err="1" smtClean="0">
                <a:sym typeface="Wingdings" pitchFamily="2" charset="2"/>
              </a:rPr>
              <a:t>avaliar</a:t>
            </a:r>
            <a:r>
              <a:rPr lang="en-US" sz="2400" dirty="0" smtClean="0">
                <a:sym typeface="Wingdings" pitchFamily="2" charset="2"/>
              </a:rPr>
              <a:t> </a:t>
            </a:r>
            <a:r>
              <a:rPr lang="en-US" sz="2400" dirty="0" err="1" smtClean="0">
                <a:sym typeface="Wingdings" pitchFamily="2" charset="2"/>
              </a:rPr>
              <a:t>risco</a:t>
            </a:r>
            <a:r>
              <a:rPr lang="en-US" sz="2400" dirty="0" smtClean="0">
                <a:sym typeface="Wingdings" pitchFamily="2" charset="2"/>
              </a:rPr>
              <a:t> de </a:t>
            </a:r>
            <a:r>
              <a:rPr lang="en-US" sz="2400" dirty="0" err="1" smtClean="0">
                <a:sym typeface="Wingdings" pitchFamily="2" charset="2"/>
              </a:rPr>
              <a:t>progressão</a:t>
            </a:r>
            <a:endParaRPr lang="en-US" sz="2400" dirty="0" smtClean="0">
              <a:sym typeface="Wingdings" pitchFamily="2" charset="2"/>
            </a:endParaRPr>
          </a:p>
          <a:p>
            <a:pPr marL="342900" indent="-342900">
              <a:buFontTx/>
              <a:buChar char="-"/>
            </a:pPr>
            <a:endParaRPr lang="en-US" sz="2400" dirty="0">
              <a:sym typeface="Wingdings" pitchFamily="2" charset="2"/>
            </a:endParaRPr>
          </a:p>
          <a:p>
            <a:pPr marL="342900" indent="-342900">
              <a:buFontTx/>
              <a:buChar char="-"/>
            </a:pPr>
            <a:r>
              <a:rPr lang="en-US" sz="2400" dirty="0" err="1" smtClean="0">
                <a:sym typeface="Wingdings" pitchFamily="2" charset="2"/>
              </a:rPr>
              <a:t>Não</a:t>
            </a:r>
            <a:r>
              <a:rPr lang="en-US" sz="2400" dirty="0" smtClean="0">
                <a:sym typeface="Wingdings" pitchFamily="2" charset="2"/>
              </a:rPr>
              <a:t> </a:t>
            </a:r>
            <a:r>
              <a:rPr lang="en-US" sz="2400" dirty="0" err="1" smtClean="0">
                <a:sym typeface="Wingdings" pitchFamily="2" charset="2"/>
              </a:rPr>
              <a:t>necessariamente</a:t>
            </a:r>
            <a:r>
              <a:rPr lang="en-US" sz="2400" dirty="0" smtClean="0">
                <a:sym typeface="Wingdings" pitchFamily="2" charset="2"/>
              </a:rPr>
              <a:t> </a:t>
            </a:r>
            <a:r>
              <a:rPr lang="en-US" sz="2400" dirty="0" err="1" smtClean="0">
                <a:sym typeface="Wingdings" pitchFamily="2" charset="2"/>
              </a:rPr>
              <a:t>ocorre</a:t>
            </a:r>
            <a:r>
              <a:rPr lang="en-US" sz="2400" dirty="0" smtClean="0">
                <a:sym typeface="Wingdings" pitchFamily="2" charset="2"/>
              </a:rPr>
              <a:t> </a:t>
            </a:r>
            <a:r>
              <a:rPr lang="en-US" sz="2400" dirty="0" err="1" smtClean="0">
                <a:sym typeface="Wingdings" pitchFamily="2" charset="2"/>
              </a:rPr>
              <a:t>progressão</a:t>
            </a:r>
            <a:r>
              <a:rPr lang="en-US" sz="2400" dirty="0" smtClean="0">
                <a:sym typeface="Wingdings" pitchFamily="2" charset="2"/>
              </a:rPr>
              <a:t> </a:t>
            </a:r>
          </a:p>
          <a:p>
            <a:endParaRPr lang="en-US" sz="2400" dirty="0">
              <a:sym typeface="Wingdings" pitchFamily="2" charset="2"/>
            </a:endParaRPr>
          </a:p>
          <a:p>
            <a:endParaRPr lang="en-US" sz="2400" dirty="0">
              <a:sym typeface="Wingdings" pitchFamily="2" charset="2"/>
            </a:endParaRPr>
          </a:p>
          <a:p>
            <a:endParaRPr lang="en-US" sz="2200" dirty="0">
              <a:sym typeface="Wingdings" pitchFamily="2" charset="2"/>
            </a:endParaRPr>
          </a:p>
        </p:txBody>
      </p:sp>
    </p:spTree>
    <p:extLst>
      <p:ext uri="{BB962C8B-B14F-4D97-AF65-F5344CB8AC3E}">
        <p14:creationId xmlns:p14="http://schemas.microsoft.com/office/powerpoint/2010/main" val="1296793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 </a:t>
            </a:r>
            <a:r>
              <a:rPr lang="en-US" dirty="0" err="1"/>
              <a:t>amiodarona</a:t>
            </a:r>
            <a:r>
              <a:rPr lang="en-US" dirty="0"/>
              <a:t> </a:t>
            </a:r>
            <a:r>
              <a:rPr lang="en-US" dirty="0" err="1"/>
              <a:t>deve</a:t>
            </a:r>
            <a:r>
              <a:rPr lang="en-US" dirty="0"/>
              <a:t> </a:t>
            </a:r>
            <a:r>
              <a:rPr lang="en-US" dirty="0" err="1"/>
              <a:t>ser</a:t>
            </a:r>
            <a:r>
              <a:rPr lang="en-US" dirty="0"/>
              <a:t> </a:t>
            </a:r>
            <a:r>
              <a:rPr lang="en-US" dirty="0" err="1"/>
              <a:t>suspensa</a:t>
            </a:r>
            <a:r>
              <a:rPr lang="en-US" dirty="0"/>
              <a:t> de </a:t>
            </a:r>
            <a:r>
              <a:rPr lang="en-US" dirty="0" err="1"/>
              <a:t>todos</a:t>
            </a:r>
            <a:r>
              <a:rPr lang="en-US" dirty="0"/>
              <a:t> </a:t>
            </a:r>
            <a:r>
              <a:rPr lang="en-US" dirty="0" err="1"/>
              <a:t>os</a:t>
            </a:r>
            <a:r>
              <a:rPr lang="en-US" dirty="0"/>
              <a:t> </a:t>
            </a:r>
            <a:r>
              <a:rPr lang="en-US" dirty="0" err="1"/>
              <a:t>pacientes</a:t>
            </a:r>
            <a:r>
              <a:rPr lang="en-US" dirty="0"/>
              <a:t> com AIH?</a:t>
            </a:r>
            <a:endParaRPr lang="pt-BR" dirty="0"/>
          </a:p>
        </p:txBody>
      </p:sp>
      <p:sp>
        <p:nvSpPr>
          <p:cNvPr id="3" name="Espaço Reservado para Conteúdo 2"/>
          <p:cNvSpPr>
            <a:spLocks noGrp="1"/>
          </p:cNvSpPr>
          <p:nvPr>
            <p:ph idx="1"/>
          </p:nvPr>
        </p:nvSpPr>
        <p:spPr/>
        <p:txBody>
          <a:bodyPr/>
          <a:lstStyle/>
          <a:p>
            <a:r>
              <a:rPr lang="en-US" dirty="0" smtClean="0"/>
              <a:t>Se </a:t>
            </a:r>
            <a:r>
              <a:rPr lang="en-US" dirty="0" err="1" smtClean="0"/>
              <a:t>suspensão</a:t>
            </a:r>
            <a:r>
              <a:rPr lang="en-US" dirty="0" smtClean="0"/>
              <a:t> da </a:t>
            </a:r>
            <a:r>
              <a:rPr lang="en-US" dirty="0" err="1" smtClean="0"/>
              <a:t>amiodarona</a:t>
            </a:r>
            <a:r>
              <a:rPr lang="en-US" dirty="0" smtClean="0"/>
              <a:t>:</a:t>
            </a:r>
          </a:p>
          <a:p>
            <a:endParaRPr lang="en-US" dirty="0" smtClean="0"/>
          </a:p>
          <a:p>
            <a:r>
              <a:rPr lang="en-US" dirty="0" err="1" smtClean="0"/>
              <a:t>Cuidado</a:t>
            </a:r>
            <a:r>
              <a:rPr lang="en-US" dirty="0" smtClean="0"/>
              <a:t> com o </a:t>
            </a:r>
            <a:r>
              <a:rPr lang="en-US" dirty="0" err="1" smtClean="0"/>
              <a:t>sobretratamento</a:t>
            </a:r>
            <a:r>
              <a:rPr lang="en-US" dirty="0" smtClean="0"/>
              <a:t> </a:t>
            </a:r>
            <a:r>
              <a:rPr lang="en-US" dirty="0" smtClean="0">
                <a:sym typeface="Wingdings" pitchFamily="2" charset="2"/>
              </a:rPr>
              <a:t> </a:t>
            </a:r>
            <a:r>
              <a:rPr lang="en-US" dirty="0" err="1" smtClean="0">
                <a:sym typeface="Wingdings" pitchFamily="2" charset="2"/>
              </a:rPr>
              <a:t>exacerbação</a:t>
            </a:r>
            <a:r>
              <a:rPr lang="en-US" dirty="0" smtClean="0">
                <a:sym typeface="Wingdings" pitchFamily="2" charset="2"/>
              </a:rPr>
              <a:t> da </a:t>
            </a:r>
            <a:r>
              <a:rPr lang="en-US" dirty="0" err="1" smtClean="0">
                <a:sym typeface="Wingdings" pitchFamily="2" charset="2"/>
              </a:rPr>
              <a:t>doença</a:t>
            </a:r>
            <a:r>
              <a:rPr lang="en-US" dirty="0" smtClean="0">
                <a:sym typeface="Wingdings" pitchFamily="2" charset="2"/>
              </a:rPr>
              <a:t> </a:t>
            </a:r>
            <a:r>
              <a:rPr lang="en-US" dirty="0" err="1" smtClean="0">
                <a:sym typeface="Wingdings" pitchFamily="2" charset="2"/>
              </a:rPr>
              <a:t>cardíaca</a:t>
            </a:r>
            <a:endParaRPr lang="en-US" dirty="0">
              <a:sym typeface="Wingdings" pitchFamily="2" charset="2"/>
            </a:endParaRPr>
          </a:p>
          <a:p>
            <a:endParaRPr lang="en-US" dirty="0" smtClean="0">
              <a:sym typeface="Wingdings" pitchFamily="2" charset="2"/>
            </a:endParaRPr>
          </a:p>
          <a:p>
            <a:r>
              <a:rPr lang="en-US" dirty="0" smtClean="0">
                <a:sym typeface="Wingdings" pitchFamily="2" charset="2"/>
              </a:rPr>
              <a:t>L-T4 </a:t>
            </a:r>
            <a:r>
              <a:rPr lang="en-US" dirty="0" err="1" smtClean="0">
                <a:sym typeface="Wingdings" pitchFamily="2" charset="2"/>
              </a:rPr>
              <a:t>reduzida</a:t>
            </a:r>
            <a:r>
              <a:rPr lang="en-US" dirty="0" smtClean="0">
                <a:sym typeface="Wingdings" pitchFamily="2" charset="2"/>
              </a:rPr>
              <a:t> </a:t>
            </a:r>
            <a:r>
              <a:rPr lang="en-US" dirty="0" err="1" smtClean="0">
                <a:sym typeface="Wingdings" pitchFamily="2" charset="2"/>
              </a:rPr>
              <a:t>ou</a:t>
            </a:r>
            <a:r>
              <a:rPr lang="en-US" dirty="0" smtClean="0">
                <a:sym typeface="Wingdings" pitchFamily="2" charset="2"/>
              </a:rPr>
              <a:t> </a:t>
            </a:r>
            <a:r>
              <a:rPr lang="en-US" dirty="0" err="1" smtClean="0">
                <a:sym typeface="Wingdings" pitchFamily="2" charset="2"/>
              </a:rPr>
              <a:t>até</a:t>
            </a:r>
            <a:r>
              <a:rPr lang="en-US" dirty="0" smtClean="0">
                <a:sym typeface="Wingdings" pitchFamily="2" charset="2"/>
              </a:rPr>
              <a:t> </a:t>
            </a:r>
            <a:r>
              <a:rPr lang="en-US" dirty="0" err="1" smtClean="0">
                <a:sym typeface="Wingdings" pitchFamily="2" charset="2"/>
              </a:rPr>
              <a:t>descontinuada</a:t>
            </a:r>
            <a:endParaRPr lang="en-US" dirty="0" smtClean="0">
              <a:sym typeface="Wingdings" pitchFamily="2" charset="2"/>
            </a:endParaRPr>
          </a:p>
          <a:p>
            <a:r>
              <a:rPr lang="en-US" dirty="0" smtClean="0">
                <a:sym typeface="Wingdings" pitchFamily="2" charset="2"/>
              </a:rPr>
              <a:t>O AIH </a:t>
            </a:r>
            <a:r>
              <a:rPr lang="en-US" dirty="0" err="1" smtClean="0">
                <a:sym typeface="Wingdings" pitchFamily="2" charset="2"/>
              </a:rPr>
              <a:t>desaparece</a:t>
            </a:r>
            <a:r>
              <a:rPr lang="en-US" dirty="0" smtClean="0">
                <a:sym typeface="Wingdings" pitchFamily="2" charset="2"/>
              </a:rPr>
              <a:t> </a:t>
            </a:r>
            <a:r>
              <a:rPr lang="en-US" dirty="0" err="1" smtClean="0">
                <a:sym typeface="Wingdings" pitchFamily="2" charset="2"/>
              </a:rPr>
              <a:t>em</a:t>
            </a:r>
            <a:r>
              <a:rPr lang="en-US" dirty="0" smtClean="0">
                <a:sym typeface="Wingdings" pitchFamily="2" charset="2"/>
              </a:rPr>
              <a:t> 50</a:t>
            </a:r>
            <a:r>
              <a:rPr lang="en-US" dirty="0">
                <a:sym typeface="Wingdings" pitchFamily="2" charset="2"/>
              </a:rPr>
              <a:t>% dos </a:t>
            </a:r>
            <a:r>
              <a:rPr lang="en-US" dirty="0" err="1">
                <a:sym typeface="Wingdings" pitchFamily="2" charset="2"/>
              </a:rPr>
              <a:t>casos</a:t>
            </a:r>
            <a:r>
              <a:rPr lang="en-US" dirty="0">
                <a:sym typeface="Wingdings" pitchFamily="2" charset="2"/>
              </a:rPr>
              <a:t> </a:t>
            </a:r>
            <a:r>
              <a:rPr lang="en-US" dirty="0" smtClean="0">
                <a:sym typeface="Wingdings" pitchFamily="2" charset="2"/>
              </a:rPr>
              <a:t>com </a:t>
            </a:r>
            <a:r>
              <a:rPr lang="en-US" dirty="0">
                <a:sym typeface="Wingdings" pitchFamily="2" charset="2"/>
              </a:rPr>
              <a:t>a </a:t>
            </a:r>
            <a:r>
              <a:rPr lang="en-US" dirty="0" err="1" smtClean="0">
                <a:sym typeface="Wingdings" pitchFamily="2" charset="2"/>
              </a:rPr>
              <a:t>suspensão</a:t>
            </a:r>
            <a:r>
              <a:rPr lang="en-US" dirty="0" smtClean="0">
                <a:sym typeface="Wingdings" pitchFamily="2" charset="2"/>
              </a:rPr>
              <a:t> </a:t>
            </a:r>
            <a:r>
              <a:rPr lang="en-US" dirty="0" err="1" smtClean="0">
                <a:sym typeface="Wingdings" pitchFamily="2" charset="2"/>
              </a:rPr>
              <a:t>em</a:t>
            </a:r>
            <a:r>
              <a:rPr lang="en-US" dirty="0" smtClean="0">
                <a:sym typeface="Wingdings" pitchFamily="2" charset="2"/>
              </a:rPr>
              <a:t> 2-3 m</a:t>
            </a:r>
            <a:endParaRPr lang="en-US" dirty="0">
              <a:sym typeface="Wingdings" pitchFamily="2" charset="2"/>
            </a:endParaRPr>
          </a:p>
          <a:p>
            <a:pPr marL="0" indent="0">
              <a:buNone/>
            </a:pPr>
            <a:endParaRPr lang="en-US" dirty="0"/>
          </a:p>
          <a:p>
            <a:endParaRPr lang="pt-BR" dirty="0"/>
          </a:p>
        </p:txBody>
      </p:sp>
    </p:spTree>
    <p:extLst>
      <p:ext uri="{BB962C8B-B14F-4D97-AF65-F5344CB8AC3E}">
        <p14:creationId xmlns:p14="http://schemas.microsoft.com/office/powerpoint/2010/main" val="4150879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 y="548680"/>
            <a:ext cx="8908842" cy="58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71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 </a:t>
            </a:r>
            <a:r>
              <a:rPr lang="en-US" dirty="0" err="1"/>
              <a:t>amiodarona</a:t>
            </a:r>
            <a:r>
              <a:rPr lang="en-US" dirty="0"/>
              <a:t> </a:t>
            </a:r>
            <a:r>
              <a:rPr lang="en-US" dirty="0" err="1"/>
              <a:t>deve</a:t>
            </a:r>
            <a:r>
              <a:rPr lang="en-US" dirty="0"/>
              <a:t> </a:t>
            </a:r>
            <a:r>
              <a:rPr lang="en-US" dirty="0" err="1"/>
              <a:t>ser</a:t>
            </a:r>
            <a:r>
              <a:rPr lang="en-US" dirty="0"/>
              <a:t> </a:t>
            </a:r>
            <a:r>
              <a:rPr lang="en-US" dirty="0" err="1"/>
              <a:t>suspensa</a:t>
            </a:r>
            <a:r>
              <a:rPr lang="en-US" dirty="0"/>
              <a:t> de </a:t>
            </a:r>
            <a:r>
              <a:rPr lang="en-US" dirty="0" err="1"/>
              <a:t>todos</a:t>
            </a:r>
            <a:r>
              <a:rPr lang="en-US" dirty="0"/>
              <a:t> </a:t>
            </a:r>
            <a:r>
              <a:rPr lang="en-US" dirty="0" err="1"/>
              <a:t>os</a:t>
            </a:r>
            <a:r>
              <a:rPr lang="en-US" dirty="0"/>
              <a:t> </a:t>
            </a:r>
            <a:r>
              <a:rPr lang="en-US" dirty="0" err="1"/>
              <a:t>pacientes</a:t>
            </a:r>
            <a:r>
              <a:rPr lang="en-US" dirty="0"/>
              <a:t> com AIH?</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PT" dirty="0" smtClean="0"/>
              <a:t>Recomendação 1:</a:t>
            </a:r>
          </a:p>
          <a:p>
            <a:pPr marL="0" indent="0">
              <a:buNone/>
            </a:pPr>
            <a:r>
              <a:rPr lang="pt-PT" dirty="0" smtClean="0"/>
              <a:t>A </a:t>
            </a:r>
            <a:r>
              <a:rPr lang="pt-PT" dirty="0"/>
              <a:t>HAI não requer a retirada da amiodarona. </a:t>
            </a:r>
            <a:endParaRPr lang="pt-PT" dirty="0" smtClean="0"/>
          </a:p>
          <a:p>
            <a:pPr marL="0" indent="0">
              <a:buNone/>
            </a:pPr>
            <a:r>
              <a:rPr lang="pt-PT" dirty="0" smtClean="0"/>
              <a:t>O </a:t>
            </a:r>
            <a:r>
              <a:rPr lang="pt-PT" dirty="0"/>
              <a:t>tratamento com L-T4 é recomendado em todos os casos de HAI manifesta, embora possa ser evitado em alguns casos subclínicos, particularmente em idosos, mas com uma avaliação frequente do status da tireoide para monitorar a possível progressão para hipotireoidismo manifesto (1, ØOOO).</a:t>
            </a:r>
            <a:endParaRPr lang="en-US" dirty="0" smtClean="0"/>
          </a:p>
          <a:p>
            <a:endParaRPr lang="pt-BR" dirty="0"/>
          </a:p>
        </p:txBody>
      </p:sp>
    </p:spTree>
    <p:extLst>
      <p:ext uri="{BB962C8B-B14F-4D97-AF65-F5344CB8AC3E}">
        <p14:creationId xmlns:p14="http://schemas.microsoft.com/office/powerpoint/2010/main" val="3094555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1143000"/>
          </a:xfrm>
        </p:spPr>
        <p:txBody>
          <a:bodyPr>
            <a:normAutofit/>
          </a:bodyPr>
          <a:lstStyle/>
          <a:p>
            <a:r>
              <a:rPr lang="en-US" sz="3200" dirty="0" err="1" smtClean="0"/>
              <a:t>Quantos</a:t>
            </a:r>
            <a:r>
              <a:rPr lang="en-US" sz="3200" dirty="0" smtClean="0"/>
              <a:t> </a:t>
            </a:r>
            <a:r>
              <a:rPr lang="en-US" sz="3200" dirty="0" err="1" smtClean="0"/>
              <a:t>tipos</a:t>
            </a:r>
            <a:r>
              <a:rPr lang="en-US" sz="3200" dirty="0" smtClean="0"/>
              <a:t> de AIT </a:t>
            </a:r>
            <a:r>
              <a:rPr lang="en-US" sz="3200" dirty="0" err="1" smtClean="0"/>
              <a:t>podem</a:t>
            </a:r>
            <a:r>
              <a:rPr lang="en-US" sz="3200" dirty="0" smtClean="0"/>
              <a:t> </a:t>
            </a:r>
            <a:r>
              <a:rPr lang="en-US" sz="3200" dirty="0" err="1" smtClean="0"/>
              <a:t>ser</a:t>
            </a:r>
            <a:r>
              <a:rPr lang="en-US" sz="3200" dirty="0" smtClean="0"/>
              <a:t> </a:t>
            </a:r>
            <a:r>
              <a:rPr lang="en-US" sz="3200" dirty="0" err="1" smtClean="0"/>
              <a:t>identificados</a:t>
            </a:r>
            <a:r>
              <a:rPr lang="en-US" sz="3200" dirty="0" smtClean="0"/>
              <a:t> e </a:t>
            </a:r>
            <a:r>
              <a:rPr lang="en-US" sz="3200" dirty="0" err="1" smtClean="0"/>
              <a:t>quais</a:t>
            </a:r>
            <a:r>
              <a:rPr lang="en-US" sz="3200" dirty="0" smtClean="0"/>
              <a:t> </a:t>
            </a:r>
            <a:r>
              <a:rPr lang="en-US" sz="3200" dirty="0" err="1" smtClean="0"/>
              <a:t>os</a:t>
            </a:r>
            <a:r>
              <a:rPr lang="en-US" sz="3200" dirty="0" smtClean="0"/>
              <a:t> </a:t>
            </a:r>
            <a:r>
              <a:rPr lang="en-US" sz="3200" dirty="0" err="1" smtClean="0"/>
              <a:t>critérios</a:t>
            </a:r>
            <a:r>
              <a:rPr lang="en-US" sz="3200" dirty="0" smtClean="0"/>
              <a:t> </a:t>
            </a:r>
            <a:r>
              <a:rPr lang="en-US" sz="3200" dirty="0" err="1" smtClean="0"/>
              <a:t>diagnósticos</a:t>
            </a:r>
            <a:r>
              <a:rPr lang="en-US" sz="3200" dirty="0" smtClean="0"/>
              <a:t>?</a:t>
            </a:r>
            <a:endParaRPr lang="pt-BR" sz="3200" dirty="0"/>
          </a:p>
        </p:txBody>
      </p:sp>
      <p:sp>
        <p:nvSpPr>
          <p:cNvPr id="3" name="Espaço Reservado para Conteúdo 2"/>
          <p:cNvSpPr>
            <a:spLocks noGrp="1"/>
          </p:cNvSpPr>
          <p:nvPr>
            <p:ph idx="1"/>
          </p:nvPr>
        </p:nvSpPr>
        <p:spPr>
          <a:xfrm>
            <a:off x="457200" y="1600200"/>
            <a:ext cx="8229600" cy="4853136"/>
          </a:xfrm>
        </p:spPr>
        <p:txBody>
          <a:bodyPr>
            <a:normAutofit lnSpcReduction="10000"/>
          </a:bodyPr>
          <a:lstStyle/>
          <a:p>
            <a:r>
              <a:rPr lang="en-US" dirty="0" err="1" smtClean="0"/>
              <a:t>Tireotoxicose</a:t>
            </a:r>
            <a:r>
              <a:rPr lang="en-US" dirty="0" smtClean="0"/>
              <a:t> </a:t>
            </a:r>
            <a:r>
              <a:rPr lang="en-US" dirty="0" err="1" smtClean="0"/>
              <a:t>induzida</a:t>
            </a:r>
            <a:r>
              <a:rPr lang="en-US" dirty="0" smtClean="0"/>
              <a:t> </a:t>
            </a:r>
            <a:r>
              <a:rPr lang="en-US" dirty="0" err="1" smtClean="0"/>
              <a:t>por</a:t>
            </a:r>
            <a:r>
              <a:rPr lang="en-US" dirty="0" smtClean="0"/>
              <a:t> </a:t>
            </a:r>
            <a:r>
              <a:rPr lang="en-US" dirty="0" err="1" smtClean="0"/>
              <a:t>amiodarona</a:t>
            </a:r>
            <a:endParaRPr lang="en-US" dirty="0" smtClean="0"/>
          </a:p>
          <a:p>
            <a:pPr marL="0" indent="0">
              <a:buNone/>
            </a:pPr>
            <a:endParaRPr lang="en-US" dirty="0"/>
          </a:p>
          <a:p>
            <a:pPr>
              <a:buFontTx/>
              <a:buChar char="-"/>
            </a:pPr>
            <a:r>
              <a:rPr lang="en-US" u="sng" dirty="0" err="1" smtClean="0"/>
              <a:t>Tipo</a:t>
            </a:r>
            <a:r>
              <a:rPr lang="en-US" u="sng" dirty="0" smtClean="0"/>
              <a:t> 1</a:t>
            </a:r>
            <a:r>
              <a:rPr lang="en-US" dirty="0" smtClean="0"/>
              <a:t>: </a:t>
            </a:r>
            <a:r>
              <a:rPr lang="pt-BR" dirty="0"/>
              <a:t>B</a:t>
            </a:r>
            <a:r>
              <a:rPr lang="pt-BR" dirty="0" smtClean="0"/>
              <a:t>iossíntese </a:t>
            </a:r>
            <a:r>
              <a:rPr lang="pt-BR" dirty="0"/>
              <a:t>excessiva e descontrolada do hormônio tireoidiano por tecido tireóideo de funcionamento autônomo </a:t>
            </a:r>
            <a:r>
              <a:rPr lang="en-US" dirty="0" smtClean="0"/>
              <a:t>i</a:t>
            </a:r>
            <a:r>
              <a:rPr lang="pt-BR" dirty="0" err="1" smtClean="0"/>
              <a:t>nduzido</a:t>
            </a:r>
            <a:r>
              <a:rPr lang="pt-BR" dirty="0" smtClean="0"/>
              <a:t> </a:t>
            </a:r>
            <a:r>
              <a:rPr lang="pt-BR" dirty="0"/>
              <a:t>pela carga de </a:t>
            </a:r>
            <a:r>
              <a:rPr lang="pt-BR" dirty="0" smtClean="0"/>
              <a:t>iodo</a:t>
            </a:r>
            <a:endParaRPr lang="pt-BR" dirty="0"/>
          </a:p>
          <a:p>
            <a:pPr marL="0" indent="0">
              <a:buNone/>
            </a:pPr>
            <a:endParaRPr lang="pt-BR" dirty="0" smtClean="0"/>
          </a:p>
          <a:p>
            <a:pPr marL="0" indent="0">
              <a:buNone/>
            </a:pPr>
            <a:r>
              <a:rPr lang="pt-BR" dirty="0" smtClean="0">
                <a:sym typeface="Wingdings" pitchFamily="2" charset="2"/>
              </a:rPr>
              <a:t> </a:t>
            </a:r>
            <a:r>
              <a:rPr lang="pt-BR" dirty="0" smtClean="0"/>
              <a:t>Bócio </a:t>
            </a:r>
            <a:r>
              <a:rPr lang="pt-BR" dirty="0"/>
              <a:t>nodular subjacente ou na doença </a:t>
            </a:r>
            <a:r>
              <a:rPr lang="pt-BR" dirty="0" smtClean="0"/>
              <a:t>de Graves latente</a:t>
            </a:r>
            <a:endParaRPr lang="en-US" dirty="0" smtClean="0"/>
          </a:p>
          <a:p>
            <a:pPr>
              <a:buFontTx/>
              <a:buChar char="-"/>
            </a:pPr>
            <a:endParaRPr lang="en-US" dirty="0"/>
          </a:p>
        </p:txBody>
      </p:sp>
    </p:spTree>
    <p:extLst>
      <p:ext uri="{BB962C8B-B14F-4D97-AF65-F5344CB8AC3E}">
        <p14:creationId xmlns:p14="http://schemas.microsoft.com/office/powerpoint/2010/main" val="541233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000" dirty="0" err="1"/>
              <a:t>Quantos</a:t>
            </a:r>
            <a:r>
              <a:rPr lang="en-US" sz="3000" dirty="0"/>
              <a:t> </a:t>
            </a:r>
            <a:r>
              <a:rPr lang="en-US" sz="3000" dirty="0" err="1"/>
              <a:t>tipos</a:t>
            </a:r>
            <a:r>
              <a:rPr lang="en-US" sz="3000" dirty="0"/>
              <a:t> de AIT </a:t>
            </a:r>
            <a:r>
              <a:rPr lang="en-US" sz="3000" dirty="0" err="1"/>
              <a:t>podem</a:t>
            </a:r>
            <a:r>
              <a:rPr lang="en-US" sz="3000" dirty="0"/>
              <a:t> </a:t>
            </a:r>
            <a:r>
              <a:rPr lang="en-US" sz="3000" dirty="0" err="1"/>
              <a:t>ser</a:t>
            </a:r>
            <a:r>
              <a:rPr lang="en-US" sz="3000" dirty="0"/>
              <a:t> </a:t>
            </a:r>
            <a:r>
              <a:rPr lang="en-US" sz="3000" dirty="0" err="1"/>
              <a:t>identificados</a:t>
            </a:r>
            <a:r>
              <a:rPr lang="en-US" sz="3000" dirty="0"/>
              <a:t> e </a:t>
            </a:r>
            <a:r>
              <a:rPr lang="en-US" sz="3000" dirty="0" err="1"/>
              <a:t>quais</a:t>
            </a:r>
            <a:r>
              <a:rPr lang="en-US" sz="3000" dirty="0"/>
              <a:t> </a:t>
            </a:r>
            <a:r>
              <a:rPr lang="en-US" sz="3000" dirty="0" err="1"/>
              <a:t>os</a:t>
            </a:r>
            <a:r>
              <a:rPr lang="en-US" sz="3000" dirty="0"/>
              <a:t> </a:t>
            </a:r>
            <a:r>
              <a:rPr lang="en-US" sz="3000" dirty="0" err="1"/>
              <a:t>critérios</a:t>
            </a:r>
            <a:r>
              <a:rPr lang="en-US" sz="3000" dirty="0"/>
              <a:t> </a:t>
            </a:r>
            <a:r>
              <a:rPr lang="en-US" sz="3000" dirty="0" err="1"/>
              <a:t>diagnósticos</a:t>
            </a:r>
            <a:r>
              <a:rPr lang="en-US" sz="3000" dirty="0"/>
              <a:t>?</a:t>
            </a:r>
            <a:endParaRPr lang="pt-BR" sz="3000" dirty="0"/>
          </a:p>
        </p:txBody>
      </p:sp>
      <p:sp>
        <p:nvSpPr>
          <p:cNvPr id="3" name="Espaço Reservado para Conteúdo 2"/>
          <p:cNvSpPr>
            <a:spLocks noGrp="1"/>
          </p:cNvSpPr>
          <p:nvPr>
            <p:ph idx="1"/>
          </p:nvPr>
        </p:nvSpPr>
        <p:spPr>
          <a:xfrm>
            <a:off x="457200" y="1600200"/>
            <a:ext cx="8229600" cy="4925144"/>
          </a:xfrm>
        </p:spPr>
        <p:txBody>
          <a:bodyPr>
            <a:normAutofit lnSpcReduction="10000"/>
          </a:bodyPr>
          <a:lstStyle/>
          <a:p>
            <a:r>
              <a:rPr lang="en-US" dirty="0" smtClean="0"/>
              <a:t> </a:t>
            </a:r>
            <a:r>
              <a:rPr lang="en-US" dirty="0" err="1" smtClean="0"/>
              <a:t>Tireotoxicose</a:t>
            </a:r>
            <a:r>
              <a:rPr lang="en-US" dirty="0" smtClean="0"/>
              <a:t> </a:t>
            </a:r>
            <a:r>
              <a:rPr lang="en-US" dirty="0" err="1"/>
              <a:t>induzida</a:t>
            </a:r>
            <a:r>
              <a:rPr lang="en-US" dirty="0"/>
              <a:t> </a:t>
            </a:r>
            <a:r>
              <a:rPr lang="en-US" dirty="0" err="1"/>
              <a:t>por</a:t>
            </a:r>
            <a:r>
              <a:rPr lang="en-US" dirty="0"/>
              <a:t> </a:t>
            </a:r>
            <a:r>
              <a:rPr lang="en-US" dirty="0" err="1" smtClean="0"/>
              <a:t>amiodarona</a:t>
            </a:r>
            <a:endParaRPr lang="pt-BR" u="sng" dirty="0" smtClean="0"/>
          </a:p>
          <a:p>
            <a:pPr marL="0" indent="0">
              <a:buNone/>
            </a:pPr>
            <a:endParaRPr lang="pt-BR" u="sng" dirty="0" smtClean="0"/>
          </a:p>
          <a:p>
            <a:pPr marL="0" indent="0">
              <a:buNone/>
            </a:pPr>
            <a:r>
              <a:rPr lang="pt-BR" dirty="0" smtClean="0"/>
              <a:t>- </a:t>
            </a:r>
            <a:r>
              <a:rPr lang="pt-BR" u="sng" dirty="0" smtClean="0"/>
              <a:t>Tipo 2</a:t>
            </a:r>
            <a:r>
              <a:rPr lang="pt-BR" dirty="0" smtClean="0"/>
              <a:t>: Tireoidite </a:t>
            </a:r>
            <a:r>
              <a:rPr lang="pt-BR" dirty="0"/>
              <a:t>destrutiva que ocorre em uma glândula tireoide normal. </a:t>
            </a:r>
            <a:endParaRPr lang="pt-BR" dirty="0" smtClean="0"/>
          </a:p>
          <a:p>
            <a:pPr marL="0" indent="0">
              <a:buNone/>
            </a:pPr>
            <a:r>
              <a:rPr lang="en-US" dirty="0" smtClean="0"/>
              <a:t>- </a:t>
            </a:r>
            <a:r>
              <a:rPr lang="en-US" dirty="0" err="1" smtClean="0"/>
              <a:t>Mais</a:t>
            </a:r>
            <a:r>
              <a:rPr lang="en-US" dirty="0" smtClean="0"/>
              <a:t> </a:t>
            </a:r>
            <a:r>
              <a:rPr lang="en-US" dirty="0" err="1" smtClean="0"/>
              <a:t>prevalente</a:t>
            </a:r>
            <a:r>
              <a:rPr lang="en-US" dirty="0" smtClean="0"/>
              <a:t> </a:t>
            </a:r>
            <a:r>
              <a:rPr lang="en-US" dirty="0" err="1" smtClean="0"/>
              <a:t>em</a:t>
            </a:r>
            <a:r>
              <a:rPr lang="en-US" dirty="0" smtClean="0"/>
              <a:t> </a:t>
            </a:r>
            <a:r>
              <a:rPr lang="en-US" dirty="0" err="1" smtClean="0"/>
              <a:t>áreas</a:t>
            </a:r>
            <a:r>
              <a:rPr lang="en-US" dirty="0" smtClean="0"/>
              <a:t> </a:t>
            </a:r>
            <a:r>
              <a:rPr lang="en-US" dirty="0" err="1" smtClean="0"/>
              <a:t>suficientes</a:t>
            </a:r>
            <a:r>
              <a:rPr lang="en-US" dirty="0" smtClean="0"/>
              <a:t> de </a:t>
            </a:r>
            <a:r>
              <a:rPr lang="en-US" dirty="0" err="1" smtClean="0"/>
              <a:t>iodo</a:t>
            </a:r>
            <a:endParaRPr lang="en-US" dirty="0" smtClean="0"/>
          </a:p>
          <a:p>
            <a:pPr marL="0" indent="0">
              <a:buNone/>
            </a:pPr>
            <a:r>
              <a:rPr lang="en-US" dirty="0" smtClean="0"/>
              <a:t>- É a forma </a:t>
            </a:r>
            <a:r>
              <a:rPr lang="en-US" dirty="0" err="1" smtClean="0"/>
              <a:t>mais</a:t>
            </a:r>
            <a:r>
              <a:rPr lang="en-US" dirty="0" smtClean="0"/>
              <a:t> </a:t>
            </a:r>
            <a:r>
              <a:rPr lang="en-US" dirty="0" err="1" smtClean="0"/>
              <a:t>frequente</a:t>
            </a:r>
            <a:endParaRPr lang="pt-BR" dirty="0" smtClean="0"/>
          </a:p>
          <a:p>
            <a:endParaRPr lang="pt-BR" dirty="0"/>
          </a:p>
          <a:p>
            <a:pPr marL="0" indent="0">
              <a:buNone/>
            </a:pPr>
            <a:r>
              <a:rPr lang="pt-BR" dirty="0" smtClean="0"/>
              <a:t>- </a:t>
            </a:r>
            <a:r>
              <a:rPr lang="pt-BR" u="sng" dirty="0" smtClean="0"/>
              <a:t>Tipo </a:t>
            </a:r>
            <a:r>
              <a:rPr lang="pt-BR" u="sng" dirty="0"/>
              <a:t>misto / </a:t>
            </a:r>
            <a:r>
              <a:rPr lang="pt-BR" u="sng" dirty="0" smtClean="0"/>
              <a:t>indefinido</a:t>
            </a:r>
            <a:r>
              <a:rPr lang="pt-BR" dirty="0" smtClean="0"/>
              <a:t>: Sobreposição </a:t>
            </a:r>
            <a:r>
              <a:rPr lang="pt-BR" dirty="0"/>
              <a:t>de ambos os tipos. </a:t>
            </a:r>
          </a:p>
        </p:txBody>
      </p:sp>
    </p:spTree>
    <p:extLst>
      <p:ext uri="{BB962C8B-B14F-4D97-AF65-F5344CB8AC3E}">
        <p14:creationId xmlns:p14="http://schemas.microsoft.com/office/powerpoint/2010/main" val="881612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6808"/>
            <a:ext cx="8229600" cy="1143000"/>
          </a:xfrm>
        </p:spPr>
        <p:txBody>
          <a:bodyPr>
            <a:normAutofit/>
          </a:bodyPr>
          <a:lstStyle/>
          <a:p>
            <a:r>
              <a:rPr lang="en-US" sz="3000" dirty="0" err="1"/>
              <a:t>Quantos</a:t>
            </a:r>
            <a:r>
              <a:rPr lang="en-US" sz="3000" dirty="0"/>
              <a:t> </a:t>
            </a:r>
            <a:r>
              <a:rPr lang="en-US" sz="3000" dirty="0" err="1"/>
              <a:t>tipos</a:t>
            </a:r>
            <a:r>
              <a:rPr lang="en-US" sz="3000" dirty="0"/>
              <a:t> de AIT </a:t>
            </a:r>
            <a:r>
              <a:rPr lang="en-US" sz="3000" dirty="0" err="1"/>
              <a:t>podem</a:t>
            </a:r>
            <a:r>
              <a:rPr lang="en-US" sz="3000" dirty="0"/>
              <a:t> </a:t>
            </a:r>
            <a:r>
              <a:rPr lang="en-US" sz="3000" dirty="0" err="1"/>
              <a:t>ser</a:t>
            </a:r>
            <a:r>
              <a:rPr lang="en-US" sz="3000" dirty="0"/>
              <a:t> </a:t>
            </a:r>
            <a:r>
              <a:rPr lang="en-US" sz="3000" dirty="0" err="1"/>
              <a:t>identificados</a:t>
            </a:r>
            <a:r>
              <a:rPr lang="en-US" sz="3000" dirty="0"/>
              <a:t> e </a:t>
            </a:r>
            <a:r>
              <a:rPr lang="en-US" sz="3000" dirty="0" err="1"/>
              <a:t>quais</a:t>
            </a:r>
            <a:r>
              <a:rPr lang="en-US" sz="3000" dirty="0"/>
              <a:t> </a:t>
            </a:r>
            <a:r>
              <a:rPr lang="en-US" sz="3000" dirty="0" err="1"/>
              <a:t>os</a:t>
            </a:r>
            <a:r>
              <a:rPr lang="en-US" sz="3000" dirty="0"/>
              <a:t> </a:t>
            </a:r>
            <a:r>
              <a:rPr lang="en-US" sz="3000" dirty="0" err="1"/>
              <a:t>critérios</a:t>
            </a:r>
            <a:r>
              <a:rPr lang="en-US" sz="3000" dirty="0"/>
              <a:t> </a:t>
            </a:r>
            <a:r>
              <a:rPr lang="en-US" sz="3000" dirty="0" err="1"/>
              <a:t>diagnósticos</a:t>
            </a:r>
            <a:r>
              <a:rPr lang="en-US" sz="3000" dirty="0"/>
              <a:t>?</a:t>
            </a:r>
            <a:endParaRPr lang="pt-BR" sz="3000" dirty="0"/>
          </a:p>
        </p:txBody>
      </p:sp>
      <p:sp>
        <p:nvSpPr>
          <p:cNvPr id="3" name="Espaço Reservado para Conteúdo 2"/>
          <p:cNvSpPr>
            <a:spLocks noGrp="1"/>
          </p:cNvSpPr>
          <p:nvPr>
            <p:ph idx="1"/>
          </p:nvPr>
        </p:nvSpPr>
        <p:spPr>
          <a:xfrm>
            <a:off x="467544" y="1772816"/>
            <a:ext cx="8229600" cy="5085184"/>
          </a:xfrm>
        </p:spPr>
        <p:txBody>
          <a:bodyPr>
            <a:normAutofit/>
          </a:bodyPr>
          <a:lstStyle/>
          <a:p>
            <a:r>
              <a:rPr lang="pt-BR" dirty="0" smtClean="0"/>
              <a:t>Aumento </a:t>
            </a:r>
            <a:r>
              <a:rPr lang="pt-BR" dirty="0"/>
              <a:t>de </a:t>
            </a:r>
            <a:r>
              <a:rPr lang="pt-BR" dirty="0" smtClean="0"/>
              <a:t>T4L </a:t>
            </a:r>
            <a:r>
              <a:rPr lang="pt-BR" dirty="0"/>
              <a:t>e </a:t>
            </a:r>
            <a:r>
              <a:rPr lang="pt-BR" dirty="0" smtClean="0"/>
              <a:t>T3L </a:t>
            </a:r>
            <a:r>
              <a:rPr lang="pt-BR" dirty="0"/>
              <a:t>no soro e </a:t>
            </a:r>
            <a:r>
              <a:rPr lang="pt-BR" dirty="0" smtClean="0"/>
              <a:t>supressão dos </a:t>
            </a:r>
            <a:r>
              <a:rPr lang="pt-BR" dirty="0"/>
              <a:t>níveis séricos de </a:t>
            </a:r>
            <a:r>
              <a:rPr lang="pt-BR" dirty="0" smtClean="0"/>
              <a:t>TSH</a:t>
            </a:r>
          </a:p>
          <a:p>
            <a:pPr marL="0" indent="0">
              <a:buNone/>
            </a:pPr>
            <a:endParaRPr lang="en-US" dirty="0"/>
          </a:p>
          <a:p>
            <a:r>
              <a:rPr lang="en-US" dirty="0" err="1" smtClean="0"/>
              <a:t>Os</a:t>
            </a:r>
            <a:r>
              <a:rPr lang="en-US" dirty="0" smtClean="0"/>
              <a:t> </a:t>
            </a:r>
            <a:r>
              <a:rPr lang="en-US" dirty="0" err="1" smtClean="0"/>
              <a:t>níveis</a:t>
            </a:r>
            <a:r>
              <a:rPr lang="en-US" dirty="0" smtClean="0"/>
              <a:t> de </a:t>
            </a:r>
            <a:r>
              <a:rPr lang="pt-BR" dirty="0"/>
              <a:t>T4L e T3L </a:t>
            </a:r>
            <a:r>
              <a:rPr lang="pt-BR" dirty="0" smtClean="0"/>
              <a:t>não tem valor discriminatório</a:t>
            </a:r>
          </a:p>
          <a:p>
            <a:pPr marL="0" indent="0">
              <a:buNone/>
            </a:pPr>
            <a:endParaRPr lang="pt-BR" dirty="0" smtClean="0"/>
          </a:p>
          <a:p>
            <a:r>
              <a:rPr lang="en-US" dirty="0" err="1" smtClean="0"/>
              <a:t>Anticorpos</a:t>
            </a:r>
            <a:r>
              <a:rPr lang="en-US" dirty="0" smtClean="0"/>
              <a:t> </a:t>
            </a:r>
            <a:r>
              <a:rPr lang="en-US" dirty="0" err="1" smtClean="0"/>
              <a:t>são</a:t>
            </a:r>
            <a:r>
              <a:rPr lang="en-US" dirty="0" smtClean="0"/>
              <a:t> </a:t>
            </a:r>
            <a:r>
              <a:rPr lang="en-US" dirty="0" err="1" smtClean="0"/>
              <a:t>frequentemente</a:t>
            </a:r>
            <a:r>
              <a:rPr lang="en-US" dirty="0" smtClean="0"/>
              <a:t> </a:t>
            </a:r>
            <a:r>
              <a:rPr lang="en-US" dirty="0" err="1" smtClean="0"/>
              <a:t>positivos</a:t>
            </a:r>
            <a:r>
              <a:rPr lang="en-US" dirty="0" smtClean="0"/>
              <a:t> </a:t>
            </a:r>
            <a:r>
              <a:rPr lang="en-US" dirty="0" err="1" smtClean="0"/>
              <a:t>em</a:t>
            </a:r>
            <a:r>
              <a:rPr lang="en-US" dirty="0" smtClean="0"/>
              <a:t> AIT 1 e </a:t>
            </a:r>
            <a:r>
              <a:rPr lang="en-US" dirty="0" err="1" smtClean="0"/>
              <a:t>negativos</a:t>
            </a:r>
            <a:r>
              <a:rPr lang="en-US" dirty="0" smtClean="0"/>
              <a:t> </a:t>
            </a:r>
            <a:r>
              <a:rPr lang="en-US" dirty="0" err="1" smtClean="0"/>
              <a:t>na</a:t>
            </a:r>
            <a:r>
              <a:rPr lang="en-US" dirty="0" smtClean="0"/>
              <a:t> AIT 2</a:t>
            </a:r>
            <a:endParaRPr lang="pt-BR" dirty="0" smtClean="0"/>
          </a:p>
          <a:p>
            <a:endParaRPr lang="en-US" dirty="0"/>
          </a:p>
          <a:p>
            <a:endParaRPr lang="pt-BR" dirty="0"/>
          </a:p>
        </p:txBody>
      </p:sp>
    </p:spTree>
    <p:extLst>
      <p:ext uri="{BB962C8B-B14F-4D97-AF65-F5344CB8AC3E}">
        <p14:creationId xmlns:p14="http://schemas.microsoft.com/office/powerpoint/2010/main" val="1626886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000" dirty="0" err="1"/>
              <a:t>Quantos</a:t>
            </a:r>
            <a:r>
              <a:rPr lang="en-US" sz="3000" dirty="0"/>
              <a:t> </a:t>
            </a:r>
            <a:r>
              <a:rPr lang="en-US" sz="3000" dirty="0" err="1"/>
              <a:t>tipos</a:t>
            </a:r>
            <a:r>
              <a:rPr lang="en-US" sz="3000" dirty="0"/>
              <a:t> de AIT </a:t>
            </a:r>
            <a:r>
              <a:rPr lang="en-US" sz="3000" dirty="0" err="1"/>
              <a:t>podem</a:t>
            </a:r>
            <a:r>
              <a:rPr lang="en-US" sz="3000" dirty="0"/>
              <a:t> </a:t>
            </a:r>
            <a:r>
              <a:rPr lang="en-US" sz="3000" dirty="0" err="1"/>
              <a:t>ser</a:t>
            </a:r>
            <a:r>
              <a:rPr lang="en-US" sz="3000" dirty="0"/>
              <a:t> </a:t>
            </a:r>
            <a:r>
              <a:rPr lang="en-US" sz="3000" dirty="0" err="1"/>
              <a:t>identificados</a:t>
            </a:r>
            <a:r>
              <a:rPr lang="en-US" sz="3000" dirty="0"/>
              <a:t> e </a:t>
            </a:r>
            <a:r>
              <a:rPr lang="en-US" sz="3000" dirty="0" err="1"/>
              <a:t>quais</a:t>
            </a:r>
            <a:r>
              <a:rPr lang="en-US" sz="3000" dirty="0"/>
              <a:t> </a:t>
            </a:r>
            <a:r>
              <a:rPr lang="en-US" sz="3000" dirty="0" err="1"/>
              <a:t>os</a:t>
            </a:r>
            <a:r>
              <a:rPr lang="en-US" sz="3000" dirty="0"/>
              <a:t> </a:t>
            </a:r>
            <a:r>
              <a:rPr lang="en-US" sz="3000" dirty="0" err="1"/>
              <a:t>critérios</a:t>
            </a:r>
            <a:r>
              <a:rPr lang="en-US" sz="3000" dirty="0"/>
              <a:t> </a:t>
            </a:r>
            <a:r>
              <a:rPr lang="en-US" sz="3000" dirty="0" err="1" smtClean="0"/>
              <a:t>diagnósticos</a:t>
            </a:r>
            <a:r>
              <a:rPr lang="en-US" sz="3000" dirty="0" smtClean="0"/>
              <a:t>?</a:t>
            </a:r>
            <a:endParaRPr lang="pt-BR" sz="3000" dirty="0"/>
          </a:p>
        </p:txBody>
      </p:sp>
      <p:sp>
        <p:nvSpPr>
          <p:cNvPr id="3" name="Espaço Reservado para Conteúdo 2"/>
          <p:cNvSpPr>
            <a:spLocks noGrp="1"/>
          </p:cNvSpPr>
          <p:nvPr>
            <p:ph idx="1"/>
          </p:nvPr>
        </p:nvSpPr>
        <p:spPr>
          <a:xfrm>
            <a:off x="467544" y="1844824"/>
            <a:ext cx="8229600" cy="4525963"/>
          </a:xfrm>
        </p:spPr>
        <p:txBody>
          <a:bodyPr/>
          <a:lstStyle/>
          <a:p>
            <a:r>
              <a:rPr lang="en-US" dirty="0" smtClean="0"/>
              <a:t>USG e </a:t>
            </a:r>
            <a:r>
              <a:rPr lang="en-US" dirty="0" err="1" smtClean="0"/>
              <a:t>medicina</a:t>
            </a:r>
            <a:r>
              <a:rPr lang="en-US" dirty="0" smtClean="0"/>
              <a:t> nuclear tem </a:t>
            </a:r>
            <a:r>
              <a:rPr lang="en-US" dirty="0" err="1" smtClean="0"/>
              <a:t>sido</a:t>
            </a:r>
            <a:r>
              <a:rPr lang="en-US" dirty="0" smtClean="0"/>
              <a:t> </a:t>
            </a:r>
            <a:r>
              <a:rPr lang="en-US" dirty="0" err="1" smtClean="0"/>
              <a:t>utilizadas</a:t>
            </a:r>
            <a:r>
              <a:rPr lang="en-US" dirty="0" smtClean="0"/>
              <a:t> </a:t>
            </a:r>
            <a:r>
              <a:rPr lang="en-US" dirty="0" err="1" smtClean="0"/>
              <a:t>para</a:t>
            </a:r>
            <a:r>
              <a:rPr lang="en-US" dirty="0" smtClean="0"/>
              <a:t> </a:t>
            </a:r>
            <a:r>
              <a:rPr lang="en-US" dirty="0" err="1" smtClean="0"/>
              <a:t>diferenciação</a:t>
            </a:r>
            <a:endParaRPr lang="en-US" dirty="0" smtClean="0"/>
          </a:p>
          <a:p>
            <a:pPr marL="0" indent="0">
              <a:buNone/>
            </a:pPr>
            <a:endParaRPr lang="pt-BR" dirty="0" smtClean="0"/>
          </a:p>
          <a:p>
            <a:r>
              <a:rPr lang="pt-BR" dirty="0" smtClean="0"/>
              <a:t>O </a:t>
            </a:r>
            <a:r>
              <a:rPr lang="pt-BR" dirty="0"/>
              <a:t>momento da imagem no processo da doença é </a:t>
            </a:r>
            <a:r>
              <a:rPr lang="pt-BR" dirty="0" smtClean="0"/>
              <a:t>importante</a:t>
            </a:r>
          </a:p>
          <a:p>
            <a:pPr marL="0" indent="0">
              <a:buNone/>
            </a:pPr>
            <a:endParaRPr lang="en-US" dirty="0"/>
          </a:p>
          <a:p>
            <a:r>
              <a:rPr lang="en-US" dirty="0" err="1" smtClean="0"/>
              <a:t>Nenhuma</a:t>
            </a:r>
            <a:r>
              <a:rPr lang="en-US" dirty="0" smtClean="0"/>
              <a:t> </a:t>
            </a:r>
            <a:r>
              <a:rPr lang="en-US" dirty="0" err="1" smtClean="0"/>
              <a:t>por</a:t>
            </a:r>
            <a:r>
              <a:rPr lang="en-US" dirty="0" smtClean="0"/>
              <a:t> </a:t>
            </a:r>
            <a:r>
              <a:rPr lang="en-US" dirty="0" err="1" smtClean="0"/>
              <a:t>si</a:t>
            </a:r>
            <a:r>
              <a:rPr lang="en-US" dirty="0" smtClean="0"/>
              <a:t> </a:t>
            </a:r>
            <a:r>
              <a:rPr lang="en-US" dirty="0" err="1" smtClean="0"/>
              <a:t>só</a:t>
            </a:r>
            <a:r>
              <a:rPr lang="en-US" dirty="0" smtClean="0"/>
              <a:t> </a:t>
            </a:r>
            <a:r>
              <a:rPr lang="en-US" dirty="0"/>
              <a:t>define com </a:t>
            </a:r>
            <a:r>
              <a:rPr lang="en-US" dirty="0" err="1"/>
              <a:t>precisão</a:t>
            </a:r>
            <a:endParaRPr lang="en-US" dirty="0"/>
          </a:p>
          <a:p>
            <a:pPr marL="0" indent="0">
              <a:buNone/>
            </a:pPr>
            <a:endParaRPr lang="pt-BR" dirty="0"/>
          </a:p>
        </p:txBody>
      </p:sp>
    </p:spTree>
    <p:extLst>
      <p:ext uri="{BB962C8B-B14F-4D97-AF65-F5344CB8AC3E}">
        <p14:creationId xmlns:p14="http://schemas.microsoft.com/office/powerpoint/2010/main" val="4215176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000" dirty="0" err="1"/>
              <a:t>Quantos</a:t>
            </a:r>
            <a:r>
              <a:rPr lang="en-US" sz="3000" dirty="0"/>
              <a:t> </a:t>
            </a:r>
            <a:r>
              <a:rPr lang="en-US" sz="3000" dirty="0" err="1"/>
              <a:t>tipos</a:t>
            </a:r>
            <a:r>
              <a:rPr lang="en-US" sz="3000" dirty="0"/>
              <a:t> de AIT </a:t>
            </a:r>
            <a:r>
              <a:rPr lang="en-US" sz="3000" dirty="0" err="1"/>
              <a:t>podem</a:t>
            </a:r>
            <a:r>
              <a:rPr lang="en-US" sz="3000" dirty="0"/>
              <a:t> </a:t>
            </a:r>
            <a:r>
              <a:rPr lang="en-US" sz="3000" dirty="0" err="1"/>
              <a:t>ser</a:t>
            </a:r>
            <a:r>
              <a:rPr lang="en-US" sz="3000" dirty="0"/>
              <a:t> </a:t>
            </a:r>
            <a:r>
              <a:rPr lang="en-US" sz="3000" dirty="0" err="1"/>
              <a:t>identificados</a:t>
            </a:r>
            <a:r>
              <a:rPr lang="en-US" sz="3000" dirty="0"/>
              <a:t> e </a:t>
            </a:r>
            <a:r>
              <a:rPr lang="en-US" sz="3000" dirty="0" err="1"/>
              <a:t>quais</a:t>
            </a:r>
            <a:r>
              <a:rPr lang="en-US" sz="3000" dirty="0"/>
              <a:t> </a:t>
            </a:r>
            <a:r>
              <a:rPr lang="en-US" sz="3000" dirty="0" err="1"/>
              <a:t>os</a:t>
            </a:r>
            <a:r>
              <a:rPr lang="en-US" sz="3000" dirty="0"/>
              <a:t> </a:t>
            </a:r>
            <a:r>
              <a:rPr lang="en-US" sz="3000" dirty="0" err="1"/>
              <a:t>critérios</a:t>
            </a:r>
            <a:r>
              <a:rPr lang="en-US" sz="3000" dirty="0"/>
              <a:t> </a:t>
            </a:r>
            <a:r>
              <a:rPr lang="en-US" sz="3000" dirty="0" err="1"/>
              <a:t>diagnósticos</a:t>
            </a:r>
            <a:r>
              <a:rPr lang="en-US" sz="3000" dirty="0"/>
              <a:t>?</a:t>
            </a:r>
            <a:endParaRPr lang="pt-BR" sz="3000" dirty="0"/>
          </a:p>
        </p:txBody>
      </p:sp>
      <p:sp>
        <p:nvSpPr>
          <p:cNvPr id="3" name="Espaço Reservado para Conteúdo 2"/>
          <p:cNvSpPr>
            <a:spLocks noGrp="1"/>
          </p:cNvSpPr>
          <p:nvPr>
            <p:ph idx="1"/>
          </p:nvPr>
        </p:nvSpPr>
        <p:spPr/>
        <p:txBody>
          <a:bodyPr>
            <a:normAutofit fontScale="70000" lnSpcReduction="20000"/>
          </a:bodyPr>
          <a:lstStyle/>
          <a:p>
            <a:r>
              <a:rPr lang="en-US" dirty="0" err="1" smtClean="0"/>
              <a:t>Medicina</a:t>
            </a:r>
            <a:r>
              <a:rPr lang="en-US" dirty="0" smtClean="0"/>
              <a:t> nuclear </a:t>
            </a:r>
            <a:r>
              <a:rPr lang="en-US" dirty="0" smtClean="0">
                <a:sym typeface="Wingdings" pitchFamily="2" charset="2"/>
              </a:rPr>
              <a:t> </a:t>
            </a:r>
            <a:r>
              <a:rPr lang="en-US" dirty="0" smtClean="0"/>
              <a:t> </a:t>
            </a:r>
            <a:r>
              <a:rPr lang="pt-BR" dirty="0" smtClean="0"/>
              <a:t>131I </a:t>
            </a:r>
            <a:r>
              <a:rPr lang="pt-BR" dirty="0"/>
              <a:t>ou 123I, </a:t>
            </a:r>
            <a:r>
              <a:rPr lang="pt-BR" sz="2200" dirty="0" smtClean="0"/>
              <a:t>99m</a:t>
            </a:r>
            <a:r>
              <a:rPr lang="pt-BR" dirty="0" smtClean="0"/>
              <a:t>pertecnetato </a:t>
            </a:r>
            <a:r>
              <a:rPr lang="pt-BR" dirty="0"/>
              <a:t>(99mTcO4–) </a:t>
            </a:r>
            <a:r>
              <a:rPr lang="pt-BR" dirty="0" smtClean="0"/>
              <a:t>e </a:t>
            </a:r>
            <a:r>
              <a:rPr lang="pt-BR" sz="2200" dirty="0" smtClean="0"/>
              <a:t>99m</a:t>
            </a:r>
            <a:r>
              <a:rPr lang="pt-BR" dirty="0"/>
              <a:t>TcO4 2-metoxi-isobutil-isonitrilo (MIBI) </a:t>
            </a:r>
            <a:r>
              <a:rPr lang="en-US" dirty="0" smtClean="0"/>
              <a:t> </a:t>
            </a:r>
            <a:endParaRPr lang="pt-BR" dirty="0"/>
          </a:p>
          <a:p>
            <a:endParaRPr lang="en-US" dirty="0" smtClean="0"/>
          </a:p>
          <a:p>
            <a:r>
              <a:rPr lang="en-US" dirty="0" err="1" smtClean="0"/>
              <a:t>Áreas</a:t>
            </a:r>
            <a:r>
              <a:rPr lang="en-US" dirty="0" smtClean="0"/>
              <a:t> com </a:t>
            </a:r>
            <a:r>
              <a:rPr lang="en-US" dirty="0" err="1" smtClean="0"/>
              <a:t>baixo</a:t>
            </a:r>
            <a:r>
              <a:rPr lang="en-US" dirty="0" smtClean="0"/>
              <a:t> </a:t>
            </a:r>
            <a:r>
              <a:rPr lang="en-US" dirty="0" err="1" smtClean="0"/>
              <a:t>consumo</a:t>
            </a:r>
            <a:r>
              <a:rPr lang="en-US" dirty="0" smtClean="0"/>
              <a:t> de </a:t>
            </a:r>
            <a:r>
              <a:rPr lang="en-US" dirty="0" err="1" smtClean="0"/>
              <a:t>iodo</a:t>
            </a:r>
            <a:r>
              <a:rPr lang="en-US" dirty="0" smtClean="0"/>
              <a:t>: </a:t>
            </a:r>
          </a:p>
          <a:p>
            <a:pPr>
              <a:buFontTx/>
              <a:buChar char="-"/>
            </a:pPr>
            <a:r>
              <a:rPr lang="en-US" dirty="0" smtClean="0"/>
              <a:t>AIT 1: </a:t>
            </a:r>
            <a:r>
              <a:rPr lang="pt-BR" dirty="0"/>
              <a:t>captação de RAI baixa, normal ou alta 24h (RAIU</a:t>
            </a:r>
            <a:r>
              <a:rPr lang="pt-BR" dirty="0" smtClean="0"/>
              <a:t>)</a:t>
            </a:r>
          </a:p>
          <a:p>
            <a:pPr>
              <a:buFontTx/>
              <a:buChar char="-"/>
            </a:pPr>
            <a:r>
              <a:rPr lang="en-US" dirty="0" smtClean="0"/>
              <a:t>AIT 2:captação é zero</a:t>
            </a:r>
          </a:p>
          <a:p>
            <a:endParaRPr lang="en-US" dirty="0"/>
          </a:p>
          <a:p>
            <a:r>
              <a:rPr lang="en-US" dirty="0" err="1"/>
              <a:t>Áreas</a:t>
            </a:r>
            <a:r>
              <a:rPr lang="en-US" dirty="0"/>
              <a:t> com </a:t>
            </a:r>
            <a:r>
              <a:rPr lang="en-US" dirty="0" err="1" smtClean="0"/>
              <a:t>suficiência</a:t>
            </a:r>
            <a:r>
              <a:rPr lang="en-US" dirty="0" smtClean="0"/>
              <a:t> de </a:t>
            </a:r>
            <a:r>
              <a:rPr lang="en-US" dirty="0" err="1" smtClean="0"/>
              <a:t>iodo</a:t>
            </a:r>
            <a:r>
              <a:rPr lang="en-US" dirty="0"/>
              <a:t>: </a:t>
            </a:r>
            <a:endParaRPr lang="en-US" dirty="0" smtClean="0"/>
          </a:p>
          <a:p>
            <a:pPr>
              <a:buFontTx/>
              <a:buChar char="-"/>
            </a:pPr>
            <a:r>
              <a:rPr lang="pt-BR" dirty="0" smtClean="0"/>
              <a:t>A captação no </a:t>
            </a:r>
            <a:r>
              <a:rPr lang="pt-BR" dirty="0"/>
              <a:t>RAIU </a:t>
            </a:r>
            <a:r>
              <a:rPr lang="pt-BR" dirty="0" smtClean="0"/>
              <a:t>24h é ausente </a:t>
            </a:r>
            <a:r>
              <a:rPr lang="pt-BR" dirty="0"/>
              <a:t>invariavelmente </a:t>
            </a:r>
            <a:r>
              <a:rPr lang="pt-BR" dirty="0" smtClean="0"/>
              <a:t>em </a:t>
            </a:r>
            <a:r>
              <a:rPr lang="pt-BR" dirty="0"/>
              <a:t>todos os pacientes em uso de </a:t>
            </a:r>
            <a:r>
              <a:rPr lang="pt-BR" dirty="0" err="1"/>
              <a:t>amiodarona</a:t>
            </a:r>
            <a:r>
              <a:rPr lang="pt-BR" dirty="0"/>
              <a:t> e não é uma investigação útil </a:t>
            </a:r>
            <a:r>
              <a:rPr lang="pt-BR" dirty="0" smtClean="0"/>
              <a:t> </a:t>
            </a:r>
            <a:r>
              <a:rPr lang="pt-BR" dirty="0" smtClean="0">
                <a:sym typeface="Wingdings" pitchFamily="2" charset="2"/>
              </a:rPr>
              <a:t> BAIXO VALOR DIAG. NESSAS ÁREAS</a:t>
            </a:r>
          </a:p>
          <a:p>
            <a:pPr>
              <a:buFontTx/>
              <a:buChar char="-"/>
            </a:pPr>
            <a:endParaRPr lang="en-US" dirty="0">
              <a:sym typeface="Wingdings" pitchFamily="2" charset="2"/>
            </a:endParaRPr>
          </a:p>
          <a:p>
            <a:pPr>
              <a:buFontTx/>
              <a:buChar char="-"/>
            </a:pPr>
            <a:r>
              <a:rPr lang="pt-BR" dirty="0"/>
              <a:t>A sensibilidade </a:t>
            </a:r>
            <a:r>
              <a:rPr lang="pt-BR" dirty="0" smtClean="0"/>
              <a:t>e </a:t>
            </a:r>
            <a:r>
              <a:rPr lang="pt-BR" dirty="0"/>
              <a:t>especificidade </a:t>
            </a:r>
            <a:r>
              <a:rPr lang="pt-BR" dirty="0" smtClean="0"/>
              <a:t>estudos </a:t>
            </a:r>
            <a:r>
              <a:rPr lang="pt-BR" dirty="0"/>
              <a:t>com cintilografia com 99TcO4– e MIBI é </a:t>
            </a:r>
            <a:r>
              <a:rPr lang="pt-BR" dirty="0" smtClean="0"/>
              <a:t>baixa </a:t>
            </a:r>
            <a:r>
              <a:rPr lang="pt-BR" dirty="0" smtClean="0">
                <a:sym typeface="Wingdings" pitchFamily="2" charset="2"/>
              </a:rPr>
              <a:t> pouco numero de </a:t>
            </a:r>
            <a:r>
              <a:rPr lang="pt-BR" dirty="0" smtClean="0"/>
              <a:t>pacientes estudados</a:t>
            </a:r>
            <a:endParaRPr lang="en-US" dirty="0" smtClean="0"/>
          </a:p>
        </p:txBody>
      </p:sp>
    </p:spTree>
    <p:extLst>
      <p:ext uri="{BB962C8B-B14F-4D97-AF65-F5344CB8AC3E}">
        <p14:creationId xmlns:p14="http://schemas.microsoft.com/office/powerpoint/2010/main" val="426638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Introdução</a:t>
            </a:r>
            <a:endParaRPr lang="pt-BR" dirty="0"/>
          </a:p>
        </p:txBody>
      </p:sp>
      <p:sp>
        <p:nvSpPr>
          <p:cNvPr id="3" name="Espaço Reservado para Conteúdo 2"/>
          <p:cNvSpPr>
            <a:spLocks noGrp="1"/>
          </p:cNvSpPr>
          <p:nvPr>
            <p:ph idx="1"/>
          </p:nvPr>
        </p:nvSpPr>
        <p:spPr>
          <a:xfrm>
            <a:off x="251520" y="1600200"/>
            <a:ext cx="8435280" cy="4525963"/>
          </a:xfrm>
        </p:spPr>
        <p:txBody>
          <a:bodyPr/>
          <a:lstStyle/>
          <a:p>
            <a:r>
              <a:rPr lang="en-US" dirty="0" err="1" smtClean="0"/>
              <a:t>Amiodarona</a:t>
            </a:r>
            <a:r>
              <a:rPr lang="en-US" dirty="0" smtClean="0"/>
              <a:t>:</a:t>
            </a:r>
          </a:p>
          <a:p>
            <a:r>
              <a:rPr lang="en-US" dirty="0" smtClean="0"/>
              <a:t>~ 15-20% dos </a:t>
            </a:r>
            <a:r>
              <a:rPr lang="en-US" dirty="0" err="1" smtClean="0"/>
              <a:t>pacientes</a:t>
            </a:r>
            <a:r>
              <a:rPr lang="en-US" dirty="0" smtClean="0"/>
              <a:t> </a:t>
            </a:r>
            <a:r>
              <a:rPr lang="en-US" dirty="0" err="1" smtClean="0"/>
              <a:t>tratados</a:t>
            </a: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dirty="0" err="1" smtClean="0"/>
              <a:t>Tireotoxicose</a:t>
            </a:r>
            <a:r>
              <a:rPr lang="en-US" dirty="0" smtClean="0"/>
              <a:t> </a:t>
            </a:r>
            <a:r>
              <a:rPr lang="en-US" dirty="0" err="1" smtClean="0"/>
              <a:t>induzida</a:t>
            </a:r>
            <a:r>
              <a:rPr lang="en-US" dirty="0" smtClean="0"/>
              <a:t> </a:t>
            </a:r>
            <a:r>
              <a:rPr lang="en-US" dirty="0" err="1" smtClean="0"/>
              <a:t>por</a:t>
            </a:r>
            <a:r>
              <a:rPr lang="en-US" dirty="0" smtClean="0"/>
              <a:t> </a:t>
            </a:r>
            <a:r>
              <a:rPr lang="en-US" dirty="0" err="1" smtClean="0"/>
              <a:t>amiodarona</a:t>
            </a:r>
            <a:r>
              <a:rPr lang="en-US" dirty="0" smtClean="0"/>
              <a:t> (AIT)</a:t>
            </a:r>
          </a:p>
          <a:p>
            <a:endParaRPr lang="en-US" dirty="0" smtClean="0"/>
          </a:p>
          <a:p>
            <a:pPr marL="0" indent="0">
              <a:buNone/>
            </a:pPr>
            <a:r>
              <a:rPr lang="en-US" dirty="0" smtClean="0"/>
              <a:t>- </a:t>
            </a:r>
            <a:r>
              <a:rPr lang="en-US" dirty="0" err="1" smtClean="0"/>
              <a:t>Hipotireoidismo</a:t>
            </a:r>
            <a:r>
              <a:rPr lang="en-US" dirty="0" smtClean="0"/>
              <a:t> </a:t>
            </a:r>
            <a:r>
              <a:rPr lang="en-US" dirty="0" err="1" smtClean="0"/>
              <a:t>induzido</a:t>
            </a:r>
            <a:r>
              <a:rPr lang="en-US" dirty="0" smtClean="0"/>
              <a:t> </a:t>
            </a:r>
            <a:r>
              <a:rPr lang="en-US" dirty="0" err="1" smtClean="0"/>
              <a:t>por</a:t>
            </a:r>
            <a:r>
              <a:rPr lang="en-US" dirty="0" smtClean="0"/>
              <a:t> </a:t>
            </a:r>
            <a:r>
              <a:rPr lang="en-US" dirty="0" err="1" smtClean="0"/>
              <a:t>amiodarona</a:t>
            </a:r>
            <a:r>
              <a:rPr lang="en-US" dirty="0" smtClean="0"/>
              <a:t> (AIH)</a:t>
            </a:r>
            <a:endParaRPr lang="pt-BR" dirty="0"/>
          </a:p>
        </p:txBody>
      </p:sp>
      <p:sp>
        <p:nvSpPr>
          <p:cNvPr id="4" name="Seta para baixo 3"/>
          <p:cNvSpPr/>
          <p:nvPr/>
        </p:nvSpPr>
        <p:spPr>
          <a:xfrm>
            <a:off x="3837374" y="2996952"/>
            <a:ext cx="484632" cy="649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15012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en-US" sz="3000" dirty="0" err="1"/>
              <a:t>Quantos</a:t>
            </a:r>
            <a:r>
              <a:rPr lang="en-US" sz="3000" dirty="0"/>
              <a:t> </a:t>
            </a:r>
            <a:r>
              <a:rPr lang="en-US" sz="3000" dirty="0" err="1"/>
              <a:t>tipos</a:t>
            </a:r>
            <a:r>
              <a:rPr lang="en-US" sz="3000" dirty="0"/>
              <a:t> de AIT </a:t>
            </a:r>
            <a:r>
              <a:rPr lang="en-US" sz="3000" dirty="0" err="1"/>
              <a:t>podem</a:t>
            </a:r>
            <a:r>
              <a:rPr lang="en-US" sz="3000" dirty="0"/>
              <a:t> </a:t>
            </a:r>
            <a:r>
              <a:rPr lang="en-US" sz="3000" dirty="0" err="1"/>
              <a:t>ser</a:t>
            </a:r>
            <a:r>
              <a:rPr lang="en-US" sz="3000" dirty="0"/>
              <a:t> </a:t>
            </a:r>
            <a:r>
              <a:rPr lang="en-US" sz="3000" dirty="0" err="1"/>
              <a:t>identificados</a:t>
            </a:r>
            <a:r>
              <a:rPr lang="en-US" sz="3000" dirty="0"/>
              <a:t> e </a:t>
            </a:r>
            <a:r>
              <a:rPr lang="en-US" sz="3000" dirty="0" err="1"/>
              <a:t>quais</a:t>
            </a:r>
            <a:r>
              <a:rPr lang="en-US" sz="3000" dirty="0"/>
              <a:t> </a:t>
            </a:r>
            <a:r>
              <a:rPr lang="en-US" sz="3000" dirty="0" err="1"/>
              <a:t>os</a:t>
            </a:r>
            <a:r>
              <a:rPr lang="en-US" sz="3000" dirty="0"/>
              <a:t> </a:t>
            </a:r>
            <a:r>
              <a:rPr lang="en-US" sz="3000" dirty="0" err="1"/>
              <a:t>critérios</a:t>
            </a:r>
            <a:r>
              <a:rPr lang="en-US" sz="3000" dirty="0"/>
              <a:t> </a:t>
            </a:r>
            <a:r>
              <a:rPr lang="en-US" sz="3000" dirty="0" err="1"/>
              <a:t>diagnósticos</a:t>
            </a:r>
            <a:r>
              <a:rPr lang="en-US" sz="3000" dirty="0"/>
              <a:t>?</a:t>
            </a:r>
            <a:endParaRPr lang="pt-BR" sz="3000" dirty="0"/>
          </a:p>
        </p:txBody>
      </p:sp>
      <p:sp>
        <p:nvSpPr>
          <p:cNvPr id="3" name="Espaço Reservado para Conteúdo 2"/>
          <p:cNvSpPr>
            <a:spLocks noGrp="1"/>
          </p:cNvSpPr>
          <p:nvPr>
            <p:ph idx="1"/>
          </p:nvPr>
        </p:nvSpPr>
        <p:spPr/>
        <p:txBody>
          <a:bodyPr>
            <a:normAutofit/>
          </a:bodyPr>
          <a:lstStyle/>
          <a:p>
            <a:r>
              <a:rPr lang="en-US" dirty="0" smtClean="0"/>
              <a:t>USG com </a:t>
            </a:r>
            <a:r>
              <a:rPr lang="en-US" dirty="0" err="1" smtClean="0"/>
              <a:t>doppler</a:t>
            </a:r>
            <a:endParaRPr lang="en-US" dirty="0" smtClean="0"/>
          </a:p>
          <a:p>
            <a:endParaRPr lang="en-US" dirty="0"/>
          </a:p>
          <a:p>
            <a:pPr>
              <a:buFontTx/>
              <a:buChar char="-"/>
            </a:pPr>
            <a:r>
              <a:rPr lang="pt-BR" dirty="0" smtClean="0"/>
              <a:t>Volume, </a:t>
            </a:r>
            <a:r>
              <a:rPr lang="pt-BR" dirty="0"/>
              <a:t>a </a:t>
            </a:r>
            <a:r>
              <a:rPr lang="pt-BR" dirty="0" err="1"/>
              <a:t>nodularidade</a:t>
            </a:r>
            <a:r>
              <a:rPr lang="pt-BR" dirty="0"/>
              <a:t>, a </a:t>
            </a:r>
            <a:r>
              <a:rPr lang="pt-BR" dirty="0" err="1"/>
              <a:t>ecogenicidade</a:t>
            </a:r>
            <a:r>
              <a:rPr lang="pt-BR" dirty="0"/>
              <a:t> do parênquima e a </a:t>
            </a:r>
            <a:r>
              <a:rPr lang="pt-BR" dirty="0" smtClean="0"/>
              <a:t>vascularização</a:t>
            </a:r>
          </a:p>
          <a:p>
            <a:pPr>
              <a:buFontTx/>
              <a:buChar char="-"/>
            </a:pPr>
            <a:r>
              <a:rPr lang="pt-BR" dirty="0" smtClean="0"/>
              <a:t>Avaliação </a:t>
            </a:r>
            <a:r>
              <a:rPr lang="pt-BR" dirty="0"/>
              <a:t>não invasiva em tempo real da vascularização da tireoide </a:t>
            </a:r>
            <a:endParaRPr lang="pt-BR" dirty="0" smtClean="0"/>
          </a:p>
          <a:p>
            <a:pPr>
              <a:buFontTx/>
              <a:buChar char="-"/>
            </a:pPr>
            <a:r>
              <a:rPr lang="pt-BR" dirty="0" smtClean="0"/>
              <a:t>Grande </a:t>
            </a:r>
            <a:r>
              <a:rPr lang="pt-BR" dirty="0"/>
              <a:t>ajuda para demonstrar a natureza destrutiva do AIT 2 </a:t>
            </a:r>
            <a:r>
              <a:rPr lang="pt-BR" sz="2500" dirty="0" smtClean="0"/>
              <a:t>(</a:t>
            </a:r>
            <a:r>
              <a:rPr lang="pt-BR" sz="2500" dirty="0" err="1" smtClean="0"/>
              <a:t>hipervascularização</a:t>
            </a:r>
            <a:r>
              <a:rPr lang="pt-BR" sz="2500" dirty="0" smtClean="0"/>
              <a:t> ausente</a:t>
            </a:r>
            <a:r>
              <a:rPr lang="pt-BR" sz="2500" dirty="0"/>
              <a:t>)</a:t>
            </a:r>
            <a:endParaRPr lang="en-US" sz="2500" dirty="0"/>
          </a:p>
          <a:p>
            <a:pPr>
              <a:buFontTx/>
              <a:buChar char="-"/>
            </a:pPr>
            <a:endParaRPr lang="pt-BR" dirty="0"/>
          </a:p>
        </p:txBody>
      </p:sp>
    </p:spTree>
    <p:extLst>
      <p:ext uri="{BB962C8B-B14F-4D97-AF65-F5344CB8AC3E}">
        <p14:creationId xmlns:p14="http://schemas.microsoft.com/office/powerpoint/2010/main" val="702667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268760"/>
            <a:ext cx="9324528" cy="450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719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04" y="188640"/>
            <a:ext cx="9165704" cy="1143000"/>
          </a:xfrm>
        </p:spPr>
        <p:txBody>
          <a:bodyPr>
            <a:normAutofit fontScale="90000"/>
          </a:bodyPr>
          <a:lstStyle/>
          <a:p>
            <a:r>
              <a:rPr lang="pt-BR" dirty="0"/>
              <a:t/>
            </a:r>
            <a:br>
              <a:rPr lang="pt-BR" dirty="0"/>
            </a:br>
            <a:r>
              <a:rPr lang="pt-BR" dirty="0"/>
              <a:t>AIT é sempre uma situação de emergência?</a:t>
            </a:r>
            <a:br>
              <a:rPr lang="pt-BR" dirty="0"/>
            </a:br>
            <a:endParaRPr lang="pt-BR" dirty="0"/>
          </a:p>
        </p:txBody>
      </p:sp>
      <p:sp>
        <p:nvSpPr>
          <p:cNvPr id="3" name="Espaço Reservado para Conteúdo 2"/>
          <p:cNvSpPr>
            <a:spLocks noGrp="1"/>
          </p:cNvSpPr>
          <p:nvPr>
            <p:ph idx="1"/>
          </p:nvPr>
        </p:nvSpPr>
        <p:spPr/>
        <p:txBody>
          <a:bodyPr>
            <a:normAutofit fontScale="92500" lnSpcReduction="20000"/>
          </a:bodyPr>
          <a:lstStyle/>
          <a:p>
            <a:r>
              <a:rPr lang="en-US" dirty="0" err="1" smtClean="0"/>
              <a:t>Pode</a:t>
            </a:r>
            <a:r>
              <a:rPr lang="en-US" dirty="0" smtClean="0"/>
              <a:t> </a:t>
            </a:r>
            <a:r>
              <a:rPr lang="en-US" dirty="0" err="1" smtClean="0"/>
              <a:t>ser</a:t>
            </a:r>
            <a:r>
              <a:rPr lang="en-US" dirty="0" smtClean="0"/>
              <a:t> </a:t>
            </a:r>
            <a:r>
              <a:rPr lang="en-US" dirty="0" err="1" smtClean="0"/>
              <a:t>uma</a:t>
            </a:r>
            <a:r>
              <a:rPr lang="en-US" dirty="0" smtClean="0"/>
              <a:t> </a:t>
            </a:r>
            <a:r>
              <a:rPr lang="en-US" dirty="0" err="1" smtClean="0"/>
              <a:t>condição</a:t>
            </a:r>
            <a:r>
              <a:rPr lang="en-US" dirty="0" smtClean="0"/>
              <a:t> </a:t>
            </a:r>
            <a:r>
              <a:rPr lang="en-US" dirty="0" err="1" smtClean="0"/>
              <a:t>perigosa</a:t>
            </a:r>
            <a:r>
              <a:rPr lang="en-US" dirty="0" smtClean="0"/>
              <a:t> </a:t>
            </a:r>
            <a:r>
              <a:rPr lang="en-US" dirty="0" err="1" smtClean="0"/>
              <a:t>por</a:t>
            </a:r>
            <a:r>
              <a:rPr lang="en-US" dirty="0" smtClean="0"/>
              <a:t> </a:t>
            </a:r>
            <a:r>
              <a:rPr lang="en-US" dirty="0" err="1" smtClean="0"/>
              <a:t>exacerbar</a:t>
            </a:r>
            <a:r>
              <a:rPr lang="en-US" dirty="0" smtClean="0"/>
              <a:t> </a:t>
            </a:r>
            <a:r>
              <a:rPr lang="en-US" dirty="0" err="1" smtClean="0"/>
              <a:t>anormalidades</a:t>
            </a:r>
            <a:r>
              <a:rPr lang="en-US" dirty="0" smtClean="0"/>
              <a:t> </a:t>
            </a:r>
            <a:r>
              <a:rPr lang="en-US" dirty="0" err="1" smtClean="0"/>
              <a:t>cardíacas</a:t>
            </a:r>
            <a:r>
              <a:rPr lang="en-US" dirty="0" smtClean="0"/>
              <a:t> </a:t>
            </a:r>
            <a:r>
              <a:rPr lang="en-US" dirty="0" err="1" smtClean="0"/>
              <a:t>subjacentes</a:t>
            </a:r>
            <a:endParaRPr lang="en-US" dirty="0" smtClean="0"/>
          </a:p>
          <a:p>
            <a:endParaRPr lang="en-US" dirty="0" smtClean="0"/>
          </a:p>
          <a:p>
            <a:r>
              <a:rPr lang="en-US" dirty="0" err="1" smtClean="0"/>
              <a:t>Aumento</a:t>
            </a:r>
            <a:r>
              <a:rPr lang="en-US" dirty="0" smtClean="0"/>
              <a:t> da </a:t>
            </a:r>
            <a:r>
              <a:rPr lang="en-US" dirty="0" err="1" smtClean="0"/>
              <a:t>morbi-mortalidade</a:t>
            </a:r>
            <a:r>
              <a:rPr lang="en-US" dirty="0" smtClean="0"/>
              <a:t> </a:t>
            </a:r>
            <a:r>
              <a:rPr lang="en-US" dirty="0" err="1" smtClean="0"/>
              <a:t>em</a:t>
            </a:r>
            <a:r>
              <a:rPr lang="en-US" dirty="0" smtClean="0"/>
              <a:t> </a:t>
            </a:r>
            <a:r>
              <a:rPr lang="en-US" dirty="0" err="1" smtClean="0"/>
              <a:t>pacientes</a:t>
            </a:r>
            <a:r>
              <a:rPr lang="en-US" dirty="0" smtClean="0"/>
              <a:t> </a:t>
            </a:r>
            <a:r>
              <a:rPr lang="en-US" dirty="0" err="1" smtClean="0"/>
              <a:t>idosos</a:t>
            </a:r>
            <a:r>
              <a:rPr lang="en-US" dirty="0" smtClean="0"/>
              <a:t> com FEVE </a:t>
            </a:r>
            <a:r>
              <a:rPr lang="en-US" dirty="0" err="1" smtClean="0"/>
              <a:t>prejudicada</a:t>
            </a:r>
            <a:endParaRPr lang="en-US" dirty="0" smtClean="0"/>
          </a:p>
          <a:p>
            <a:endParaRPr lang="en-US" dirty="0" smtClean="0">
              <a:sym typeface="Wingdings" pitchFamily="2" charset="2"/>
            </a:endParaRPr>
          </a:p>
          <a:p>
            <a:r>
              <a:rPr lang="en-US" dirty="0" err="1" smtClean="0">
                <a:sym typeface="Wingdings" pitchFamily="2" charset="2"/>
              </a:rPr>
              <a:t>Manejo</a:t>
            </a:r>
            <a:r>
              <a:rPr lang="en-US" dirty="0" smtClean="0">
                <a:sym typeface="Wingdings" pitchFamily="2" charset="2"/>
              </a:rPr>
              <a:t> de </a:t>
            </a:r>
            <a:r>
              <a:rPr lang="en-US" dirty="0" err="1" smtClean="0">
                <a:sym typeface="Wingdings" pitchFamily="2" charset="2"/>
              </a:rPr>
              <a:t>emergência</a:t>
            </a:r>
            <a:r>
              <a:rPr lang="en-US" dirty="0" smtClean="0">
                <a:sym typeface="Wingdings" pitchFamily="2" charset="2"/>
              </a:rPr>
              <a:t> (</a:t>
            </a:r>
            <a:r>
              <a:rPr lang="en-US" dirty="0" err="1">
                <a:sym typeface="Wingdings" pitchFamily="2" charset="2"/>
              </a:rPr>
              <a:t>Restauração</a:t>
            </a:r>
            <a:r>
              <a:rPr lang="en-US" dirty="0">
                <a:sym typeface="Wingdings" pitchFamily="2" charset="2"/>
              </a:rPr>
              <a:t> </a:t>
            </a:r>
            <a:r>
              <a:rPr lang="en-US" dirty="0" err="1">
                <a:sym typeface="Wingdings" pitchFamily="2" charset="2"/>
              </a:rPr>
              <a:t>rápida</a:t>
            </a:r>
            <a:r>
              <a:rPr lang="en-US" dirty="0">
                <a:sym typeface="Wingdings" pitchFamily="2" charset="2"/>
              </a:rPr>
              <a:t> e </a:t>
            </a:r>
            <a:r>
              <a:rPr lang="en-US" dirty="0" err="1">
                <a:sym typeface="Wingdings" pitchFamily="2" charset="2"/>
              </a:rPr>
              <a:t>manutenção</a:t>
            </a:r>
            <a:r>
              <a:rPr lang="en-US" dirty="0">
                <a:sym typeface="Wingdings" pitchFamily="2" charset="2"/>
              </a:rPr>
              <a:t> do </a:t>
            </a:r>
            <a:r>
              <a:rPr lang="en-US" dirty="0" err="1">
                <a:sym typeface="Wingdings" pitchFamily="2" charset="2"/>
              </a:rPr>
              <a:t>eutireoidismo</a:t>
            </a:r>
            <a:r>
              <a:rPr lang="en-US" dirty="0">
                <a:sym typeface="Wingdings" pitchFamily="2" charset="2"/>
              </a:rPr>
              <a:t> </a:t>
            </a:r>
            <a:r>
              <a:rPr lang="en-US" dirty="0" err="1">
                <a:sym typeface="Wingdings" pitchFamily="2" charset="2"/>
              </a:rPr>
              <a:t>deve</a:t>
            </a:r>
            <a:r>
              <a:rPr lang="en-US" dirty="0">
                <a:sym typeface="Wingdings" pitchFamily="2" charset="2"/>
              </a:rPr>
              <a:t> </a:t>
            </a:r>
            <a:r>
              <a:rPr lang="en-US" dirty="0" err="1">
                <a:sym typeface="Wingdings" pitchFamily="2" charset="2"/>
              </a:rPr>
              <a:t>ser</a:t>
            </a:r>
            <a:r>
              <a:rPr lang="en-US" dirty="0">
                <a:sym typeface="Wingdings" pitchFamily="2" charset="2"/>
              </a:rPr>
              <a:t> </a:t>
            </a:r>
            <a:r>
              <a:rPr lang="en-US" dirty="0" err="1" smtClean="0">
                <a:sym typeface="Wingdings" pitchFamily="2" charset="2"/>
              </a:rPr>
              <a:t>alcançada</a:t>
            </a:r>
            <a:r>
              <a:rPr lang="en-US" dirty="0" smtClean="0">
                <a:sym typeface="Wingdings" pitchFamily="2" charset="2"/>
              </a:rPr>
              <a:t>) </a:t>
            </a:r>
            <a:r>
              <a:rPr lang="en-US" dirty="0" err="1" smtClean="0">
                <a:sym typeface="Wingdings" pitchFamily="2" charset="2"/>
              </a:rPr>
              <a:t>em</a:t>
            </a:r>
            <a:r>
              <a:rPr lang="en-US" dirty="0" smtClean="0">
                <a:sym typeface="Wingdings" pitchFamily="2" charset="2"/>
              </a:rPr>
              <a:t> </a:t>
            </a:r>
            <a:r>
              <a:rPr lang="en-US" dirty="0" err="1" smtClean="0">
                <a:sym typeface="Wingdings" pitchFamily="2" charset="2"/>
              </a:rPr>
              <a:t>todos</a:t>
            </a:r>
            <a:r>
              <a:rPr lang="en-US" dirty="0" smtClean="0">
                <a:sym typeface="Wingdings" pitchFamily="2" charset="2"/>
              </a:rPr>
              <a:t>, mas </a:t>
            </a:r>
            <a:r>
              <a:rPr lang="en-US" dirty="0" err="1"/>
              <a:t>particularmente</a:t>
            </a:r>
            <a:r>
              <a:rPr lang="en-US" dirty="0"/>
              <a:t> nesses </a:t>
            </a:r>
            <a:r>
              <a:rPr lang="en-US" dirty="0" err="1" smtClean="0"/>
              <a:t>pacientes</a:t>
            </a:r>
            <a:r>
              <a:rPr lang="en-US" dirty="0" smtClean="0"/>
              <a:t> </a:t>
            </a:r>
          </a:p>
          <a:p>
            <a:pPr marL="0" indent="0">
              <a:buNone/>
            </a:pPr>
            <a:endParaRPr lang="pt-BR" dirty="0"/>
          </a:p>
        </p:txBody>
      </p:sp>
    </p:spTree>
    <p:extLst>
      <p:ext uri="{BB962C8B-B14F-4D97-AF65-F5344CB8AC3E}">
        <p14:creationId xmlns:p14="http://schemas.microsoft.com/office/powerpoint/2010/main" val="1315869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788" y="332656"/>
            <a:ext cx="9227368" cy="1143000"/>
          </a:xfrm>
        </p:spPr>
        <p:txBody>
          <a:bodyPr>
            <a:normAutofit fontScale="90000"/>
          </a:bodyPr>
          <a:lstStyle/>
          <a:p>
            <a:r>
              <a:rPr lang="pt-BR" dirty="0" smtClean="0"/>
              <a:t/>
            </a:r>
            <a:br>
              <a:rPr lang="pt-BR" dirty="0" smtClean="0"/>
            </a:br>
            <a:r>
              <a:rPr lang="pt-BR" dirty="0" smtClean="0"/>
              <a:t>AIT </a:t>
            </a:r>
            <a:r>
              <a:rPr lang="pt-BR" dirty="0"/>
              <a:t>é sempre uma situação de emergência?</a:t>
            </a:r>
            <a:br>
              <a:rPr lang="pt-BR" dirty="0"/>
            </a:br>
            <a:endParaRPr lang="pt-BR" dirty="0"/>
          </a:p>
        </p:txBody>
      </p:sp>
      <p:sp>
        <p:nvSpPr>
          <p:cNvPr id="3" name="Espaço Reservado para Conteúdo 2"/>
          <p:cNvSpPr>
            <a:spLocks noGrp="1"/>
          </p:cNvSpPr>
          <p:nvPr>
            <p:ph idx="1"/>
          </p:nvPr>
        </p:nvSpPr>
        <p:spPr>
          <a:xfrm>
            <a:off x="457200" y="1600200"/>
            <a:ext cx="8229600" cy="4853136"/>
          </a:xfrm>
        </p:spPr>
        <p:txBody>
          <a:bodyPr>
            <a:normAutofit fontScale="70000" lnSpcReduction="20000"/>
          </a:bodyPr>
          <a:lstStyle/>
          <a:p>
            <a:r>
              <a:rPr lang="en-US" dirty="0" err="1" smtClean="0"/>
              <a:t>Melhor</a:t>
            </a:r>
            <a:r>
              <a:rPr lang="en-US" dirty="0" smtClean="0"/>
              <a:t> </a:t>
            </a:r>
            <a:r>
              <a:rPr lang="en-US" dirty="0" err="1" smtClean="0"/>
              <a:t>opção</a:t>
            </a:r>
            <a:r>
              <a:rPr lang="en-US" dirty="0" smtClean="0"/>
              <a:t>: TIREOIDECTOMIA TOTAL</a:t>
            </a:r>
          </a:p>
          <a:p>
            <a:endParaRPr lang="en-US" dirty="0" smtClean="0"/>
          </a:p>
          <a:p>
            <a:r>
              <a:rPr lang="en-US" dirty="0" err="1" smtClean="0"/>
              <a:t>Avaliação</a:t>
            </a:r>
            <a:r>
              <a:rPr lang="en-US" dirty="0" smtClean="0"/>
              <a:t> </a:t>
            </a:r>
            <a:r>
              <a:rPr lang="en-US" dirty="0" err="1" smtClean="0"/>
              <a:t>multidisciplinar</a:t>
            </a:r>
            <a:r>
              <a:rPr lang="en-US" dirty="0" smtClean="0"/>
              <a:t>: </a:t>
            </a:r>
            <a:r>
              <a:rPr lang="pt-BR" dirty="0" smtClean="0"/>
              <a:t>Avaliar o </a:t>
            </a:r>
            <a:r>
              <a:rPr lang="pt-BR" dirty="0"/>
              <a:t>risco-benefício no paciente </a:t>
            </a:r>
            <a:r>
              <a:rPr lang="pt-BR" dirty="0" smtClean="0"/>
              <a:t>individual</a:t>
            </a:r>
          </a:p>
          <a:p>
            <a:endParaRPr lang="en-US" dirty="0"/>
          </a:p>
          <a:p>
            <a:r>
              <a:rPr lang="en-US" b="1" dirty="0" smtClean="0"/>
              <a:t>CONSIDERAR: </a:t>
            </a:r>
            <a:endParaRPr lang="pt-BR" b="1" dirty="0"/>
          </a:p>
          <a:p>
            <a:pPr marL="228600" indent="-228600">
              <a:buAutoNum type="alphaLcParenBoth"/>
            </a:pPr>
            <a:r>
              <a:rPr lang="pt-BR" dirty="0" smtClean="0"/>
              <a:t> </a:t>
            </a:r>
            <a:r>
              <a:rPr lang="pt-BR" dirty="0"/>
              <a:t>D</a:t>
            </a:r>
            <a:r>
              <a:rPr lang="pt-BR" dirty="0" smtClean="0"/>
              <a:t>eterioração </a:t>
            </a:r>
            <a:r>
              <a:rPr lang="pt-BR" dirty="0"/>
              <a:t>da função </a:t>
            </a:r>
            <a:r>
              <a:rPr lang="pt-BR" dirty="0" smtClean="0"/>
              <a:t>cardíaca   (Baixa FEVE + AIT = 30-50% mortalidade)</a:t>
            </a:r>
          </a:p>
          <a:p>
            <a:pPr marL="228600" indent="-228600">
              <a:buFont typeface="Arial" pitchFamily="34" charset="0"/>
              <a:buAutoNum type="alphaLcParenBoth"/>
            </a:pPr>
            <a:r>
              <a:rPr lang="pt-BR" dirty="0"/>
              <a:t> </a:t>
            </a:r>
            <a:r>
              <a:rPr lang="pt-BR" dirty="0" smtClean="0"/>
              <a:t>Doença cardíaca subjacente grave </a:t>
            </a:r>
            <a:r>
              <a:rPr lang="pt-BR" dirty="0"/>
              <a:t>(por exemplo, displasia arritmogênica do ventrículo direito) ou pacientes com arritmias malignas. </a:t>
            </a:r>
            <a:endParaRPr lang="pt-BR" dirty="0" smtClean="0"/>
          </a:p>
          <a:p>
            <a:pPr marL="228600" indent="-228600">
              <a:buFont typeface="Arial" pitchFamily="34" charset="0"/>
              <a:buAutoNum type="alphaLcParenBoth"/>
            </a:pPr>
            <a:endParaRPr lang="pt-BR" dirty="0"/>
          </a:p>
          <a:p>
            <a:pPr marL="0" indent="0">
              <a:buNone/>
            </a:pPr>
            <a:r>
              <a:rPr lang="pt-BR" dirty="0" smtClean="0">
                <a:sym typeface="Wingdings" pitchFamily="2" charset="2"/>
              </a:rPr>
              <a:t> </a:t>
            </a:r>
            <a:r>
              <a:rPr lang="pt-BR" dirty="0" smtClean="0"/>
              <a:t>A </a:t>
            </a:r>
            <a:r>
              <a:rPr lang="pt-BR" dirty="0"/>
              <a:t>cirurgia, ao restaurar rapidamente o </a:t>
            </a:r>
            <a:r>
              <a:rPr lang="pt-BR" dirty="0" err="1"/>
              <a:t>eutireoidismo</a:t>
            </a:r>
            <a:r>
              <a:rPr lang="pt-BR" dirty="0"/>
              <a:t>, pode melhorar a função cardíaca em 2 meses, principalmente </a:t>
            </a:r>
            <a:r>
              <a:rPr lang="pt-BR" dirty="0" smtClean="0"/>
              <a:t>na </a:t>
            </a:r>
            <a:r>
              <a:rPr lang="pt-BR" dirty="0"/>
              <a:t>disfunção sistólica ventricular esquerda </a:t>
            </a:r>
            <a:r>
              <a:rPr lang="pt-BR" dirty="0" smtClean="0"/>
              <a:t>grave</a:t>
            </a:r>
            <a:endParaRPr lang="pt-BR" dirty="0"/>
          </a:p>
        </p:txBody>
      </p:sp>
    </p:spTree>
    <p:extLst>
      <p:ext uri="{BB962C8B-B14F-4D97-AF65-F5344CB8AC3E}">
        <p14:creationId xmlns:p14="http://schemas.microsoft.com/office/powerpoint/2010/main" val="4279092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04" y="332656"/>
            <a:ext cx="9165704" cy="1143000"/>
          </a:xfrm>
        </p:spPr>
        <p:txBody>
          <a:bodyPr>
            <a:normAutofit fontScale="90000"/>
          </a:bodyPr>
          <a:lstStyle/>
          <a:p>
            <a:r>
              <a:rPr lang="pt-BR" dirty="0"/>
              <a:t>AIT é sempre uma situação de emergência?</a:t>
            </a:r>
            <a:br>
              <a:rPr lang="pt-BR" dirty="0"/>
            </a:br>
            <a:endParaRPr lang="pt-BR" dirty="0"/>
          </a:p>
        </p:txBody>
      </p:sp>
      <p:sp>
        <p:nvSpPr>
          <p:cNvPr id="3" name="Espaço Reservado para Conteúdo 2"/>
          <p:cNvSpPr>
            <a:spLocks noGrp="1"/>
          </p:cNvSpPr>
          <p:nvPr>
            <p:ph idx="1"/>
          </p:nvPr>
        </p:nvSpPr>
        <p:spPr>
          <a:xfrm>
            <a:off x="179512" y="1268760"/>
            <a:ext cx="8507288" cy="5589240"/>
          </a:xfrm>
        </p:spPr>
        <p:txBody>
          <a:bodyPr>
            <a:normAutofit fontScale="92500" lnSpcReduction="20000"/>
          </a:bodyPr>
          <a:lstStyle/>
          <a:p>
            <a:r>
              <a:rPr lang="pt-BR" u="sng" dirty="0" err="1" smtClean="0"/>
              <a:t>Plasmaférese</a:t>
            </a:r>
            <a:r>
              <a:rPr lang="pt-BR" u="sng" dirty="0" smtClean="0"/>
              <a:t>:</a:t>
            </a:r>
          </a:p>
          <a:p>
            <a:pPr marL="0" indent="0">
              <a:buNone/>
            </a:pPr>
            <a:endParaRPr lang="pt-BR" dirty="0" smtClean="0"/>
          </a:p>
          <a:p>
            <a:r>
              <a:rPr lang="pt-BR" dirty="0" smtClean="0"/>
              <a:t>Remover </a:t>
            </a:r>
            <a:r>
              <a:rPr lang="pt-BR" dirty="0"/>
              <a:t>o excesso de hormônios tireoidianos da circulação, tem sido relatada como eficaz em pacientes que não respondem a terapias </a:t>
            </a:r>
            <a:r>
              <a:rPr lang="pt-BR" dirty="0" smtClean="0"/>
              <a:t>médicas.</a:t>
            </a:r>
          </a:p>
          <a:p>
            <a:pPr marL="0" indent="0">
              <a:buNone/>
            </a:pPr>
            <a:endParaRPr lang="pt-BR" dirty="0" smtClean="0"/>
          </a:p>
          <a:p>
            <a:r>
              <a:rPr lang="pt-BR" dirty="0" smtClean="0"/>
              <a:t>Efeito </a:t>
            </a:r>
            <a:r>
              <a:rPr lang="pt-BR" dirty="0"/>
              <a:t>é geralmente transitório e seguido por uma exacerbação da </a:t>
            </a:r>
            <a:r>
              <a:rPr lang="pt-BR" dirty="0" err="1"/>
              <a:t>tireotoxicose</a:t>
            </a:r>
            <a:r>
              <a:rPr lang="pt-BR" dirty="0"/>
              <a:t>. </a:t>
            </a:r>
            <a:endParaRPr lang="pt-BR" dirty="0" smtClean="0"/>
          </a:p>
          <a:p>
            <a:endParaRPr lang="pt-BR" dirty="0" smtClean="0"/>
          </a:p>
          <a:p>
            <a:r>
              <a:rPr lang="pt-BR" dirty="0" smtClean="0"/>
              <a:t>Sua </a:t>
            </a:r>
            <a:r>
              <a:rPr lang="pt-BR" dirty="0"/>
              <a:t>vantagem real é incerta. </a:t>
            </a:r>
            <a:endParaRPr lang="pt-BR" dirty="0" smtClean="0"/>
          </a:p>
          <a:p>
            <a:pPr marL="0" indent="0">
              <a:buNone/>
            </a:pPr>
            <a:endParaRPr lang="pt-BR" dirty="0" smtClean="0"/>
          </a:p>
          <a:p>
            <a:r>
              <a:rPr lang="pt-BR" dirty="0" smtClean="0"/>
              <a:t>Pode </a:t>
            </a:r>
            <a:r>
              <a:rPr lang="pt-BR" dirty="0"/>
              <a:t>ser uma ferramenta útil na preparação de pacientes com </a:t>
            </a:r>
            <a:r>
              <a:rPr lang="pt-BR" dirty="0" err="1"/>
              <a:t>tireotoxicose</a:t>
            </a:r>
            <a:r>
              <a:rPr lang="pt-BR" dirty="0"/>
              <a:t> antes da cirurgia</a:t>
            </a:r>
          </a:p>
          <a:p>
            <a:endParaRPr lang="pt-BR" dirty="0"/>
          </a:p>
        </p:txBody>
      </p:sp>
    </p:spTree>
    <p:extLst>
      <p:ext uri="{BB962C8B-B14F-4D97-AF65-F5344CB8AC3E}">
        <p14:creationId xmlns:p14="http://schemas.microsoft.com/office/powerpoint/2010/main" val="306612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356" y="188640"/>
            <a:ext cx="9227368" cy="1143000"/>
          </a:xfrm>
        </p:spPr>
        <p:txBody>
          <a:bodyPr>
            <a:normAutofit fontScale="90000"/>
          </a:bodyPr>
          <a:lstStyle/>
          <a:p>
            <a:r>
              <a:rPr lang="pt-BR" dirty="0"/>
              <a:t>AIT é sempre uma situação de emergência?</a:t>
            </a:r>
            <a:br>
              <a:rPr lang="pt-BR" dirty="0"/>
            </a:br>
            <a:endParaRPr lang="pt-BR" dirty="0"/>
          </a:p>
        </p:txBody>
      </p:sp>
      <p:sp>
        <p:nvSpPr>
          <p:cNvPr id="3" name="Espaço Reservado para Conteúdo 2"/>
          <p:cNvSpPr>
            <a:spLocks noGrp="1"/>
          </p:cNvSpPr>
          <p:nvPr>
            <p:ph idx="1"/>
          </p:nvPr>
        </p:nvSpPr>
        <p:spPr>
          <a:xfrm>
            <a:off x="-73024" y="1340768"/>
            <a:ext cx="9217024" cy="5789240"/>
          </a:xfrm>
        </p:spPr>
        <p:txBody>
          <a:bodyPr>
            <a:normAutofit fontScale="85000" lnSpcReduction="10000"/>
          </a:bodyPr>
          <a:lstStyle/>
          <a:p>
            <a:r>
              <a:rPr lang="pt-BR" dirty="0"/>
              <a:t>Recomendação 2. Recomendamos que os </a:t>
            </a:r>
            <a:r>
              <a:rPr lang="pt-BR" b="1" dirty="0"/>
              <a:t>pacientes com AIT sejam considerados em risco de um tratamento de emergência a qualquer momento</a:t>
            </a:r>
            <a:r>
              <a:rPr lang="pt-BR" dirty="0"/>
              <a:t>, devido ao aumento da mortalidade e da morbidade, particularmente em idosos </a:t>
            </a:r>
            <a:r>
              <a:rPr lang="pt-BR" dirty="0" smtClean="0"/>
              <a:t>e/ou </a:t>
            </a:r>
            <a:r>
              <a:rPr lang="pt-BR" dirty="0"/>
              <a:t>se uma redução </a:t>
            </a:r>
            <a:r>
              <a:rPr lang="pt-BR" dirty="0" smtClean="0"/>
              <a:t>da disfunção </a:t>
            </a:r>
            <a:r>
              <a:rPr lang="pt-BR" dirty="0"/>
              <a:t>está presente (1, ØØØO</a:t>
            </a:r>
            <a:r>
              <a:rPr lang="pt-BR" dirty="0" smtClean="0"/>
              <a:t>).</a:t>
            </a:r>
          </a:p>
          <a:p>
            <a:pPr marL="0" indent="0">
              <a:buNone/>
            </a:pPr>
            <a:endParaRPr lang="pt-BR" dirty="0"/>
          </a:p>
          <a:p>
            <a:r>
              <a:rPr lang="pt-BR" dirty="0"/>
              <a:t>Recomendação 3. Recomendamos que a </a:t>
            </a:r>
            <a:r>
              <a:rPr lang="pt-BR" dirty="0" err="1"/>
              <a:t>tireoidectomia</a:t>
            </a:r>
            <a:r>
              <a:rPr lang="pt-BR" dirty="0"/>
              <a:t> total seja realizada sem demora em pacientes com </a:t>
            </a:r>
            <a:r>
              <a:rPr lang="pt-BR" dirty="0" smtClean="0"/>
              <a:t>AIT </a:t>
            </a:r>
            <a:r>
              <a:rPr lang="pt-BR" dirty="0"/>
              <a:t>com </a:t>
            </a:r>
            <a:r>
              <a:rPr lang="pt-BR" b="1" dirty="0"/>
              <a:t>deterioração da função cardíaca ou doença cardíaca subjacente grave </a:t>
            </a:r>
            <a:r>
              <a:rPr lang="pt-BR" dirty="0"/>
              <a:t>e naqueles pacientes </a:t>
            </a:r>
            <a:r>
              <a:rPr lang="pt-BR" b="1" dirty="0"/>
              <a:t>cuja </a:t>
            </a:r>
            <a:r>
              <a:rPr lang="pt-BR" b="1" dirty="0" err="1"/>
              <a:t>tireotoxicose</a:t>
            </a:r>
            <a:r>
              <a:rPr lang="pt-BR" b="1" dirty="0"/>
              <a:t> não responde às terapias médicas.</a:t>
            </a:r>
            <a:r>
              <a:rPr lang="pt-BR" dirty="0"/>
              <a:t> Essa decisão deve ser tomada por uma equipe multidisciplinar de endocrinologista especialista, cardiologista, </a:t>
            </a:r>
            <a:r>
              <a:rPr lang="pt-BR" dirty="0" err="1"/>
              <a:t>anestesiologista</a:t>
            </a:r>
            <a:r>
              <a:rPr lang="pt-BR" dirty="0"/>
              <a:t> e cirurgião tireoidiano de alto volume (1, ØØOO).</a:t>
            </a:r>
          </a:p>
        </p:txBody>
      </p:sp>
    </p:spTree>
    <p:extLst>
      <p:ext uri="{BB962C8B-B14F-4D97-AF65-F5344CB8AC3E}">
        <p14:creationId xmlns:p14="http://schemas.microsoft.com/office/powerpoint/2010/main" val="825954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143000"/>
          </a:xfrm>
        </p:spPr>
        <p:txBody>
          <a:bodyPr>
            <a:normAutofit fontScale="90000"/>
          </a:bodyPr>
          <a:lstStyle/>
          <a:p>
            <a:r>
              <a:rPr lang="en-US" dirty="0" smtClean="0"/>
              <a:t>A </a:t>
            </a:r>
            <a:r>
              <a:rPr lang="en-US" dirty="0" err="1" smtClean="0"/>
              <a:t>amiodarona</a:t>
            </a:r>
            <a:r>
              <a:rPr lang="en-US" dirty="0" smtClean="0"/>
              <a:t> </a:t>
            </a:r>
            <a:r>
              <a:rPr lang="en-US" dirty="0" err="1" smtClean="0"/>
              <a:t>pode</a:t>
            </a:r>
            <a:r>
              <a:rPr lang="en-US" dirty="0" smtClean="0"/>
              <a:t> </a:t>
            </a:r>
            <a:r>
              <a:rPr lang="en-US" dirty="0" err="1" smtClean="0"/>
              <a:t>ser</a:t>
            </a:r>
            <a:r>
              <a:rPr lang="en-US" dirty="0" smtClean="0"/>
              <a:t> </a:t>
            </a:r>
            <a:r>
              <a:rPr lang="en-US" dirty="0" err="1" smtClean="0"/>
              <a:t>mantida</a:t>
            </a:r>
            <a:r>
              <a:rPr lang="en-US" dirty="0" smtClean="0"/>
              <a:t> </a:t>
            </a:r>
            <a:r>
              <a:rPr lang="en-US" dirty="0" err="1" smtClean="0"/>
              <a:t>em</a:t>
            </a:r>
            <a:r>
              <a:rPr lang="en-US" dirty="0" smtClean="0"/>
              <a:t> </a:t>
            </a:r>
            <a:r>
              <a:rPr lang="en-US" dirty="0" err="1" smtClean="0"/>
              <a:t>alguns</a:t>
            </a:r>
            <a:r>
              <a:rPr lang="en-US" dirty="0" smtClean="0"/>
              <a:t> </a:t>
            </a:r>
            <a:r>
              <a:rPr lang="en-US" dirty="0" err="1" smtClean="0"/>
              <a:t>casos</a:t>
            </a:r>
            <a:r>
              <a:rPr lang="en-US" dirty="0" smtClean="0"/>
              <a:t> de AIT?</a:t>
            </a:r>
            <a:endParaRPr lang="pt-BR" dirty="0"/>
          </a:p>
        </p:txBody>
      </p:sp>
      <p:sp>
        <p:nvSpPr>
          <p:cNvPr id="3" name="Espaço Reservado para Conteúdo 2"/>
          <p:cNvSpPr>
            <a:spLocks noGrp="1"/>
          </p:cNvSpPr>
          <p:nvPr>
            <p:ph idx="1"/>
          </p:nvPr>
        </p:nvSpPr>
        <p:spPr>
          <a:xfrm>
            <a:off x="467544" y="1844824"/>
            <a:ext cx="8229600" cy="4525963"/>
          </a:xfrm>
        </p:spPr>
        <p:txBody>
          <a:bodyPr>
            <a:normAutofit fontScale="92500"/>
          </a:bodyPr>
          <a:lstStyle/>
          <a:p>
            <a:r>
              <a:rPr lang="en-US" dirty="0" err="1" smtClean="0"/>
              <a:t>Não</a:t>
            </a:r>
            <a:r>
              <a:rPr lang="en-US" dirty="0" smtClean="0"/>
              <a:t> </a:t>
            </a:r>
            <a:r>
              <a:rPr lang="en-US" dirty="0" err="1" smtClean="0"/>
              <a:t>há</a:t>
            </a:r>
            <a:r>
              <a:rPr lang="en-US" dirty="0" smtClean="0"/>
              <a:t> </a:t>
            </a:r>
            <a:r>
              <a:rPr lang="en-US" dirty="0" err="1" smtClean="0"/>
              <a:t>consenso</a:t>
            </a:r>
            <a:r>
              <a:rPr lang="pt-BR" dirty="0" smtClean="0"/>
              <a:t> sobre continuar ou interromper</a:t>
            </a:r>
          </a:p>
          <a:p>
            <a:endParaRPr lang="en-US" dirty="0"/>
          </a:p>
          <a:p>
            <a:r>
              <a:rPr lang="en-US" dirty="0" err="1" smtClean="0"/>
              <a:t>Decisão</a:t>
            </a:r>
            <a:r>
              <a:rPr lang="en-US" dirty="0" smtClean="0"/>
              <a:t> </a:t>
            </a:r>
            <a:r>
              <a:rPr lang="en-US" dirty="0" err="1" smtClean="0"/>
              <a:t>deve</a:t>
            </a:r>
            <a:r>
              <a:rPr lang="en-US" dirty="0" smtClean="0"/>
              <a:t> </a:t>
            </a:r>
            <a:r>
              <a:rPr lang="en-US" dirty="0" err="1" smtClean="0"/>
              <a:t>ser</a:t>
            </a:r>
            <a:r>
              <a:rPr lang="en-US" dirty="0" smtClean="0"/>
              <a:t> </a:t>
            </a:r>
            <a:r>
              <a:rPr lang="en-US" dirty="0" err="1" smtClean="0"/>
              <a:t>individualizada</a:t>
            </a:r>
            <a:r>
              <a:rPr lang="en-US" dirty="0" smtClean="0"/>
              <a:t> </a:t>
            </a:r>
            <a:r>
              <a:rPr lang="en-US" dirty="0" err="1" smtClean="0"/>
              <a:t>em</a:t>
            </a:r>
            <a:r>
              <a:rPr lang="en-US" dirty="0" smtClean="0"/>
              <a:t> </a:t>
            </a:r>
            <a:r>
              <a:rPr lang="en-US" dirty="0" err="1" smtClean="0"/>
              <a:t>relação</a:t>
            </a:r>
            <a:r>
              <a:rPr lang="en-US" dirty="0" smtClean="0"/>
              <a:t> </a:t>
            </a:r>
            <a:r>
              <a:rPr lang="en-US" dirty="0" err="1" smtClean="0"/>
              <a:t>ao</a:t>
            </a:r>
            <a:r>
              <a:rPr lang="en-US" dirty="0" smtClean="0"/>
              <a:t> </a:t>
            </a:r>
            <a:r>
              <a:rPr lang="en-US" dirty="0" err="1" smtClean="0"/>
              <a:t>risco</a:t>
            </a:r>
            <a:r>
              <a:rPr lang="en-US" dirty="0" smtClean="0"/>
              <a:t> cardiovascular</a:t>
            </a:r>
          </a:p>
          <a:p>
            <a:endParaRPr lang="en-US" dirty="0"/>
          </a:p>
          <a:p>
            <a:r>
              <a:rPr lang="en-US" dirty="0" err="1" smtClean="0"/>
              <a:t>Amplamente</a:t>
            </a:r>
            <a:r>
              <a:rPr lang="en-US" dirty="0" smtClean="0"/>
              <a:t> </a:t>
            </a:r>
            <a:r>
              <a:rPr lang="en-US" dirty="0" err="1" smtClean="0"/>
              <a:t>aceito</a:t>
            </a:r>
            <a:r>
              <a:rPr lang="en-US" dirty="0" smtClean="0"/>
              <a:t> a </a:t>
            </a:r>
            <a:r>
              <a:rPr lang="en-US" dirty="0" err="1" smtClean="0"/>
              <a:t>continuação</a:t>
            </a:r>
            <a:r>
              <a:rPr lang="en-US" dirty="0" smtClean="0"/>
              <a:t> </a:t>
            </a:r>
            <a:r>
              <a:rPr lang="en-US" dirty="0" err="1" smtClean="0"/>
              <a:t>em</a:t>
            </a:r>
            <a:r>
              <a:rPr lang="en-US" dirty="0" smtClean="0"/>
              <a:t> </a:t>
            </a:r>
            <a:r>
              <a:rPr lang="en-US" dirty="0" err="1" smtClean="0"/>
              <a:t>pacientes</a:t>
            </a:r>
            <a:r>
              <a:rPr lang="en-US" dirty="0" smtClean="0"/>
              <a:t> </a:t>
            </a:r>
            <a:r>
              <a:rPr lang="pt-BR" dirty="0"/>
              <a:t>gravemente doentes com distúrbios cardíacos com risco de vida, responsivos à droga</a:t>
            </a:r>
            <a:endParaRPr lang="en-US" dirty="0" smtClean="0"/>
          </a:p>
        </p:txBody>
      </p:sp>
    </p:spTree>
    <p:extLst>
      <p:ext uri="{BB962C8B-B14F-4D97-AF65-F5344CB8AC3E}">
        <p14:creationId xmlns:p14="http://schemas.microsoft.com/office/powerpoint/2010/main" val="2376602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 </a:t>
            </a:r>
            <a:r>
              <a:rPr lang="en-US" dirty="0" err="1" smtClean="0"/>
              <a:t>amiodarona</a:t>
            </a:r>
            <a:r>
              <a:rPr lang="en-US" dirty="0" smtClean="0"/>
              <a:t> </a:t>
            </a:r>
            <a:r>
              <a:rPr lang="en-US" dirty="0" err="1" smtClean="0"/>
              <a:t>pode</a:t>
            </a:r>
            <a:r>
              <a:rPr lang="en-US" dirty="0" smtClean="0"/>
              <a:t> </a:t>
            </a:r>
            <a:r>
              <a:rPr lang="en-US" dirty="0" err="1" smtClean="0"/>
              <a:t>ser</a:t>
            </a:r>
            <a:r>
              <a:rPr lang="en-US" dirty="0" smtClean="0"/>
              <a:t> </a:t>
            </a:r>
            <a:r>
              <a:rPr lang="en-US" dirty="0" err="1" smtClean="0"/>
              <a:t>mantida</a:t>
            </a:r>
            <a:r>
              <a:rPr lang="en-US" dirty="0" smtClean="0"/>
              <a:t> </a:t>
            </a:r>
            <a:r>
              <a:rPr lang="en-US" dirty="0" err="1" smtClean="0"/>
              <a:t>em</a:t>
            </a:r>
            <a:r>
              <a:rPr lang="en-US" dirty="0" smtClean="0"/>
              <a:t> </a:t>
            </a:r>
            <a:r>
              <a:rPr lang="en-US" dirty="0" err="1" smtClean="0"/>
              <a:t>alguns</a:t>
            </a:r>
            <a:r>
              <a:rPr lang="en-US" dirty="0" smtClean="0"/>
              <a:t> </a:t>
            </a:r>
            <a:r>
              <a:rPr lang="en-US" dirty="0" err="1" smtClean="0"/>
              <a:t>casos</a:t>
            </a:r>
            <a:r>
              <a:rPr lang="en-US" dirty="0" smtClean="0"/>
              <a:t> de AIT?</a:t>
            </a:r>
            <a:endParaRPr lang="pt-BR" dirty="0"/>
          </a:p>
        </p:txBody>
      </p:sp>
      <p:sp>
        <p:nvSpPr>
          <p:cNvPr id="3" name="Espaço Reservado para Conteúdo 2"/>
          <p:cNvSpPr>
            <a:spLocks noGrp="1"/>
          </p:cNvSpPr>
          <p:nvPr>
            <p:ph idx="1"/>
          </p:nvPr>
        </p:nvSpPr>
        <p:spPr>
          <a:xfrm>
            <a:off x="457200" y="1600200"/>
            <a:ext cx="8229600" cy="5069160"/>
          </a:xfrm>
        </p:spPr>
        <p:txBody>
          <a:bodyPr>
            <a:normAutofit/>
          </a:bodyPr>
          <a:lstStyle/>
          <a:p>
            <a:r>
              <a:rPr lang="en-US" dirty="0" smtClean="0"/>
              <a:t>É </a:t>
            </a:r>
            <a:r>
              <a:rPr lang="en-US" dirty="0" err="1" smtClean="0"/>
              <a:t>viável</a:t>
            </a:r>
            <a:r>
              <a:rPr lang="en-US" dirty="0" smtClean="0"/>
              <a:t> </a:t>
            </a:r>
            <a:r>
              <a:rPr lang="en-US" dirty="0" err="1" smtClean="0"/>
              <a:t>manter</a:t>
            </a:r>
            <a:r>
              <a:rPr lang="en-US" dirty="0" smtClean="0"/>
              <a:t> </a:t>
            </a:r>
            <a:r>
              <a:rPr lang="en-US" dirty="0" err="1" smtClean="0"/>
              <a:t>na</a:t>
            </a:r>
            <a:r>
              <a:rPr lang="en-US" dirty="0" smtClean="0"/>
              <a:t> AIT2 (forma auto-</a:t>
            </a:r>
            <a:r>
              <a:rPr lang="en-US" dirty="0" err="1" smtClean="0"/>
              <a:t>limitada</a:t>
            </a:r>
            <a:r>
              <a:rPr lang="en-US" dirty="0" smtClean="0"/>
              <a:t>)</a:t>
            </a:r>
          </a:p>
          <a:p>
            <a:endParaRPr lang="en-US" dirty="0" smtClean="0"/>
          </a:p>
          <a:p>
            <a:endParaRPr lang="en-US" sz="2600" dirty="0"/>
          </a:p>
          <a:p>
            <a:endParaRPr lang="en-US" sz="2600" dirty="0"/>
          </a:p>
          <a:p>
            <a:endParaRPr lang="en-US" dirty="0" smtClean="0"/>
          </a:p>
          <a:p>
            <a:endParaRPr lang="en-US" dirty="0"/>
          </a:p>
          <a:p>
            <a:endParaRPr lang="en-US" dirty="0" smtClean="0"/>
          </a:p>
        </p:txBody>
      </p:sp>
      <p:graphicFrame>
        <p:nvGraphicFramePr>
          <p:cNvPr id="4" name="Diagrama 3"/>
          <p:cNvGraphicFramePr/>
          <p:nvPr>
            <p:extLst>
              <p:ext uri="{D42A27DB-BD31-4B8C-83A1-F6EECF244321}">
                <p14:modId xmlns:p14="http://schemas.microsoft.com/office/powerpoint/2010/main" val="1216438404"/>
              </p:ext>
            </p:extLst>
          </p:nvPr>
        </p:nvGraphicFramePr>
        <p:xfrm>
          <a:off x="395536" y="2420888"/>
          <a:ext cx="8352928" cy="44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167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 </a:t>
            </a:r>
            <a:r>
              <a:rPr lang="en-US" dirty="0" err="1"/>
              <a:t>amiodarona</a:t>
            </a:r>
            <a:r>
              <a:rPr lang="en-US" dirty="0"/>
              <a:t> </a:t>
            </a:r>
            <a:r>
              <a:rPr lang="en-US" dirty="0" err="1"/>
              <a:t>pode</a:t>
            </a:r>
            <a:r>
              <a:rPr lang="en-US" dirty="0"/>
              <a:t> </a:t>
            </a:r>
            <a:r>
              <a:rPr lang="en-US" dirty="0" err="1"/>
              <a:t>ser</a:t>
            </a:r>
            <a:r>
              <a:rPr lang="en-US" dirty="0"/>
              <a:t> </a:t>
            </a:r>
            <a:r>
              <a:rPr lang="en-US" dirty="0" err="1"/>
              <a:t>mantida</a:t>
            </a:r>
            <a:r>
              <a:rPr lang="en-US" dirty="0"/>
              <a:t> </a:t>
            </a:r>
            <a:r>
              <a:rPr lang="en-US" dirty="0" err="1"/>
              <a:t>em</a:t>
            </a:r>
            <a:r>
              <a:rPr lang="en-US" dirty="0"/>
              <a:t> </a:t>
            </a:r>
            <a:r>
              <a:rPr lang="en-US" dirty="0" err="1"/>
              <a:t>alguns</a:t>
            </a:r>
            <a:r>
              <a:rPr lang="en-US" dirty="0"/>
              <a:t> </a:t>
            </a:r>
            <a:r>
              <a:rPr lang="en-US" dirty="0" err="1"/>
              <a:t>casos</a:t>
            </a:r>
            <a:r>
              <a:rPr lang="en-US" dirty="0"/>
              <a:t> de AIT?</a:t>
            </a:r>
            <a:endParaRPr lang="pt-BR" dirty="0"/>
          </a:p>
        </p:txBody>
      </p:sp>
      <p:sp>
        <p:nvSpPr>
          <p:cNvPr id="3" name="Espaço Reservado para Conteúdo 2"/>
          <p:cNvSpPr>
            <a:spLocks noGrp="1"/>
          </p:cNvSpPr>
          <p:nvPr>
            <p:ph idx="1"/>
          </p:nvPr>
        </p:nvSpPr>
        <p:spPr>
          <a:xfrm>
            <a:off x="457200" y="1600200"/>
            <a:ext cx="8229600" cy="5257800"/>
          </a:xfrm>
        </p:spPr>
        <p:txBody>
          <a:bodyPr>
            <a:normAutofit/>
          </a:bodyPr>
          <a:lstStyle/>
          <a:p>
            <a:r>
              <a:rPr lang="pt-BR" dirty="0"/>
              <a:t>Se as condições cardíacas forem estáveis ​​e não severas, a </a:t>
            </a:r>
            <a:r>
              <a:rPr lang="pt-BR" dirty="0" err="1"/>
              <a:t>amiodarona</a:t>
            </a:r>
            <a:r>
              <a:rPr lang="pt-BR" dirty="0"/>
              <a:t> pode ser descontinuada com segurança e, se necessário, reiniciada após a restauração do </a:t>
            </a:r>
            <a:r>
              <a:rPr lang="pt-BR" dirty="0" err="1"/>
              <a:t>eutireoidismo</a:t>
            </a:r>
            <a:r>
              <a:rPr lang="pt-BR" dirty="0" smtClean="0"/>
              <a:t>.</a:t>
            </a:r>
          </a:p>
          <a:p>
            <a:pPr marL="0" indent="0">
              <a:buNone/>
            </a:pPr>
            <a:endParaRPr lang="pt-BR" dirty="0" smtClean="0"/>
          </a:p>
          <a:p>
            <a:r>
              <a:rPr lang="pt-BR" dirty="0" smtClean="0"/>
              <a:t>Na AIT </a:t>
            </a:r>
            <a:r>
              <a:rPr lang="pt-BR" dirty="0"/>
              <a:t>1 e AIT mistos / </a:t>
            </a:r>
            <a:r>
              <a:rPr lang="pt-BR" dirty="0" smtClean="0"/>
              <a:t>indeterminados muitos </a:t>
            </a:r>
            <a:r>
              <a:rPr lang="pt-BR" dirty="0"/>
              <a:t>endocrinologistas favorecem a retirada da </a:t>
            </a:r>
            <a:r>
              <a:rPr lang="pt-BR" dirty="0" err="1"/>
              <a:t>amiodarona</a:t>
            </a:r>
            <a:r>
              <a:rPr lang="pt-BR" dirty="0"/>
              <a:t>, se possível do ponto de vista cardiológico. </a:t>
            </a:r>
            <a:endParaRPr lang="pt-BR" dirty="0" smtClean="0"/>
          </a:p>
          <a:p>
            <a:pPr marL="0" indent="0">
              <a:buNone/>
            </a:pPr>
            <a:endParaRPr lang="pt-BR" dirty="0" smtClean="0"/>
          </a:p>
        </p:txBody>
      </p:sp>
    </p:spTree>
    <p:extLst>
      <p:ext uri="{BB962C8B-B14F-4D97-AF65-F5344CB8AC3E}">
        <p14:creationId xmlns:p14="http://schemas.microsoft.com/office/powerpoint/2010/main" val="959696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856"/>
            <a:ext cx="8229600" cy="1143000"/>
          </a:xfrm>
        </p:spPr>
        <p:txBody>
          <a:bodyPr>
            <a:normAutofit fontScale="90000"/>
          </a:bodyPr>
          <a:lstStyle/>
          <a:p>
            <a:r>
              <a:rPr lang="en-US" dirty="0"/>
              <a:t>A </a:t>
            </a:r>
            <a:r>
              <a:rPr lang="en-US" dirty="0" err="1"/>
              <a:t>amiodarona</a:t>
            </a:r>
            <a:r>
              <a:rPr lang="en-US" dirty="0"/>
              <a:t> </a:t>
            </a:r>
            <a:r>
              <a:rPr lang="en-US" dirty="0" err="1"/>
              <a:t>pode</a:t>
            </a:r>
            <a:r>
              <a:rPr lang="en-US" dirty="0"/>
              <a:t> </a:t>
            </a:r>
            <a:r>
              <a:rPr lang="en-US" dirty="0" err="1"/>
              <a:t>ser</a:t>
            </a:r>
            <a:r>
              <a:rPr lang="en-US" dirty="0"/>
              <a:t> </a:t>
            </a:r>
            <a:r>
              <a:rPr lang="en-US" dirty="0" err="1"/>
              <a:t>mantida</a:t>
            </a:r>
            <a:r>
              <a:rPr lang="en-US" dirty="0"/>
              <a:t> </a:t>
            </a:r>
            <a:r>
              <a:rPr lang="en-US" dirty="0" err="1"/>
              <a:t>em</a:t>
            </a:r>
            <a:r>
              <a:rPr lang="en-US" dirty="0"/>
              <a:t> </a:t>
            </a:r>
            <a:r>
              <a:rPr lang="en-US" dirty="0" err="1"/>
              <a:t>alguns</a:t>
            </a:r>
            <a:r>
              <a:rPr lang="en-US" dirty="0"/>
              <a:t> </a:t>
            </a:r>
            <a:r>
              <a:rPr lang="en-US" dirty="0" err="1"/>
              <a:t>casos</a:t>
            </a:r>
            <a:r>
              <a:rPr lang="en-US" dirty="0"/>
              <a:t> de AIT?</a:t>
            </a:r>
            <a:endParaRPr lang="pt-BR" dirty="0"/>
          </a:p>
        </p:txBody>
      </p:sp>
      <p:sp>
        <p:nvSpPr>
          <p:cNvPr id="3" name="Espaço Reservado para Conteúdo 2"/>
          <p:cNvSpPr>
            <a:spLocks noGrp="1"/>
          </p:cNvSpPr>
          <p:nvPr>
            <p:ph idx="1"/>
          </p:nvPr>
        </p:nvSpPr>
        <p:spPr>
          <a:xfrm>
            <a:off x="0" y="1600200"/>
            <a:ext cx="9144000" cy="5573216"/>
          </a:xfrm>
        </p:spPr>
        <p:txBody>
          <a:bodyPr>
            <a:normAutofit fontScale="85000" lnSpcReduction="10000"/>
          </a:bodyPr>
          <a:lstStyle/>
          <a:p>
            <a:r>
              <a:rPr lang="pt-BR" dirty="0"/>
              <a:t>Recomendação </a:t>
            </a:r>
            <a:r>
              <a:rPr lang="pt-BR" dirty="0" smtClean="0"/>
              <a:t>4</a:t>
            </a:r>
            <a:endParaRPr lang="pt-BR" dirty="0"/>
          </a:p>
          <a:p>
            <a:r>
              <a:rPr lang="pt-BR" dirty="0" smtClean="0"/>
              <a:t> </a:t>
            </a:r>
            <a:r>
              <a:rPr lang="pt-BR" dirty="0"/>
              <a:t>Sugerimos </a:t>
            </a:r>
            <a:r>
              <a:rPr lang="pt-BR" b="1" dirty="0"/>
              <a:t>a continuação da </a:t>
            </a:r>
            <a:r>
              <a:rPr lang="pt-BR" b="1" dirty="0" err="1"/>
              <a:t>amiodarona</a:t>
            </a:r>
            <a:r>
              <a:rPr lang="pt-BR" b="1" dirty="0"/>
              <a:t> em arritmias potencialmente fatais e em pacientes com doença crítica com prognóstico ruim</a:t>
            </a:r>
            <a:r>
              <a:rPr lang="pt-BR" dirty="0"/>
              <a:t>; em pacientes </a:t>
            </a:r>
            <a:r>
              <a:rPr lang="pt-BR" b="1" dirty="0"/>
              <a:t>com AIT 2 </a:t>
            </a:r>
            <a:r>
              <a:rPr lang="pt-BR" dirty="0"/>
              <a:t>com arritmias sem risco de vida, </a:t>
            </a:r>
            <a:r>
              <a:rPr lang="pt-BR" b="1" dirty="0"/>
              <a:t>a droga pode ser continuada</a:t>
            </a:r>
            <a:r>
              <a:rPr lang="pt-BR" dirty="0"/>
              <a:t>, mas isso pode estar </a:t>
            </a:r>
            <a:r>
              <a:rPr lang="pt-BR" b="1" dirty="0"/>
              <a:t>associado com um prolongamento do período necessário para alcançar o </a:t>
            </a:r>
            <a:r>
              <a:rPr lang="pt-BR" b="1" dirty="0" err="1"/>
              <a:t>eutireoidismo</a:t>
            </a:r>
            <a:r>
              <a:rPr lang="pt-BR" b="1" dirty="0"/>
              <a:t> </a:t>
            </a:r>
            <a:r>
              <a:rPr lang="pt-BR" dirty="0"/>
              <a:t>e, possivelmente, com um risco </a:t>
            </a:r>
            <a:r>
              <a:rPr lang="pt-BR" b="1" dirty="0"/>
              <a:t>maior de recorrência. </a:t>
            </a:r>
            <a:endParaRPr lang="pt-BR" b="1" dirty="0" smtClean="0"/>
          </a:p>
          <a:p>
            <a:pPr marL="0" indent="0">
              <a:buNone/>
            </a:pPr>
            <a:endParaRPr lang="pt-BR" b="1" dirty="0" smtClean="0"/>
          </a:p>
          <a:p>
            <a:r>
              <a:rPr lang="pt-BR" dirty="0" smtClean="0"/>
              <a:t>A </a:t>
            </a:r>
            <a:r>
              <a:rPr lang="pt-BR" dirty="0"/>
              <a:t>decisão de </a:t>
            </a:r>
            <a:r>
              <a:rPr lang="pt-BR" b="1" dirty="0"/>
              <a:t>continuar ou interromper </a:t>
            </a:r>
            <a:r>
              <a:rPr lang="pt-BR" dirty="0"/>
              <a:t>a </a:t>
            </a:r>
            <a:r>
              <a:rPr lang="pt-BR" dirty="0" err="1"/>
              <a:t>amiodarona</a:t>
            </a:r>
            <a:r>
              <a:rPr lang="pt-BR" dirty="0"/>
              <a:t> deve ser </a:t>
            </a:r>
            <a:r>
              <a:rPr lang="pt-BR" b="1" dirty="0"/>
              <a:t>individualizada em relação à estratificação de risco cardiovascular</a:t>
            </a:r>
            <a:r>
              <a:rPr lang="pt-BR" dirty="0"/>
              <a:t> e tomada em conjunto por cardiologistas especialistas e endocrinologistas (2, ØØOO).</a:t>
            </a:r>
          </a:p>
        </p:txBody>
      </p:sp>
    </p:spTree>
    <p:extLst>
      <p:ext uri="{BB962C8B-B14F-4D97-AF65-F5344CB8AC3E}">
        <p14:creationId xmlns:p14="http://schemas.microsoft.com/office/powerpoint/2010/main" val="371388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Introdução</a:t>
            </a:r>
            <a:endParaRPr lang="pt-BR" dirty="0"/>
          </a:p>
        </p:txBody>
      </p:sp>
      <p:sp>
        <p:nvSpPr>
          <p:cNvPr id="3" name="Espaço Reservado para Conteúdo 2"/>
          <p:cNvSpPr>
            <a:spLocks noGrp="1"/>
          </p:cNvSpPr>
          <p:nvPr>
            <p:ph idx="1"/>
          </p:nvPr>
        </p:nvSpPr>
        <p:spPr>
          <a:xfrm>
            <a:off x="179512" y="1628800"/>
            <a:ext cx="8686800" cy="4525963"/>
          </a:xfrm>
        </p:spPr>
        <p:txBody>
          <a:bodyPr>
            <a:normAutofit fontScale="92500" lnSpcReduction="10000"/>
          </a:bodyPr>
          <a:lstStyle/>
          <a:p>
            <a:r>
              <a:rPr lang="en-US" u="sng" dirty="0" smtClean="0"/>
              <a:t>O </a:t>
            </a:r>
            <a:r>
              <a:rPr lang="en-US" u="sng" dirty="0" err="1" smtClean="0"/>
              <a:t>tipo</a:t>
            </a:r>
            <a:r>
              <a:rPr lang="en-US" u="sng" dirty="0" smtClean="0"/>
              <a:t> de </a:t>
            </a:r>
            <a:r>
              <a:rPr lang="en-US" u="sng" dirty="0" err="1" smtClean="0"/>
              <a:t>disfunção</a:t>
            </a:r>
            <a:r>
              <a:rPr lang="en-US" u="sng" dirty="0" smtClean="0"/>
              <a:t> </a:t>
            </a:r>
            <a:r>
              <a:rPr lang="en-US" u="sng" dirty="0" err="1" smtClean="0"/>
              <a:t>depende</a:t>
            </a:r>
            <a:r>
              <a:rPr lang="en-US" u="sng" dirty="0" smtClean="0"/>
              <a:t> </a:t>
            </a:r>
            <a:r>
              <a:rPr lang="en-US" u="sng" dirty="0" err="1" smtClean="0"/>
              <a:t>em</a:t>
            </a:r>
            <a:r>
              <a:rPr lang="en-US" u="sng" dirty="0" smtClean="0"/>
              <a:t> parte da:</a:t>
            </a:r>
          </a:p>
          <a:p>
            <a:endParaRPr lang="en-US" dirty="0"/>
          </a:p>
          <a:p>
            <a:r>
              <a:rPr lang="en-US" dirty="0" err="1" smtClean="0"/>
              <a:t>Ingesta</a:t>
            </a:r>
            <a:r>
              <a:rPr lang="en-US" dirty="0" smtClean="0"/>
              <a:t> de </a:t>
            </a:r>
            <a:r>
              <a:rPr lang="en-US" dirty="0" err="1" smtClean="0"/>
              <a:t>Iodo</a:t>
            </a:r>
            <a:endParaRPr lang="en-US" dirty="0" smtClean="0"/>
          </a:p>
          <a:p>
            <a:endParaRPr lang="en-US" dirty="0"/>
          </a:p>
          <a:p>
            <a:pPr marL="0" indent="0">
              <a:buNone/>
            </a:pPr>
            <a:r>
              <a:rPr lang="en-US" dirty="0" smtClean="0"/>
              <a:t>-</a:t>
            </a:r>
            <a:r>
              <a:rPr lang="en-US" dirty="0" err="1" smtClean="0"/>
              <a:t>Tireotoxicose</a:t>
            </a:r>
            <a:r>
              <a:rPr lang="en-US" dirty="0" smtClean="0"/>
              <a:t> </a:t>
            </a:r>
            <a:r>
              <a:rPr lang="en-US" dirty="0" err="1"/>
              <a:t>induzida</a:t>
            </a:r>
            <a:r>
              <a:rPr lang="en-US" dirty="0"/>
              <a:t> </a:t>
            </a:r>
            <a:r>
              <a:rPr lang="en-US" dirty="0" err="1"/>
              <a:t>por</a:t>
            </a:r>
            <a:r>
              <a:rPr lang="en-US" dirty="0"/>
              <a:t> </a:t>
            </a:r>
            <a:r>
              <a:rPr lang="en-US" dirty="0" err="1"/>
              <a:t>amiodarona</a:t>
            </a:r>
            <a:r>
              <a:rPr lang="en-US" dirty="0"/>
              <a:t> (AIT</a:t>
            </a:r>
            <a:r>
              <a:rPr lang="en-US" dirty="0" smtClean="0"/>
              <a:t>):</a:t>
            </a:r>
          </a:p>
          <a:p>
            <a:pPr marL="0" indent="0">
              <a:buNone/>
            </a:pPr>
            <a:r>
              <a:rPr lang="en-US" dirty="0" err="1" smtClean="0"/>
              <a:t>Áreas</a:t>
            </a:r>
            <a:r>
              <a:rPr lang="en-US" dirty="0" smtClean="0"/>
              <a:t> </a:t>
            </a:r>
            <a:r>
              <a:rPr lang="en-US" dirty="0" err="1" smtClean="0"/>
              <a:t>insuficientes</a:t>
            </a:r>
            <a:r>
              <a:rPr lang="en-US" dirty="0" smtClean="0"/>
              <a:t> de </a:t>
            </a:r>
            <a:r>
              <a:rPr lang="en-US" dirty="0" err="1" smtClean="0"/>
              <a:t>iodo</a:t>
            </a:r>
            <a:endParaRPr lang="en-US" dirty="0" smtClean="0"/>
          </a:p>
          <a:p>
            <a:pPr marL="0" indent="0">
              <a:buNone/>
            </a:pPr>
            <a:endParaRPr lang="en-US" dirty="0"/>
          </a:p>
          <a:p>
            <a:pPr marL="0" indent="0">
              <a:buNone/>
            </a:pPr>
            <a:r>
              <a:rPr lang="en-US" dirty="0"/>
              <a:t>- </a:t>
            </a:r>
            <a:r>
              <a:rPr lang="en-US" dirty="0" err="1"/>
              <a:t>Hipotireoidismo</a:t>
            </a:r>
            <a:r>
              <a:rPr lang="en-US" dirty="0"/>
              <a:t> </a:t>
            </a:r>
            <a:r>
              <a:rPr lang="en-US" dirty="0" err="1"/>
              <a:t>induzido</a:t>
            </a:r>
            <a:r>
              <a:rPr lang="en-US" dirty="0"/>
              <a:t> </a:t>
            </a:r>
            <a:r>
              <a:rPr lang="en-US" dirty="0" err="1"/>
              <a:t>por</a:t>
            </a:r>
            <a:r>
              <a:rPr lang="en-US" dirty="0"/>
              <a:t> </a:t>
            </a:r>
            <a:r>
              <a:rPr lang="en-US" dirty="0" err="1"/>
              <a:t>amiodarona</a:t>
            </a:r>
            <a:r>
              <a:rPr lang="en-US" dirty="0"/>
              <a:t> (AIH</a:t>
            </a:r>
            <a:r>
              <a:rPr lang="en-US" dirty="0" smtClean="0"/>
              <a:t>): </a:t>
            </a:r>
            <a:r>
              <a:rPr lang="en-US" dirty="0" err="1" smtClean="0"/>
              <a:t>Áreas</a:t>
            </a:r>
            <a:r>
              <a:rPr lang="en-US" dirty="0" smtClean="0"/>
              <a:t> </a:t>
            </a:r>
            <a:r>
              <a:rPr lang="en-US" dirty="0" err="1" smtClean="0"/>
              <a:t>suficientes</a:t>
            </a:r>
            <a:r>
              <a:rPr lang="en-US" dirty="0" smtClean="0"/>
              <a:t> </a:t>
            </a:r>
            <a:r>
              <a:rPr lang="en-US" dirty="0"/>
              <a:t>de </a:t>
            </a:r>
            <a:r>
              <a:rPr lang="en-US" dirty="0" err="1"/>
              <a:t>iodo</a:t>
            </a:r>
            <a:endParaRPr lang="en-US" dirty="0"/>
          </a:p>
          <a:p>
            <a:pPr marL="0" indent="0">
              <a:buNone/>
            </a:pPr>
            <a:endParaRPr lang="pt-BR" dirty="0"/>
          </a:p>
          <a:p>
            <a:endParaRPr lang="en-US" dirty="0" smtClean="0"/>
          </a:p>
          <a:p>
            <a:endParaRPr lang="en-US" dirty="0"/>
          </a:p>
          <a:p>
            <a:endParaRPr lang="pt-BR" dirty="0"/>
          </a:p>
        </p:txBody>
      </p:sp>
    </p:spTree>
    <p:extLst>
      <p:ext uri="{BB962C8B-B14F-4D97-AF65-F5344CB8AC3E}">
        <p14:creationId xmlns:p14="http://schemas.microsoft.com/office/powerpoint/2010/main" val="2192789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 </a:t>
            </a:r>
            <a:r>
              <a:rPr lang="en-US" dirty="0" err="1"/>
              <a:t>amiodarona</a:t>
            </a:r>
            <a:r>
              <a:rPr lang="en-US" dirty="0"/>
              <a:t> </a:t>
            </a:r>
            <a:r>
              <a:rPr lang="en-US" dirty="0" err="1"/>
              <a:t>pode</a:t>
            </a:r>
            <a:r>
              <a:rPr lang="en-US" dirty="0"/>
              <a:t> </a:t>
            </a:r>
            <a:r>
              <a:rPr lang="en-US" dirty="0" err="1"/>
              <a:t>ser</a:t>
            </a:r>
            <a:r>
              <a:rPr lang="en-US" dirty="0"/>
              <a:t> </a:t>
            </a:r>
            <a:r>
              <a:rPr lang="en-US" dirty="0" err="1"/>
              <a:t>mantida</a:t>
            </a:r>
            <a:r>
              <a:rPr lang="en-US" dirty="0"/>
              <a:t> </a:t>
            </a:r>
            <a:r>
              <a:rPr lang="en-US" dirty="0" err="1"/>
              <a:t>em</a:t>
            </a:r>
            <a:r>
              <a:rPr lang="en-US" dirty="0"/>
              <a:t> </a:t>
            </a:r>
            <a:r>
              <a:rPr lang="en-US" dirty="0" err="1"/>
              <a:t>alguns</a:t>
            </a:r>
            <a:r>
              <a:rPr lang="en-US" dirty="0"/>
              <a:t> </a:t>
            </a:r>
            <a:r>
              <a:rPr lang="en-US" dirty="0" err="1"/>
              <a:t>casos</a:t>
            </a:r>
            <a:r>
              <a:rPr lang="en-US" dirty="0"/>
              <a:t> de AIT?</a:t>
            </a:r>
            <a:endParaRPr lang="pt-BR" dirty="0"/>
          </a:p>
        </p:txBody>
      </p:sp>
      <p:sp>
        <p:nvSpPr>
          <p:cNvPr id="3" name="Espaço Reservado para Conteúdo 2"/>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3" y="1988840"/>
            <a:ext cx="907300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587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en-US" dirty="0" smtClean="0"/>
              <a:t>Como é </a:t>
            </a:r>
            <a:r>
              <a:rPr lang="en-US" dirty="0" err="1" smtClean="0"/>
              <a:t>feito</a:t>
            </a:r>
            <a:r>
              <a:rPr lang="en-US" dirty="0" smtClean="0"/>
              <a:t> o </a:t>
            </a:r>
            <a:r>
              <a:rPr lang="en-US" dirty="0" err="1" smtClean="0"/>
              <a:t>manejo</a:t>
            </a:r>
            <a:r>
              <a:rPr lang="en-US" dirty="0" smtClean="0"/>
              <a:t> da AIT1?</a:t>
            </a:r>
            <a:endParaRPr lang="pt-BR" dirty="0"/>
          </a:p>
        </p:txBody>
      </p:sp>
      <p:sp>
        <p:nvSpPr>
          <p:cNvPr id="3" name="Espaço Reservado para Conteúdo 2"/>
          <p:cNvSpPr>
            <a:spLocks noGrp="1"/>
          </p:cNvSpPr>
          <p:nvPr>
            <p:ph idx="1"/>
          </p:nvPr>
        </p:nvSpPr>
        <p:spPr/>
        <p:txBody>
          <a:bodyPr/>
          <a:lstStyle/>
          <a:p>
            <a:endParaRPr lang="en-US" dirty="0"/>
          </a:p>
          <a:p>
            <a:endParaRPr lang="pt-BR" dirty="0"/>
          </a:p>
          <a:p>
            <a:pPr marL="0" indent="0">
              <a:buNone/>
            </a:pPr>
            <a:endParaRPr lang="pt-BR" sz="2500" dirty="0"/>
          </a:p>
          <a:p>
            <a:pPr marL="0" indent="0">
              <a:buNone/>
            </a:pPr>
            <a:endParaRPr lang="pt-BR" sz="2500" dirty="0" smtClean="0"/>
          </a:p>
          <a:p>
            <a:pPr marL="0" indent="0">
              <a:buNone/>
            </a:pPr>
            <a:endParaRPr lang="pt-BR" sz="2500" dirty="0"/>
          </a:p>
        </p:txBody>
      </p:sp>
      <p:graphicFrame>
        <p:nvGraphicFramePr>
          <p:cNvPr id="4" name="Diagrama 3"/>
          <p:cNvGraphicFramePr/>
          <p:nvPr>
            <p:extLst>
              <p:ext uri="{D42A27DB-BD31-4B8C-83A1-F6EECF244321}">
                <p14:modId xmlns:p14="http://schemas.microsoft.com/office/powerpoint/2010/main" val="1284612411"/>
              </p:ext>
            </p:extLst>
          </p:nvPr>
        </p:nvGraphicFramePr>
        <p:xfrm>
          <a:off x="-1" y="1196752"/>
          <a:ext cx="3851921"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p:cNvSpPr txBox="1"/>
          <p:nvPr/>
        </p:nvSpPr>
        <p:spPr>
          <a:xfrm>
            <a:off x="3707904" y="1340769"/>
            <a:ext cx="5256584" cy="5517232"/>
          </a:xfrm>
          <a:prstGeom prst="rect">
            <a:avLst/>
          </a:prstGeom>
          <a:noFill/>
        </p:spPr>
        <p:txBody>
          <a:bodyPr wrap="square" rtlCol="0">
            <a:spAutoFit/>
          </a:bodyPr>
          <a:lstStyle/>
          <a:p>
            <a:r>
              <a:rPr lang="en-US" sz="2000" dirty="0" smtClean="0"/>
              <a:t>-  </a:t>
            </a:r>
            <a:r>
              <a:rPr lang="en-US" sz="2000" dirty="0" err="1" smtClean="0"/>
              <a:t>Devido</a:t>
            </a:r>
            <a:r>
              <a:rPr lang="en-US" sz="2000" dirty="0" smtClean="0"/>
              <a:t> </a:t>
            </a:r>
            <a:r>
              <a:rPr lang="en-US" sz="2000" dirty="0" err="1" smtClean="0"/>
              <a:t>ao</a:t>
            </a:r>
            <a:r>
              <a:rPr lang="en-US" sz="2000" dirty="0" smtClean="0"/>
              <a:t> </a:t>
            </a:r>
            <a:r>
              <a:rPr lang="en-US" sz="2000" dirty="0" err="1" smtClean="0"/>
              <a:t>excesso</a:t>
            </a:r>
            <a:r>
              <a:rPr lang="en-US" sz="2000" dirty="0" smtClean="0"/>
              <a:t> de </a:t>
            </a:r>
            <a:r>
              <a:rPr lang="en-US" sz="2000" dirty="0" err="1" smtClean="0"/>
              <a:t>iodo</a:t>
            </a:r>
            <a:r>
              <a:rPr lang="en-US" sz="2000" dirty="0" smtClean="0"/>
              <a:t> </a:t>
            </a:r>
            <a:r>
              <a:rPr lang="en-US" sz="2000" dirty="0" err="1" smtClean="0"/>
              <a:t>na</a:t>
            </a:r>
            <a:r>
              <a:rPr lang="en-US" sz="2000" dirty="0" smtClean="0"/>
              <a:t> </a:t>
            </a:r>
            <a:r>
              <a:rPr lang="en-US" sz="2000" dirty="0" err="1" smtClean="0"/>
              <a:t>glandula</a:t>
            </a:r>
            <a:r>
              <a:rPr lang="en-US" sz="2000" dirty="0" smtClean="0"/>
              <a:t> </a:t>
            </a:r>
            <a:r>
              <a:rPr lang="en-US" sz="2000" dirty="0" smtClean="0">
                <a:sym typeface="Wingdings" pitchFamily="2" charset="2"/>
              </a:rPr>
              <a:t> </a:t>
            </a:r>
          </a:p>
          <a:p>
            <a:r>
              <a:rPr lang="en-US" sz="2000" dirty="0" smtClean="0">
                <a:sym typeface="Wingdings" pitchFamily="2" charset="2"/>
              </a:rPr>
              <a:t>Doses </a:t>
            </a:r>
            <a:r>
              <a:rPr lang="en-US" sz="2000" dirty="0" err="1" smtClean="0">
                <a:sym typeface="Wingdings" pitchFamily="2" charset="2"/>
              </a:rPr>
              <a:t>diárias</a:t>
            </a:r>
            <a:r>
              <a:rPr lang="en-US" sz="2000" dirty="0" smtClean="0">
                <a:sym typeface="Wingdings" pitchFamily="2" charset="2"/>
              </a:rPr>
              <a:t>  </a:t>
            </a:r>
            <a:r>
              <a:rPr lang="en-US" sz="2000" dirty="0" err="1" smtClean="0">
                <a:sym typeface="Wingdings" pitchFamily="2" charset="2"/>
              </a:rPr>
              <a:t>muito</a:t>
            </a:r>
            <a:r>
              <a:rPr lang="en-US" sz="2000" dirty="0" smtClean="0">
                <a:sym typeface="Wingdings" pitchFamily="2" charset="2"/>
              </a:rPr>
              <a:t> </a:t>
            </a:r>
            <a:r>
              <a:rPr lang="en-US" sz="2000" dirty="0" err="1" smtClean="0">
                <a:sym typeface="Wingdings" pitchFamily="2" charset="2"/>
              </a:rPr>
              <a:t>altas</a:t>
            </a:r>
            <a:r>
              <a:rPr lang="en-US" sz="2000" dirty="0" smtClean="0">
                <a:sym typeface="Wingdings" pitchFamily="2" charset="2"/>
              </a:rPr>
              <a:t> </a:t>
            </a:r>
            <a:r>
              <a:rPr lang="en-US" sz="2000" dirty="0" err="1" smtClean="0">
                <a:sym typeface="Wingdings" pitchFamily="2" charset="2"/>
              </a:rPr>
              <a:t>são</a:t>
            </a:r>
            <a:r>
              <a:rPr lang="en-US" sz="2000" dirty="0" smtClean="0">
                <a:sym typeface="Wingdings" pitchFamily="2" charset="2"/>
              </a:rPr>
              <a:t> </a:t>
            </a:r>
            <a:r>
              <a:rPr lang="en-US" sz="2000" dirty="0" err="1" smtClean="0">
                <a:sym typeface="Wingdings" pitchFamily="2" charset="2"/>
              </a:rPr>
              <a:t>necessárias</a:t>
            </a:r>
            <a:r>
              <a:rPr lang="en-US" sz="2000" dirty="0" smtClean="0">
                <a:sym typeface="Wingdings" pitchFamily="2" charset="2"/>
              </a:rPr>
              <a:t> </a:t>
            </a:r>
          </a:p>
          <a:p>
            <a:r>
              <a:rPr lang="en-US" sz="2000" dirty="0" smtClean="0">
                <a:sym typeface="Wingdings" pitchFamily="2" charset="2"/>
              </a:rPr>
              <a:t>(</a:t>
            </a:r>
            <a:r>
              <a:rPr lang="en-US" sz="2000" dirty="0" err="1" smtClean="0">
                <a:sym typeface="Wingdings" pitchFamily="2" charset="2"/>
              </a:rPr>
              <a:t>metimazol</a:t>
            </a:r>
            <a:r>
              <a:rPr lang="en-US" sz="2000" dirty="0" smtClean="0">
                <a:sym typeface="Wingdings" pitchFamily="2" charset="2"/>
              </a:rPr>
              <a:t> 40-60mg)  e </a:t>
            </a:r>
            <a:r>
              <a:rPr lang="en-US" sz="2000" dirty="0" err="1" smtClean="0">
                <a:sym typeface="Wingdings" pitchFamily="2" charset="2"/>
              </a:rPr>
              <a:t>por</a:t>
            </a:r>
            <a:r>
              <a:rPr lang="en-US" sz="2000" dirty="0" smtClean="0">
                <a:sym typeface="Wingdings" pitchFamily="2" charset="2"/>
              </a:rPr>
              <a:t> </a:t>
            </a:r>
            <a:r>
              <a:rPr lang="en-US" sz="2000" dirty="0" err="1" smtClean="0">
                <a:sym typeface="Wingdings" pitchFamily="2" charset="2"/>
              </a:rPr>
              <a:t>períodos</a:t>
            </a:r>
            <a:r>
              <a:rPr lang="en-US" sz="2000" dirty="0" smtClean="0">
                <a:sym typeface="Wingdings" pitchFamily="2" charset="2"/>
              </a:rPr>
              <a:t> </a:t>
            </a:r>
            <a:r>
              <a:rPr lang="en-US" sz="2000" dirty="0" err="1" smtClean="0">
                <a:sym typeface="Wingdings" pitchFamily="2" charset="2"/>
              </a:rPr>
              <a:t>mais</a:t>
            </a:r>
            <a:r>
              <a:rPr lang="en-US" sz="2000" dirty="0" smtClean="0">
                <a:sym typeface="Wingdings" pitchFamily="2" charset="2"/>
              </a:rPr>
              <a:t> </a:t>
            </a:r>
          </a:p>
          <a:p>
            <a:r>
              <a:rPr lang="en-US" sz="2000" dirty="0" err="1">
                <a:sym typeface="Wingdings" pitchFamily="2" charset="2"/>
              </a:rPr>
              <a:t>p</a:t>
            </a:r>
            <a:r>
              <a:rPr lang="en-US" sz="2000" dirty="0" err="1" smtClean="0">
                <a:sym typeface="Wingdings" pitchFamily="2" charset="2"/>
              </a:rPr>
              <a:t>rolongados</a:t>
            </a:r>
            <a:endParaRPr lang="en-US" sz="2000" dirty="0" smtClean="0">
              <a:sym typeface="Wingdings" pitchFamily="2" charset="2"/>
            </a:endParaRPr>
          </a:p>
          <a:p>
            <a:endParaRPr lang="en-US" sz="2000" dirty="0">
              <a:sym typeface="Wingdings" pitchFamily="2" charset="2"/>
            </a:endParaRPr>
          </a:p>
          <a:p>
            <a:endParaRPr lang="en-US" sz="2000" dirty="0" smtClean="0">
              <a:sym typeface="Wingdings" pitchFamily="2" charset="2"/>
            </a:endParaRPr>
          </a:p>
          <a:p>
            <a:r>
              <a:rPr lang="en-US" sz="2000" dirty="0" smtClean="0">
                <a:sym typeface="Wingdings" pitchFamily="2" charset="2"/>
              </a:rPr>
              <a:t>- </a:t>
            </a:r>
            <a:r>
              <a:rPr lang="en-US" sz="2000" dirty="0" err="1" smtClean="0">
                <a:sym typeface="Wingdings" pitchFamily="2" charset="2"/>
              </a:rPr>
              <a:t>Aumento</a:t>
            </a:r>
            <a:r>
              <a:rPr lang="en-US" sz="2000" dirty="0" smtClean="0">
                <a:sym typeface="Wingdings" pitchFamily="2" charset="2"/>
              </a:rPr>
              <a:t> da </a:t>
            </a:r>
            <a:r>
              <a:rPr lang="en-US" sz="2000" dirty="0" err="1" smtClean="0">
                <a:sym typeface="Wingdings" pitchFamily="2" charset="2"/>
              </a:rPr>
              <a:t>sensibilidade</a:t>
            </a:r>
            <a:r>
              <a:rPr lang="en-US" sz="2000" dirty="0">
                <a:sym typeface="Wingdings" pitchFamily="2" charset="2"/>
              </a:rPr>
              <a:t> </a:t>
            </a:r>
            <a:r>
              <a:rPr lang="en-US" sz="2000" dirty="0" smtClean="0">
                <a:sym typeface="Wingdings" pitchFamily="2" charset="2"/>
              </a:rPr>
              <a:t>a </a:t>
            </a:r>
            <a:r>
              <a:rPr lang="en-US" sz="2000" dirty="0" err="1" smtClean="0">
                <a:sym typeface="Wingdings" pitchFamily="2" charset="2"/>
              </a:rPr>
              <a:t>tionamidas</a:t>
            </a:r>
            <a:r>
              <a:rPr lang="en-US" sz="2000" dirty="0" smtClean="0">
                <a:sym typeface="Wingdings" pitchFamily="2" charset="2"/>
              </a:rPr>
              <a:t>   </a:t>
            </a:r>
            <a:r>
              <a:rPr lang="en-US" sz="2000" dirty="0" err="1" smtClean="0">
                <a:sym typeface="Wingdings" pitchFamily="2" charset="2"/>
              </a:rPr>
              <a:t>Diminui</a:t>
            </a:r>
            <a:r>
              <a:rPr lang="en-US" sz="2000" dirty="0" smtClean="0">
                <a:sym typeface="Wingdings" pitchFamily="2" charset="2"/>
              </a:rPr>
              <a:t> a </a:t>
            </a:r>
            <a:r>
              <a:rPr lang="en-US" sz="2000" dirty="0" err="1" smtClean="0">
                <a:sym typeface="Wingdings" pitchFamily="2" charset="2"/>
              </a:rPr>
              <a:t>captação</a:t>
            </a:r>
            <a:r>
              <a:rPr lang="en-US" sz="2000" dirty="0" smtClean="0">
                <a:sym typeface="Wingdings" pitchFamily="2" charset="2"/>
              </a:rPr>
              <a:t> de </a:t>
            </a:r>
            <a:r>
              <a:rPr lang="en-US" sz="2000" dirty="0" err="1" smtClean="0">
                <a:sym typeface="Wingdings" pitchFamily="2" charset="2"/>
              </a:rPr>
              <a:t>iodo</a:t>
            </a:r>
            <a:r>
              <a:rPr lang="en-US" sz="2000" dirty="0" smtClean="0">
                <a:sym typeface="Wingdings" pitchFamily="2" charset="2"/>
              </a:rPr>
              <a:t> </a:t>
            </a:r>
            <a:r>
              <a:rPr lang="en-US" sz="2000" dirty="0" err="1" smtClean="0">
                <a:sym typeface="Wingdings" pitchFamily="2" charset="2"/>
              </a:rPr>
              <a:t>pela</a:t>
            </a:r>
            <a:r>
              <a:rPr lang="en-US" sz="2000" dirty="0" smtClean="0">
                <a:sym typeface="Wingdings" pitchFamily="2" charset="2"/>
              </a:rPr>
              <a:t> </a:t>
            </a:r>
            <a:r>
              <a:rPr lang="en-US" sz="2000" dirty="0" err="1" smtClean="0">
                <a:sym typeface="Wingdings" pitchFamily="2" charset="2"/>
              </a:rPr>
              <a:t>tireóide</a:t>
            </a:r>
            <a:endParaRPr lang="en-US" sz="2000" dirty="0" smtClean="0">
              <a:sym typeface="Wingdings" pitchFamily="2" charset="2"/>
            </a:endParaRPr>
          </a:p>
          <a:p>
            <a:r>
              <a:rPr lang="en-US" sz="2000" dirty="0" smtClean="0">
                <a:sym typeface="Wingdings" pitchFamily="2" charset="2"/>
              </a:rPr>
              <a:t>- </a:t>
            </a:r>
            <a:r>
              <a:rPr lang="en-US" sz="2000" dirty="0" err="1" smtClean="0">
                <a:sym typeface="Wingdings" pitchFamily="2" charset="2"/>
              </a:rPr>
              <a:t>Em</a:t>
            </a:r>
            <a:r>
              <a:rPr lang="en-US" sz="2000" dirty="0" smtClean="0">
                <a:sym typeface="Wingdings" pitchFamily="2" charset="2"/>
              </a:rPr>
              <a:t> doses </a:t>
            </a:r>
            <a:r>
              <a:rPr lang="en-US" sz="2000" dirty="0" err="1" smtClean="0">
                <a:sym typeface="Wingdings" pitchFamily="2" charset="2"/>
              </a:rPr>
              <a:t>não</a:t>
            </a:r>
            <a:r>
              <a:rPr lang="en-US" sz="2000" dirty="0" smtClean="0">
                <a:sym typeface="Wingdings" pitchFamily="2" charset="2"/>
              </a:rPr>
              <a:t> </a:t>
            </a:r>
            <a:r>
              <a:rPr lang="en-US" sz="2000" dirty="0" err="1" smtClean="0">
                <a:sym typeface="Wingdings" pitchFamily="2" charset="2"/>
              </a:rPr>
              <a:t>superiores</a:t>
            </a:r>
            <a:r>
              <a:rPr lang="en-US" sz="2000" dirty="0" smtClean="0">
                <a:sym typeface="Wingdings" pitchFamily="2" charset="2"/>
              </a:rPr>
              <a:t> a 1g/</a:t>
            </a:r>
            <a:r>
              <a:rPr lang="en-US" sz="2000" dirty="0" err="1" smtClean="0">
                <a:sym typeface="Wingdings" pitchFamily="2" charset="2"/>
              </a:rPr>
              <a:t>dia</a:t>
            </a:r>
            <a:r>
              <a:rPr lang="pt-BR" sz="2000" dirty="0" smtClean="0">
                <a:sym typeface="Wingdings" pitchFamily="2" charset="2"/>
              </a:rPr>
              <a:t> e não mais que 4-6 semanas</a:t>
            </a:r>
          </a:p>
          <a:p>
            <a:r>
              <a:rPr lang="en-US" sz="2000" dirty="0" smtClean="0">
                <a:sym typeface="Wingdings" pitchFamily="2" charset="2"/>
              </a:rPr>
              <a:t>- 300 mg de </a:t>
            </a:r>
            <a:r>
              <a:rPr lang="en-US" sz="2000" dirty="0" err="1" smtClean="0">
                <a:sym typeface="Wingdings" pitchFamily="2" charset="2"/>
              </a:rPr>
              <a:t>perclorato</a:t>
            </a:r>
            <a:r>
              <a:rPr lang="en-US" sz="2000" dirty="0" smtClean="0">
                <a:sym typeface="Wingdings" pitchFamily="2" charset="2"/>
              </a:rPr>
              <a:t> = </a:t>
            </a:r>
            <a:r>
              <a:rPr lang="en-US" sz="2000" dirty="0">
                <a:sym typeface="Wingdings" pitchFamily="2" charset="2"/>
              </a:rPr>
              <a:t>21 </a:t>
            </a:r>
            <a:r>
              <a:rPr lang="en-US" sz="2000" dirty="0" err="1">
                <a:sym typeface="Wingdings" pitchFamily="2" charset="2"/>
              </a:rPr>
              <a:t>gotas</a:t>
            </a:r>
            <a:r>
              <a:rPr lang="en-US" sz="2000" dirty="0">
                <a:sym typeface="Wingdings" pitchFamily="2" charset="2"/>
              </a:rPr>
              <a:t> </a:t>
            </a:r>
            <a:endParaRPr lang="en-US" sz="2000" dirty="0" smtClean="0">
              <a:sym typeface="Wingdings" pitchFamily="2" charset="2"/>
            </a:endParaRPr>
          </a:p>
          <a:p>
            <a:endParaRPr lang="en-US" sz="2000" dirty="0">
              <a:sym typeface="Wingdings" pitchFamily="2" charset="2"/>
            </a:endParaRPr>
          </a:p>
          <a:p>
            <a:endParaRPr lang="en-US" sz="2000" dirty="0" smtClean="0">
              <a:sym typeface="Wingdings" pitchFamily="2" charset="2"/>
            </a:endParaRPr>
          </a:p>
          <a:p>
            <a:r>
              <a:rPr lang="pt-BR" sz="2000" dirty="0" smtClean="0"/>
              <a:t>-  Após </a:t>
            </a:r>
            <a:r>
              <a:rPr lang="pt-BR" sz="2000" dirty="0"/>
              <a:t>a restauração do </a:t>
            </a:r>
            <a:r>
              <a:rPr lang="pt-BR" sz="2000" dirty="0" err="1" smtClean="0"/>
              <a:t>eutireoidismo</a:t>
            </a:r>
            <a:r>
              <a:rPr lang="pt-BR" sz="2000" dirty="0" smtClean="0"/>
              <a:t> </a:t>
            </a:r>
            <a:r>
              <a:rPr lang="pt-BR" sz="2000" dirty="0" smtClean="0">
                <a:sym typeface="Wingdings" pitchFamily="2" charset="2"/>
              </a:rPr>
              <a:t> </a:t>
            </a:r>
            <a:r>
              <a:rPr lang="pt-BR" sz="2000" dirty="0" smtClean="0"/>
              <a:t>recomenda-se </a:t>
            </a:r>
            <a:r>
              <a:rPr lang="pt-BR" sz="2000" dirty="0"/>
              <a:t>geralmente a terapia definitiva </a:t>
            </a:r>
            <a:r>
              <a:rPr lang="pt-BR" sz="2000" dirty="0" smtClean="0"/>
              <a:t> </a:t>
            </a:r>
            <a:r>
              <a:rPr lang="pt-BR" sz="2000" dirty="0" smtClean="0">
                <a:sym typeface="Wingdings" pitchFamily="2" charset="2"/>
              </a:rPr>
              <a:t> REINTRODUÇÃO SEGURA DA AMIODARONA OU CONTINUAÇÃO</a:t>
            </a:r>
            <a:endParaRPr lang="en-US" sz="2000" dirty="0" smtClean="0">
              <a:sym typeface="Wingdings" pitchFamily="2" charset="2"/>
            </a:endParaRPr>
          </a:p>
        </p:txBody>
      </p:sp>
    </p:spTree>
    <p:extLst>
      <p:ext uri="{BB962C8B-B14F-4D97-AF65-F5344CB8AC3E}">
        <p14:creationId xmlns:p14="http://schemas.microsoft.com/office/powerpoint/2010/main" val="162267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Como é </a:t>
            </a:r>
            <a:r>
              <a:rPr lang="en-US" dirty="0" err="1"/>
              <a:t>feito</a:t>
            </a:r>
            <a:r>
              <a:rPr lang="en-US" dirty="0"/>
              <a:t> o </a:t>
            </a:r>
            <a:r>
              <a:rPr lang="en-US" dirty="0" err="1"/>
              <a:t>manejo</a:t>
            </a:r>
            <a:r>
              <a:rPr lang="en-US" dirty="0"/>
              <a:t> da AIT1?</a:t>
            </a:r>
            <a:endParaRPr lang="pt-BR" dirty="0"/>
          </a:p>
        </p:txBody>
      </p:sp>
      <p:sp>
        <p:nvSpPr>
          <p:cNvPr id="3" name="Espaço Reservado para Conteúdo 2"/>
          <p:cNvSpPr>
            <a:spLocks noGrp="1"/>
          </p:cNvSpPr>
          <p:nvPr>
            <p:ph idx="1"/>
          </p:nvPr>
        </p:nvSpPr>
        <p:spPr>
          <a:xfrm>
            <a:off x="457200" y="1600200"/>
            <a:ext cx="8229600" cy="5141168"/>
          </a:xfrm>
        </p:spPr>
        <p:txBody>
          <a:bodyPr>
            <a:normAutofit fontScale="70000" lnSpcReduction="20000"/>
          </a:bodyPr>
          <a:lstStyle/>
          <a:p>
            <a:r>
              <a:rPr lang="pt-BR" dirty="0" smtClean="0"/>
              <a:t>Se </a:t>
            </a:r>
            <a:r>
              <a:rPr lang="pt-BR" dirty="0"/>
              <a:t>a </a:t>
            </a:r>
            <a:r>
              <a:rPr lang="pt-BR" dirty="0" err="1"/>
              <a:t>amiodarona</a:t>
            </a:r>
            <a:r>
              <a:rPr lang="pt-BR" dirty="0"/>
              <a:t> puder ser </a:t>
            </a:r>
            <a:r>
              <a:rPr lang="pt-BR" dirty="0" smtClean="0"/>
              <a:t>descontinuada:</a:t>
            </a:r>
          </a:p>
          <a:p>
            <a:pPr>
              <a:buFontTx/>
              <a:buChar char="-"/>
            </a:pPr>
            <a:r>
              <a:rPr lang="pt-BR" dirty="0" err="1" smtClean="0"/>
              <a:t>Radioiodo</a:t>
            </a:r>
            <a:r>
              <a:rPr lang="pt-BR" dirty="0" smtClean="0"/>
              <a:t> </a:t>
            </a:r>
            <a:r>
              <a:rPr lang="pt-BR" dirty="0"/>
              <a:t>com </a:t>
            </a:r>
            <a:r>
              <a:rPr lang="pt-BR" dirty="0" smtClean="0"/>
              <a:t>6 </a:t>
            </a:r>
            <a:r>
              <a:rPr lang="pt-BR" dirty="0"/>
              <a:t>a 12 meses após a cessação da </a:t>
            </a:r>
            <a:r>
              <a:rPr lang="pt-BR" dirty="0" err="1"/>
              <a:t>amiodarona</a:t>
            </a:r>
            <a:r>
              <a:rPr lang="pt-BR" dirty="0" smtClean="0"/>
              <a:t>,</a:t>
            </a:r>
          </a:p>
          <a:p>
            <a:pPr>
              <a:buFontTx/>
              <a:buChar char="-"/>
            </a:pPr>
            <a:endParaRPr lang="pt-BR" dirty="0" smtClean="0"/>
          </a:p>
          <a:p>
            <a:r>
              <a:rPr lang="pt-BR" dirty="0" smtClean="0"/>
              <a:t> </a:t>
            </a:r>
            <a:r>
              <a:rPr lang="pt-BR" dirty="0"/>
              <a:t>Caso contrário, a </a:t>
            </a:r>
            <a:r>
              <a:rPr lang="pt-BR" dirty="0" err="1"/>
              <a:t>tireoidectomia</a:t>
            </a:r>
            <a:r>
              <a:rPr lang="pt-BR" dirty="0"/>
              <a:t> total deve ser considerada.</a:t>
            </a:r>
          </a:p>
          <a:p>
            <a:endParaRPr lang="pt-BR" dirty="0" smtClean="0"/>
          </a:p>
          <a:p>
            <a:r>
              <a:rPr lang="pt-BR" dirty="0" smtClean="0"/>
              <a:t>O </a:t>
            </a:r>
            <a:r>
              <a:rPr lang="pt-BR" dirty="0"/>
              <a:t>tratamento definitivo da AIT 1 com uma glândula </a:t>
            </a:r>
            <a:r>
              <a:rPr lang="pt-BR" dirty="0" err="1"/>
              <a:t>tireóide</a:t>
            </a:r>
            <a:r>
              <a:rPr lang="pt-BR" dirty="0"/>
              <a:t> </a:t>
            </a:r>
            <a:r>
              <a:rPr lang="pt-BR" dirty="0" err="1"/>
              <a:t>hiperfuncionante</a:t>
            </a:r>
            <a:r>
              <a:rPr lang="pt-BR" dirty="0"/>
              <a:t> subjacente não difere daquela do </a:t>
            </a:r>
            <a:r>
              <a:rPr lang="pt-BR" dirty="0" err="1"/>
              <a:t>hipertiroidismo</a:t>
            </a:r>
            <a:r>
              <a:rPr lang="pt-BR" dirty="0"/>
              <a:t> espontâneo. </a:t>
            </a:r>
            <a:endParaRPr lang="pt-BR" dirty="0" smtClean="0"/>
          </a:p>
          <a:p>
            <a:pPr marL="0" indent="0">
              <a:buNone/>
            </a:pPr>
            <a:endParaRPr lang="pt-BR" dirty="0" smtClean="0"/>
          </a:p>
          <a:p>
            <a:r>
              <a:rPr lang="pt-BR" dirty="0" smtClean="0"/>
              <a:t>Ausência de dados </a:t>
            </a:r>
            <a:r>
              <a:rPr lang="pt-BR" dirty="0" err="1" smtClean="0"/>
              <a:t>disponiveis</a:t>
            </a:r>
            <a:r>
              <a:rPr lang="pt-BR" dirty="0" smtClean="0"/>
              <a:t> sobre o tempo para alcançar o </a:t>
            </a:r>
            <a:r>
              <a:rPr lang="pt-BR" dirty="0" err="1" smtClean="0"/>
              <a:t>eutireoidismo</a:t>
            </a:r>
            <a:r>
              <a:rPr lang="pt-BR" dirty="0" smtClean="0"/>
              <a:t> e fatores que o predizem</a:t>
            </a:r>
          </a:p>
          <a:p>
            <a:endParaRPr lang="pt-BR" dirty="0"/>
          </a:p>
          <a:p>
            <a:r>
              <a:rPr lang="pt-BR" dirty="0" smtClean="0"/>
              <a:t> </a:t>
            </a:r>
            <a:r>
              <a:rPr lang="pt-BR" dirty="0"/>
              <a:t>Na ausência de evidências que sugiram a coexistência de tireoidite destrutiva, o uso de </a:t>
            </a:r>
            <a:r>
              <a:rPr lang="pt-BR" dirty="0" err="1"/>
              <a:t>glicocorticóides</a:t>
            </a:r>
            <a:r>
              <a:rPr lang="pt-BR" dirty="0"/>
              <a:t> na AIT 1 não é recomendado.</a:t>
            </a:r>
          </a:p>
          <a:p>
            <a:endParaRPr lang="pt-BR" dirty="0"/>
          </a:p>
        </p:txBody>
      </p:sp>
    </p:spTree>
    <p:extLst>
      <p:ext uri="{BB962C8B-B14F-4D97-AF65-F5344CB8AC3E}">
        <p14:creationId xmlns:p14="http://schemas.microsoft.com/office/powerpoint/2010/main" val="1726740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Como é </a:t>
            </a:r>
            <a:r>
              <a:rPr lang="en-US" dirty="0" err="1"/>
              <a:t>feito</a:t>
            </a:r>
            <a:r>
              <a:rPr lang="en-US" dirty="0"/>
              <a:t> o </a:t>
            </a:r>
            <a:r>
              <a:rPr lang="en-US" dirty="0" err="1"/>
              <a:t>manejo</a:t>
            </a:r>
            <a:r>
              <a:rPr lang="en-US" dirty="0"/>
              <a:t> da AIT1?</a:t>
            </a:r>
            <a:endParaRPr lang="pt-BR" dirty="0"/>
          </a:p>
        </p:txBody>
      </p:sp>
      <p:sp>
        <p:nvSpPr>
          <p:cNvPr id="3" name="Espaço Reservado para Conteúdo 2"/>
          <p:cNvSpPr>
            <a:spLocks noGrp="1"/>
          </p:cNvSpPr>
          <p:nvPr>
            <p:ph idx="1"/>
          </p:nvPr>
        </p:nvSpPr>
        <p:spPr>
          <a:xfrm>
            <a:off x="457200" y="1600200"/>
            <a:ext cx="8229600" cy="5257800"/>
          </a:xfrm>
        </p:spPr>
        <p:txBody>
          <a:bodyPr>
            <a:normAutofit fontScale="92500" lnSpcReduction="20000"/>
          </a:bodyPr>
          <a:lstStyle/>
          <a:p>
            <a:r>
              <a:rPr lang="pt-BR" dirty="0"/>
              <a:t>Recomendação </a:t>
            </a:r>
            <a:r>
              <a:rPr lang="pt-BR" dirty="0" smtClean="0"/>
              <a:t>5</a:t>
            </a:r>
            <a:endParaRPr lang="pt-BR" dirty="0"/>
          </a:p>
          <a:p>
            <a:endParaRPr lang="pt-BR" dirty="0" smtClean="0"/>
          </a:p>
          <a:p>
            <a:r>
              <a:rPr lang="pt-BR" dirty="0" smtClean="0"/>
              <a:t>Recomendamos </a:t>
            </a:r>
            <a:r>
              <a:rPr lang="pt-BR" b="1" dirty="0"/>
              <a:t>medicamentos </a:t>
            </a:r>
            <a:r>
              <a:rPr lang="pt-BR" b="1" dirty="0" err="1"/>
              <a:t>antitireoidianos</a:t>
            </a:r>
            <a:r>
              <a:rPr lang="pt-BR" b="1" dirty="0"/>
              <a:t> </a:t>
            </a:r>
            <a:r>
              <a:rPr lang="pt-BR" dirty="0"/>
              <a:t>como tratamento médico de </a:t>
            </a:r>
            <a:r>
              <a:rPr lang="pt-BR" b="1" dirty="0"/>
              <a:t>escolha</a:t>
            </a:r>
            <a:r>
              <a:rPr lang="pt-BR" dirty="0"/>
              <a:t> para a maioria dos casos de AIT</a:t>
            </a:r>
          </a:p>
          <a:p>
            <a:endParaRPr lang="pt-BR" dirty="0" smtClean="0"/>
          </a:p>
          <a:p>
            <a:r>
              <a:rPr lang="pt-BR" dirty="0" smtClean="0"/>
              <a:t>Como </a:t>
            </a:r>
            <a:r>
              <a:rPr lang="pt-BR" dirty="0"/>
              <a:t>a glândula </a:t>
            </a:r>
            <a:r>
              <a:rPr lang="pt-BR" dirty="0" err="1"/>
              <a:t>tireóide</a:t>
            </a:r>
            <a:r>
              <a:rPr lang="pt-BR" dirty="0"/>
              <a:t> carregada com iodo é resistente a drogas </a:t>
            </a:r>
            <a:r>
              <a:rPr lang="pt-BR" dirty="0" err="1"/>
              <a:t>antitireoidianas</a:t>
            </a:r>
            <a:r>
              <a:rPr lang="pt-BR" dirty="0"/>
              <a:t>, </a:t>
            </a:r>
            <a:r>
              <a:rPr lang="pt-BR" b="1" dirty="0"/>
              <a:t>um ciclo de </a:t>
            </a:r>
            <a:r>
              <a:rPr lang="pt-BR" b="1" dirty="0" err="1"/>
              <a:t>perclorato</a:t>
            </a:r>
            <a:r>
              <a:rPr lang="pt-BR" b="1" dirty="0"/>
              <a:t> de sódio de 4 a 6 semanas em doses que não excedam 1 g / dia </a:t>
            </a:r>
            <a:r>
              <a:rPr lang="pt-BR" dirty="0"/>
              <a:t>pode ser útil na aceleração do controle do hipertireoidismo </a:t>
            </a:r>
            <a:endParaRPr lang="pt-BR" dirty="0" smtClean="0"/>
          </a:p>
          <a:p>
            <a:pPr marL="0" indent="0">
              <a:buNone/>
            </a:pPr>
            <a:r>
              <a:rPr lang="pt-BR" dirty="0" smtClean="0"/>
              <a:t>(</a:t>
            </a:r>
            <a:r>
              <a:rPr lang="pt-BR" dirty="0"/>
              <a:t>1, ØØØO).</a:t>
            </a:r>
          </a:p>
          <a:p>
            <a:endParaRPr lang="pt-BR" dirty="0"/>
          </a:p>
        </p:txBody>
      </p:sp>
    </p:spTree>
    <p:extLst>
      <p:ext uri="{BB962C8B-B14F-4D97-AF65-F5344CB8AC3E}">
        <p14:creationId xmlns:p14="http://schemas.microsoft.com/office/powerpoint/2010/main" val="3797663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856"/>
            <a:ext cx="8229600" cy="1143000"/>
          </a:xfrm>
        </p:spPr>
        <p:txBody>
          <a:bodyPr/>
          <a:lstStyle/>
          <a:p>
            <a:r>
              <a:rPr lang="en-US" dirty="0"/>
              <a:t>Como é </a:t>
            </a:r>
            <a:r>
              <a:rPr lang="en-US" dirty="0" err="1"/>
              <a:t>feito</a:t>
            </a:r>
            <a:r>
              <a:rPr lang="en-US" dirty="0"/>
              <a:t> o </a:t>
            </a:r>
            <a:r>
              <a:rPr lang="en-US" dirty="0" err="1"/>
              <a:t>manejo</a:t>
            </a:r>
            <a:r>
              <a:rPr lang="en-US" dirty="0"/>
              <a:t> da </a:t>
            </a:r>
            <a:r>
              <a:rPr lang="en-US" dirty="0" smtClean="0"/>
              <a:t>AIT2?</a:t>
            </a:r>
            <a:endParaRPr lang="pt-BR" dirty="0"/>
          </a:p>
        </p:txBody>
      </p:sp>
      <p:sp>
        <p:nvSpPr>
          <p:cNvPr id="3" name="Espaço Reservado para Conteúdo 2"/>
          <p:cNvSpPr>
            <a:spLocks noGrp="1"/>
          </p:cNvSpPr>
          <p:nvPr>
            <p:ph idx="1"/>
          </p:nvPr>
        </p:nvSpPr>
        <p:spPr>
          <a:xfrm>
            <a:off x="467544" y="1380312"/>
            <a:ext cx="8229600" cy="5501208"/>
          </a:xfrm>
        </p:spPr>
        <p:txBody>
          <a:bodyPr>
            <a:normAutofit fontScale="92500" lnSpcReduction="20000"/>
          </a:bodyPr>
          <a:lstStyle/>
          <a:p>
            <a:r>
              <a:rPr lang="en-US" dirty="0" err="1" smtClean="0"/>
              <a:t>Tratamento</a:t>
            </a:r>
            <a:r>
              <a:rPr lang="en-US" dirty="0" smtClean="0"/>
              <a:t> de </a:t>
            </a:r>
            <a:r>
              <a:rPr lang="en-US" dirty="0" err="1" smtClean="0"/>
              <a:t>escolha</a:t>
            </a:r>
            <a:r>
              <a:rPr lang="en-US" dirty="0" smtClean="0"/>
              <a:t> : </a:t>
            </a:r>
            <a:r>
              <a:rPr lang="en-US" dirty="0" err="1"/>
              <a:t>Glicocorticóides</a:t>
            </a:r>
            <a:r>
              <a:rPr lang="en-US" dirty="0"/>
              <a:t> </a:t>
            </a:r>
            <a:r>
              <a:rPr lang="en-US" dirty="0" err="1" smtClean="0"/>
              <a:t>orais</a:t>
            </a:r>
            <a:endParaRPr lang="en-US" dirty="0" smtClean="0"/>
          </a:p>
          <a:p>
            <a:pPr marL="0" indent="0">
              <a:buNone/>
            </a:pPr>
            <a:r>
              <a:rPr lang="en-US" dirty="0" smtClean="0"/>
              <a:t> </a:t>
            </a:r>
          </a:p>
          <a:p>
            <a:pPr>
              <a:buFontTx/>
              <a:buChar char="-"/>
            </a:pPr>
            <a:r>
              <a:rPr lang="pt-BR" dirty="0" smtClean="0"/>
              <a:t>Dose inicial: 30 mg/dia </a:t>
            </a:r>
            <a:r>
              <a:rPr lang="pt-BR" dirty="0"/>
              <a:t>de prednisona </a:t>
            </a:r>
            <a:r>
              <a:rPr lang="pt-BR" dirty="0" smtClean="0"/>
              <a:t> </a:t>
            </a:r>
          </a:p>
          <a:p>
            <a:pPr marL="0" indent="0">
              <a:buNone/>
            </a:pPr>
            <a:r>
              <a:rPr lang="pt-BR" sz="2400" dirty="0"/>
              <a:t> </a:t>
            </a:r>
            <a:r>
              <a:rPr lang="pt-BR" sz="2400" dirty="0" smtClean="0"/>
              <a:t>    (</a:t>
            </a:r>
            <a:r>
              <a:rPr lang="pt-BR" sz="2400" dirty="0"/>
              <a:t>ou </a:t>
            </a:r>
            <a:r>
              <a:rPr lang="pt-BR" sz="2400" dirty="0" smtClean="0"/>
              <a:t> </a:t>
            </a:r>
            <a:r>
              <a:rPr lang="pt-BR" sz="2400" dirty="0"/>
              <a:t>equivalentes de outros </a:t>
            </a:r>
            <a:r>
              <a:rPr lang="pt-BR" sz="2400" dirty="0" err="1"/>
              <a:t>glicocorticóides</a:t>
            </a:r>
            <a:r>
              <a:rPr lang="pt-BR" sz="2400" dirty="0"/>
              <a:t>) </a:t>
            </a:r>
            <a:endParaRPr lang="pt-BR" sz="2400" dirty="0" smtClean="0"/>
          </a:p>
          <a:p>
            <a:pPr>
              <a:buFontTx/>
              <a:buChar char="-"/>
            </a:pPr>
            <a:endParaRPr lang="pt-BR" dirty="0" smtClean="0"/>
          </a:p>
          <a:p>
            <a:pPr>
              <a:buFontTx/>
              <a:buChar char="-"/>
            </a:pPr>
            <a:r>
              <a:rPr lang="pt-BR" dirty="0" smtClean="0"/>
              <a:t>Reduzir com </a:t>
            </a:r>
            <a:r>
              <a:rPr lang="pt-BR" dirty="0"/>
              <a:t>base no </a:t>
            </a:r>
            <a:r>
              <a:rPr lang="pt-BR" dirty="0" err="1"/>
              <a:t>eutiroidismo</a:t>
            </a:r>
            <a:r>
              <a:rPr lang="pt-BR" dirty="0"/>
              <a:t> clínico e / ou bioquímico </a:t>
            </a:r>
            <a:r>
              <a:rPr lang="pt-BR" dirty="0" smtClean="0"/>
              <a:t>.</a:t>
            </a:r>
          </a:p>
          <a:p>
            <a:pPr marL="0" indent="0">
              <a:buNone/>
            </a:pPr>
            <a:r>
              <a:rPr lang="pt-BR" dirty="0" smtClean="0"/>
              <a:t> -  Casos </a:t>
            </a:r>
            <a:r>
              <a:rPr lang="pt-BR" dirty="0"/>
              <a:t>graves de AIT 2 podem exigir períodos mais longos de </a:t>
            </a:r>
            <a:r>
              <a:rPr lang="pt-BR" dirty="0" smtClean="0"/>
              <a:t>tratamento</a:t>
            </a:r>
          </a:p>
          <a:p>
            <a:pPr marL="0" indent="0">
              <a:buNone/>
            </a:pPr>
            <a:endParaRPr lang="pt-BR" dirty="0"/>
          </a:p>
          <a:p>
            <a:r>
              <a:rPr lang="pt-BR" dirty="0" smtClean="0"/>
              <a:t> Se emergência, </a:t>
            </a:r>
            <a:r>
              <a:rPr lang="pt-BR" dirty="0"/>
              <a:t>a </a:t>
            </a:r>
            <a:r>
              <a:rPr lang="pt-BR" dirty="0" err="1"/>
              <a:t>tireoidectomia</a:t>
            </a:r>
            <a:r>
              <a:rPr lang="pt-BR" dirty="0"/>
              <a:t> de resgate pode ser considerada na AIT 2, assim como na AIT 1 e misturada </a:t>
            </a:r>
            <a:r>
              <a:rPr lang="pt-BR" dirty="0" smtClean="0"/>
              <a:t>/formas indefinidas</a:t>
            </a:r>
            <a:endParaRPr lang="pt-BR" dirty="0"/>
          </a:p>
          <a:p>
            <a:pPr>
              <a:buFontTx/>
              <a:buChar char="-"/>
            </a:pPr>
            <a:endParaRPr lang="pt-BR" dirty="0"/>
          </a:p>
        </p:txBody>
      </p:sp>
    </p:spTree>
    <p:extLst>
      <p:ext uri="{BB962C8B-B14F-4D97-AF65-F5344CB8AC3E}">
        <p14:creationId xmlns:p14="http://schemas.microsoft.com/office/powerpoint/2010/main" val="1441717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832"/>
            <a:ext cx="8229600" cy="1143000"/>
          </a:xfrm>
        </p:spPr>
        <p:txBody>
          <a:bodyPr/>
          <a:lstStyle/>
          <a:p>
            <a:r>
              <a:rPr lang="en-US" dirty="0"/>
              <a:t>Como é </a:t>
            </a:r>
            <a:r>
              <a:rPr lang="en-US" dirty="0" err="1"/>
              <a:t>feito</a:t>
            </a:r>
            <a:r>
              <a:rPr lang="en-US" dirty="0"/>
              <a:t> o </a:t>
            </a:r>
            <a:r>
              <a:rPr lang="en-US" dirty="0" err="1"/>
              <a:t>manejo</a:t>
            </a:r>
            <a:r>
              <a:rPr lang="en-US" dirty="0"/>
              <a:t> da AIT2?</a:t>
            </a:r>
            <a:endParaRPr lang="pt-BR" dirty="0"/>
          </a:p>
        </p:txBody>
      </p:sp>
      <p:sp>
        <p:nvSpPr>
          <p:cNvPr id="7" name="Espaço Reservado para Conteúdo 6"/>
          <p:cNvSpPr>
            <a:spLocks noGrp="1"/>
          </p:cNvSpPr>
          <p:nvPr>
            <p:ph idx="1"/>
          </p:nvPr>
        </p:nvSpPr>
        <p:spPr/>
        <p:txBody>
          <a:bodyPr/>
          <a:lstStyle/>
          <a:p>
            <a:endParaRPr lang="pt-BR" dirty="0"/>
          </a:p>
        </p:txBody>
      </p:sp>
      <p:sp>
        <p:nvSpPr>
          <p:cNvPr id="8" name="Retângulo 7"/>
          <p:cNvSpPr/>
          <p:nvPr/>
        </p:nvSpPr>
        <p:spPr>
          <a:xfrm>
            <a:off x="0" y="1052736"/>
            <a:ext cx="9144000"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500" b="1" u="sng" dirty="0"/>
              <a:t>Estudo randomizado: </a:t>
            </a:r>
          </a:p>
          <a:p>
            <a:pPr lvl="0"/>
            <a:r>
              <a:rPr lang="pt-BR" sz="2500" dirty="0" smtClean="0"/>
              <a:t>Comparação: prednisona </a:t>
            </a:r>
            <a:r>
              <a:rPr lang="pt-BR" sz="2500" dirty="0"/>
              <a:t>(30 mg / </a:t>
            </a:r>
            <a:r>
              <a:rPr lang="pt-BR" sz="2500" dirty="0" smtClean="0"/>
              <a:t>dia) ou </a:t>
            </a:r>
            <a:r>
              <a:rPr lang="pt-BR" sz="2500" dirty="0" err="1" smtClean="0"/>
              <a:t>perclorato</a:t>
            </a:r>
            <a:r>
              <a:rPr lang="pt-BR" sz="2500" dirty="0" smtClean="0"/>
              <a:t> </a:t>
            </a:r>
            <a:r>
              <a:rPr lang="pt-BR" sz="2500" dirty="0"/>
              <a:t>de sódio (500 mg duas vezes / dia) ou uma combinação de </a:t>
            </a:r>
            <a:r>
              <a:rPr lang="pt-BR" sz="2500" dirty="0" smtClean="0"/>
              <a:t>ambas.</a:t>
            </a:r>
          </a:p>
          <a:p>
            <a:pPr lvl="0"/>
            <a:r>
              <a:rPr lang="pt-BR" sz="2500" dirty="0" smtClean="0"/>
              <a:t>Em 36 </a:t>
            </a:r>
            <a:r>
              <a:rPr lang="pt-BR" sz="2500" dirty="0"/>
              <a:t>pacientes que continuaram com </a:t>
            </a:r>
            <a:r>
              <a:rPr lang="pt-BR" sz="2500" dirty="0" err="1"/>
              <a:t>amiodarona</a:t>
            </a:r>
            <a:r>
              <a:rPr lang="pt-BR" sz="2500" dirty="0"/>
              <a:t> e estavam em uso de </a:t>
            </a:r>
            <a:r>
              <a:rPr lang="pt-BR" sz="2500" dirty="0" err="1"/>
              <a:t>metimazol</a:t>
            </a:r>
            <a:r>
              <a:rPr lang="pt-BR" sz="2500" dirty="0"/>
              <a:t> (30 mg / dia) desde o início do tratamento.</a:t>
            </a:r>
          </a:p>
          <a:p>
            <a:pPr lvl="0"/>
            <a:r>
              <a:rPr lang="pt-BR" sz="2500" dirty="0" smtClean="0"/>
              <a:t>Resultado</a:t>
            </a:r>
            <a:r>
              <a:rPr lang="pt-BR" sz="2500" dirty="0"/>
              <a:t>:  </a:t>
            </a:r>
            <a:r>
              <a:rPr lang="pt-BR" sz="2500" dirty="0" err="1" smtClean="0"/>
              <a:t>Eutireoidismo</a:t>
            </a:r>
            <a:r>
              <a:rPr lang="pt-BR" sz="2500" dirty="0" smtClean="0"/>
              <a:t> </a:t>
            </a:r>
            <a:r>
              <a:rPr lang="pt-BR" sz="2500" dirty="0"/>
              <a:t>em todos os </a:t>
            </a:r>
            <a:r>
              <a:rPr lang="pt-BR" sz="2500" dirty="0" smtClean="0"/>
              <a:t>pacientes tratados com prednisona, </a:t>
            </a:r>
            <a:r>
              <a:rPr lang="pt-BR" sz="2500" dirty="0"/>
              <a:t>enquanto 30% dos pacientes tratados apenas com </a:t>
            </a:r>
            <a:r>
              <a:rPr lang="pt-BR" sz="2500" dirty="0" err="1"/>
              <a:t>perclorato</a:t>
            </a:r>
            <a:r>
              <a:rPr lang="pt-BR" sz="2500" dirty="0"/>
              <a:t> de sódio precisaram de tratamento adicional com prednisona para se tornarem </a:t>
            </a:r>
            <a:r>
              <a:rPr lang="pt-BR" sz="2500" dirty="0" err="1"/>
              <a:t>eutireoidianos</a:t>
            </a:r>
            <a:endParaRPr lang="pt-BR" sz="2500" dirty="0"/>
          </a:p>
        </p:txBody>
      </p:sp>
      <p:sp>
        <p:nvSpPr>
          <p:cNvPr id="9" name="Retângulo 8"/>
          <p:cNvSpPr/>
          <p:nvPr/>
        </p:nvSpPr>
        <p:spPr>
          <a:xfrm>
            <a:off x="0" y="5085184"/>
            <a:ext cx="9144000"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500" b="1" u="sng" dirty="0" smtClean="0"/>
              <a:t>Observação Retrospectiva:</a:t>
            </a:r>
          </a:p>
          <a:p>
            <a:r>
              <a:rPr lang="pt-BR" sz="2500" dirty="0" smtClean="0"/>
              <a:t>Tratamento de 6 semanas de 42 pacientes com AIT 2 com </a:t>
            </a:r>
            <a:r>
              <a:rPr lang="pt-BR" sz="2500" dirty="0" err="1" smtClean="0"/>
              <a:t>metimazol</a:t>
            </a:r>
            <a:r>
              <a:rPr lang="pt-BR" sz="2500" dirty="0" smtClean="0"/>
              <a:t> sozinho resultou em </a:t>
            </a:r>
            <a:r>
              <a:rPr lang="pt-BR" sz="2500" dirty="0" err="1" smtClean="0"/>
              <a:t>eutireoidismo</a:t>
            </a:r>
            <a:r>
              <a:rPr lang="pt-BR" sz="2500" dirty="0" smtClean="0"/>
              <a:t> em 15% dos pacientes em comparação com 76% dos pacientes tratados apenas com prednisona </a:t>
            </a:r>
            <a:endParaRPr lang="pt-BR" sz="2500" dirty="0"/>
          </a:p>
        </p:txBody>
      </p:sp>
    </p:spTree>
    <p:extLst>
      <p:ext uri="{BB962C8B-B14F-4D97-AF65-F5344CB8AC3E}">
        <p14:creationId xmlns:p14="http://schemas.microsoft.com/office/powerpoint/2010/main" val="4186893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Como é </a:t>
            </a:r>
            <a:r>
              <a:rPr lang="en-US" dirty="0" err="1"/>
              <a:t>feito</a:t>
            </a:r>
            <a:r>
              <a:rPr lang="en-US" dirty="0"/>
              <a:t> o </a:t>
            </a:r>
            <a:r>
              <a:rPr lang="en-US" dirty="0" err="1"/>
              <a:t>manejo</a:t>
            </a:r>
            <a:r>
              <a:rPr lang="en-US" dirty="0"/>
              <a:t> da </a:t>
            </a:r>
            <a:r>
              <a:rPr lang="en-US" dirty="0" smtClean="0"/>
              <a:t>AIT2?</a:t>
            </a:r>
            <a:endParaRPr lang="pt-BR" dirty="0"/>
          </a:p>
        </p:txBody>
      </p:sp>
      <p:sp>
        <p:nvSpPr>
          <p:cNvPr id="3" name="Espaço Reservado para Conteúdo 2"/>
          <p:cNvSpPr>
            <a:spLocks noGrp="1"/>
          </p:cNvSpPr>
          <p:nvPr>
            <p:ph idx="1"/>
          </p:nvPr>
        </p:nvSpPr>
        <p:spPr>
          <a:xfrm>
            <a:off x="457200" y="1600200"/>
            <a:ext cx="8229600" cy="5257800"/>
          </a:xfrm>
        </p:spPr>
        <p:txBody>
          <a:bodyPr>
            <a:normAutofit fontScale="85000" lnSpcReduction="20000"/>
          </a:bodyPr>
          <a:lstStyle/>
          <a:p>
            <a:r>
              <a:rPr lang="pt-BR" dirty="0"/>
              <a:t>Recomendação </a:t>
            </a:r>
            <a:r>
              <a:rPr lang="pt-BR" dirty="0" smtClean="0"/>
              <a:t>6:  </a:t>
            </a:r>
          </a:p>
          <a:p>
            <a:r>
              <a:rPr lang="pt-BR" dirty="0" smtClean="0"/>
              <a:t>Recomendamos </a:t>
            </a:r>
            <a:r>
              <a:rPr lang="pt-BR" b="1" dirty="0" err="1"/>
              <a:t>glicocorticóides</a:t>
            </a:r>
            <a:r>
              <a:rPr lang="pt-BR" b="1" dirty="0"/>
              <a:t> orais </a:t>
            </a:r>
            <a:r>
              <a:rPr lang="pt-BR" dirty="0"/>
              <a:t>como tratamento de </a:t>
            </a:r>
            <a:r>
              <a:rPr lang="pt-BR" b="1" dirty="0"/>
              <a:t>primeira linha para AIT 2 </a:t>
            </a:r>
            <a:r>
              <a:rPr lang="pt-BR" dirty="0"/>
              <a:t>com </a:t>
            </a:r>
            <a:r>
              <a:rPr lang="pt-BR" dirty="0" err="1"/>
              <a:t>tireotoxicose</a:t>
            </a:r>
            <a:r>
              <a:rPr lang="pt-BR" dirty="0"/>
              <a:t> moderada a grave. </a:t>
            </a:r>
            <a:endParaRPr lang="pt-BR" dirty="0" smtClean="0"/>
          </a:p>
          <a:p>
            <a:pPr marL="0" indent="0">
              <a:buNone/>
            </a:pPr>
            <a:endParaRPr lang="pt-BR" dirty="0" smtClean="0"/>
          </a:p>
          <a:p>
            <a:r>
              <a:rPr lang="pt-BR" dirty="0" smtClean="0"/>
              <a:t>A </a:t>
            </a:r>
            <a:r>
              <a:rPr lang="pt-BR" dirty="0"/>
              <a:t>decisão de </a:t>
            </a:r>
            <a:r>
              <a:rPr lang="pt-BR" dirty="0" smtClean="0"/>
              <a:t>tratar</a:t>
            </a:r>
            <a:r>
              <a:rPr lang="pt-BR" b="1" dirty="0" smtClean="0"/>
              <a:t> formas </a:t>
            </a:r>
            <a:r>
              <a:rPr lang="pt-BR" b="1" dirty="0"/>
              <a:t>subclínicas devem ser feitas levando-se em consideração as condições cardíacas subjacentes</a:t>
            </a:r>
            <a:r>
              <a:rPr lang="pt-BR" dirty="0"/>
              <a:t>, com uma interação próxima com o cardiologista especialista (1, ØØØO</a:t>
            </a:r>
            <a:r>
              <a:rPr lang="pt-BR" dirty="0" smtClean="0"/>
              <a:t>).</a:t>
            </a:r>
          </a:p>
          <a:p>
            <a:endParaRPr lang="pt-BR" dirty="0"/>
          </a:p>
          <a:p>
            <a:r>
              <a:rPr lang="pt-BR" dirty="0"/>
              <a:t>Recomendação </a:t>
            </a:r>
            <a:r>
              <a:rPr lang="pt-BR" dirty="0" smtClean="0"/>
              <a:t>7:  </a:t>
            </a:r>
            <a:r>
              <a:rPr lang="pt-BR" dirty="0"/>
              <a:t>Sugerimos que em pacientes nos quais a </a:t>
            </a:r>
            <a:r>
              <a:rPr lang="pt-BR" b="1" dirty="0"/>
              <a:t>AIT 2 se apresenta como emergência</a:t>
            </a:r>
            <a:r>
              <a:rPr lang="pt-BR" dirty="0"/>
              <a:t>, a </a:t>
            </a:r>
            <a:r>
              <a:rPr lang="pt-BR" b="1" dirty="0" err="1"/>
              <a:t>tireoidectomia</a:t>
            </a:r>
            <a:r>
              <a:rPr lang="pt-BR" b="1" dirty="0"/>
              <a:t> de resgate </a:t>
            </a:r>
            <a:r>
              <a:rPr lang="pt-BR" dirty="0"/>
              <a:t>pode ser considerada como para AIT 1 e formas mistas / indefinidas (2, ØØOO).</a:t>
            </a:r>
          </a:p>
        </p:txBody>
      </p:sp>
    </p:spTree>
    <p:extLst>
      <p:ext uri="{BB962C8B-B14F-4D97-AF65-F5344CB8AC3E}">
        <p14:creationId xmlns:p14="http://schemas.microsoft.com/office/powerpoint/2010/main" val="3431952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6672"/>
            <a:ext cx="8949680" cy="1143000"/>
          </a:xfrm>
        </p:spPr>
        <p:txBody>
          <a:bodyPr>
            <a:noAutofit/>
          </a:bodyPr>
          <a:lstStyle/>
          <a:p>
            <a:r>
              <a:rPr lang="en-US" sz="4000" dirty="0" smtClean="0"/>
              <a:t>Como é a </a:t>
            </a:r>
            <a:r>
              <a:rPr lang="en-US" sz="4000" dirty="0" err="1" smtClean="0"/>
              <a:t>condução</a:t>
            </a:r>
            <a:r>
              <a:rPr lang="en-US" sz="4000" dirty="0" smtClean="0"/>
              <a:t> das </a:t>
            </a:r>
            <a:r>
              <a:rPr lang="en-US" sz="4000" dirty="0" err="1" smtClean="0"/>
              <a:t>formas</a:t>
            </a:r>
            <a:r>
              <a:rPr lang="en-US" sz="4000" dirty="0" smtClean="0"/>
              <a:t> </a:t>
            </a:r>
            <a:br>
              <a:rPr lang="en-US" sz="4000" dirty="0" smtClean="0"/>
            </a:br>
            <a:r>
              <a:rPr lang="en-US" sz="4000" dirty="0" err="1" smtClean="0"/>
              <a:t>mistas</a:t>
            </a:r>
            <a:r>
              <a:rPr lang="en-US" sz="4000" dirty="0" smtClean="0"/>
              <a:t>/</a:t>
            </a:r>
            <a:r>
              <a:rPr lang="en-US" sz="4000" dirty="0" err="1" smtClean="0"/>
              <a:t>indefinidas</a:t>
            </a:r>
            <a:r>
              <a:rPr lang="en-US" sz="4000" dirty="0" smtClean="0"/>
              <a:t> de AIT?</a:t>
            </a:r>
            <a:r>
              <a:rPr lang="en-US" sz="3500" dirty="0" smtClean="0"/>
              <a:t/>
            </a:r>
            <a:br>
              <a:rPr lang="en-US" sz="3500" dirty="0" smtClean="0"/>
            </a:br>
            <a:endParaRPr lang="pt-BR" sz="3500" dirty="0"/>
          </a:p>
        </p:txBody>
      </p:sp>
      <p:sp>
        <p:nvSpPr>
          <p:cNvPr id="3" name="Espaço Reservado para Conteúdo 2"/>
          <p:cNvSpPr>
            <a:spLocks noGrp="1"/>
          </p:cNvSpPr>
          <p:nvPr>
            <p:ph idx="1"/>
          </p:nvPr>
        </p:nvSpPr>
        <p:spPr>
          <a:xfrm>
            <a:off x="179512" y="1628800"/>
            <a:ext cx="8507288" cy="4997152"/>
          </a:xfrm>
        </p:spPr>
        <p:txBody>
          <a:bodyPr>
            <a:normAutofit/>
          </a:bodyPr>
          <a:lstStyle/>
          <a:p>
            <a:r>
              <a:rPr lang="en-US" dirty="0" err="1" smtClean="0"/>
              <a:t>Embora</a:t>
            </a:r>
            <a:r>
              <a:rPr lang="en-US" dirty="0" smtClean="0"/>
              <a:t> </a:t>
            </a:r>
            <a:r>
              <a:rPr lang="en-US" dirty="0" err="1" smtClean="0"/>
              <a:t>não</a:t>
            </a:r>
            <a:r>
              <a:rPr lang="en-US" dirty="0" smtClean="0"/>
              <a:t> </a:t>
            </a:r>
            <a:r>
              <a:rPr lang="en-US" dirty="0" err="1" smtClean="0"/>
              <a:t>totalmente</a:t>
            </a:r>
            <a:r>
              <a:rPr lang="en-US" dirty="0" smtClean="0"/>
              <a:t> </a:t>
            </a:r>
            <a:r>
              <a:rPr lang="en-US" dirty="0" err="1" smtClean="0"/>
              <a:t>caracterizadas</a:t>
            </a:r>
            <a:r>
              <a:rPr lang="en-US" dirty="0" smtClean="0"/>
              <a:t>, </a:t>
            </a:r>
            <a:r>
              <a:rPr lang="en-US" dirty="0" err="1" smtClean="0"/>
              <a:t>são</a:t>
            </a:r>
            <a:r>
              <a:rPr lang="en-US" dirty="0" smtClean="0"/>
              <a:t> </a:t>
            </a:r>
            <a:r>
              <a:rPr lang="en-US" dirty="0" err="1" smtClean="0"/>
              <a:t>encontradas</a:t>
            </a:r>
            <a:r>
              <a:rPr lang="en-US" dirty="0" smtClean="0"/>
              <a:t> </a:t>
            </a:r>
            <a:r>
              <a:rPr lang="en-US" dirty="0" err="1" smtClean="0"/>
              <a:t>na</a:t>
            </a:r>
            <a:r>
              <a:rPr lang="en-US" dirty="0" smtClean="0"/>
              <a:t> </a:t>
            </a:r>
            <a:r>
              <a:rPr lang="en-US" dirty="0" err="1" smtClean="0"/>
              <a:t>prática</a:t>
            </a:r>
            <a:r>
              <a:rPr lang="en-US" dirty="0" smtClean="0"/>
              <a:t> </a:t>
            </a:r>
            <a:r>
              <a:rPr lang="en-US" dirty="0" err="1" smtClean="0"/>
              <a:t>clínica</a:t>
            </a:r>
            <a:endParaRPr lang="en-US" dirty="0" smtClean="0"/>
          </a:p>
          <a:p>
            <a:endParaRPr lang="en-US" dirty="0"/>
          </a:p>
          <a:p>
            <a:r>
              <a:rPr lang="pt-BR" dirty="0" smtClean="0"/>
              <a:t>Ocorre devido a </a:t>
            </a:r>
            <a:r>
              <a:rPr lang="pt-BR" dirty="0"/>
              <a:t>ambos os mecanismos </a:t>
            </a:r>
            <a:r>
              <a:rPr lang="pt-BR" dirty="0" smtClean="0"/>
              <a:t>patogênicos</a:t>
            </a:r>
            <a:r>
              <a:rPr lang="pt-BR" dirty="0" smtClean="0"/>
              <a:t>:  AIT 1 (</a:t>
            </a:r>
            <a:r>
              <a:rPr lang="pt-BR" dirty="0" err="1" smtClean="0"/>
              <a:t>hipertiroidismo</a:t>
            </a:r>
            <a:r>
              <a:rPr lang="pt-BR" dirty="0" smtClean="0"/>
              <a:t> induzido por iodo</a:t>
            </a:r>
            <a:r>
              <a:rPr lang="pt-BR" dirty="0"/>
              <a:t>) e </a:t>
            </a:r>
            <a:r>
              <a:rPr lang="pt-BR" dirty="0" smtClean="0"/>
              <a:t>AIT 2 </a:t>
            </a:r>
            <a:r>
              <a:rPr lang="pt-BR" dirty="0"/>
              <a:t>(</a:t>
            </a:r>
            <a:r>
              <a:rPr lang="pt-BR" dirty="0" smtClean="0"/>
              <a:t>tireoidite destrutiva)</a:t>
            </a:r>
          </a:p>
          <a:p>
            <a:endParaRPr lang="en-US" dirty="0"/>
          </a:p>
          <a:p>
            <a:r>
              <a:rPr lang="pt-BR" dirty="0"/>
              <a:t>A diferenciação entre AIT 1 e AIT </a:t>
            </a:r>
            <a:r>
              <a:rPr lang="pt-BR" dirty="0" smtClean="0"/>
              <a:t>mista/indefinida </a:t>
            </a:r>
            <a:r>
              <a:rPr lang="pt-BR" dirty="0"/>
              <a:t>é mais </a:t>
            </a:r>
            <a:r>
              <a:rPr lang="pt-BR" dirty="0" smtClean="0"/>
              <a:t>difícil </a:t>
            </a:r>
            <a:r>
              <a:rPr lang="pt-BR" dirty="0" smtClean="0">
                <a:sym typeface="Wingdings" pitchFamily="2" charset="2"/>
              </a:rPr>
              <a:t> Dg de exclusão</a:t>
            </a:r>
            <a:endParaRPr lang="pt-BR" dirty="0"/>
          </a:p>
        </p:txBody>
      </p:sp>
    </p:spTree>
    <p:extLst>
      <p:ext uri="{BB962C8B-B14F-4D97-AF65-F5344CB8AC3E}">
        <p14:creationId xmlns:p14="http://schemas.microsoft.com/office/powerpoint/2010/main" val="9833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8229600" cy="1143000"/>
          </a:xfrm>
        </p:spPr>
        <p:txBody>
          <a:bodyPr>
            <a:normAutofit fontScale="90000"/>
          </a:bodyPr>
          <a:lstStyle/>
          <a:p>
            <a:r>
              <a:rPr lang="en-US" dirty="0"/>
              <a:t>Como é a </a:t>
            </a:r>
            <a:r>
              <a:rPr lang="en-US" dirty="0" err="1"/>
              <a:t>condução</a:t>
            </a:r>
            <a:r>
              <a:rPr lang="en-US" dirty="0"/>
              <a:t> das </a:t>
            </a:r>
            <a:r>
              <a:rPr lang="en-US" dirty="0" err="1"/>
              <a:t>formas</a:t>
            </a:r>
            <a:r>
              <a:rPr lang="en-US" dirty="0"/>
              <a:t> </a:t>
            </a:r>
            <a:br>
              <a:rPr lang="en-US" dirty="0"/>
            </a:br>
            <a:r>
              <a:rPr lang="en-US" dirty="0" err="1"/>
              <a:t>mistas</a:t>
            </a:r>
            <a:r>
              <a:rPr lang="en-US" dirty="0"/>
              <a:t>/</a:t>
            </a:r>
            <a:r>
              <a:rPr lang="en-US" dirty="0" err="1"/>
              <a:t>indefinidas</a:t>
            </a:r>
            <a:r>
              <a:rPr lang="en-US" dirty="0"/>
              <a:t> de AIT?</a:t>
            </a:r>
            <a:r>
              <a:rPr lang="en-US" sz="4000" dirty="0"/>
              <a:t/>
            </a:r>
            <a:br>
              <a:rPr lang="en-US" sz="4000" dirty="0"/>
            </a:br>
            <a:endParaRPr lang="pt-BR" dirty="0"/>
          </a:p>
        </p:txBody>
      </p:sp>
      <p:sp>
        <p:nvSpPr>
          <p:cNvPr id="3" name="Espaço Reservado para Conteúdo 2"/>
          <p:cNvSpPr>
            <a:spLocks noGrp="1"/>
          </p:cNvSpPr>
          <p:nvPr>
            <p:ph idx="1"/>
          </p:nvPr>
        </p:nvSpPr>
        <p:spPr>
          <a:xfrm>
            <a:off x="457200" y="1600200"/>
            <a:ext cx="8229600" cy="4997152"/>
          </a:xfrm>
        </p:spPr>
        <p:txBody>
          <a:bodyPr>
            <a:normAutofit fontScale="92500" lnSpcReduction="20000"/>
          </a:bodyPr>
          <a:lstStyle/>
          <a:p>
            <a:r>
              <a:rPr lang="en-US" dirty="0" err="1" smtClean="0"/>
              <a:t>Primeiro</a:t>
            </a:r>
            <a:r>
              <a:rPr lang="en-US" dirty="0" smtClean="0"/>
              <a:t> </a:t>
            </a:r>
            <a:r>
              <a:rPr lang="en-US" dirty="0" err="1" smtClean="0"/>
              <a:t>passo</a:t>
            </a:r>
            <a:r>
              <a:rPr lang="en-US" dirty="0" smtClean="0"/>
              <a:t>:</a:t>
            </a:r>
          </a:p>
          <a:p>
            <a:pPr>
              <a:buFontTx/>
              <a:buChar char="-"/>
            </a:pPr>
            <a:r>
              <a:rPr lang="en-US" dirty="0" err="1" smtClean="0"/>
              <a:t>Tionamidas</a:t>
            </a:r>
            <a:endParaRPr lang="en-US" dirty="0" smtClean="0"/>
          </a:p>
          <a:p>
            <a:pPr>
              <a:buFontTx/>
              <a:buChar char="-"/>
            </a:pPr>
            <a:endParaRPr lang="en-US" dirty="0"/>
          </a:p>
          <a:p>
            <a:r>
              <a:rPr lang="en-US" dirty="0" smtClean="0"/>
              <a:t> Na </a:t>
            </a:r>
            <a:r>
              <a:rPr lang="en-US" dirty="0" err="1" smtClean="0"/>
              <a:t>ausência</a:t>
            </a:r>
            <a:r>
              <a:rPr lang="en-US" dirty="0" smtClean="0"/>
              <a:t> de </a:t>
            </a:r>
            <a:r>
              <a:rPr lang="en-US" dirty="0" err="1" smtClean="0"/>
              <a:t>melhora</a:t>
            </a:r>
            <a:r>
              <a:rPr lang="en-US" dirty="0" smtClean="0"/>
              <a:t> </a:t>
            </a:r>
            <a:r>
              <a:rPr lang="en-US" dirty="0" err="1" smtClean="0"/>
              <a:t>bioquimica</a:t>
            </a:r>
            <a:r>
              <a:rPr lang="en-US" dirty="0" smtClean="0"/>
              <a:t> </a:t>
            </a:r>
            <a:r>
              <a:rPr lang="en-US" dirty="0" err="1" smtClean="0"/>
              <a:t>em</a:t>
            </a:r>
            <a:r>
              <a:rPr lang="en-US" dirty="0" smtClean="0"/>
              <a:t> </a:t>
            </a:r>
            <a:r>
              <a:rPr lang="en-US" dirty="0" err="1" smtClean="0"/>
              <a:t>espaço</a:t>
            </a:r>
            <a:r>
              <a:rPr lang="en-US" dirty="0" smtClean="0"/>
              <a:t> </a:t>
            </a:r>
            <a:r>
              <a:rPr lang="en-US" dirty="0" err="1" smtClean="0"/>
              <a:t>curto</a:t>
            </a:r>
            <a:r>
              <a:rPr lang="en-US" dirty="0" smtClean="0"/>
              <a:t> de 4-6 </a:t>
            </a:r>
            <a:r>
              <a:rPr lang="en-US" dirty="0" err="1" smtClean="0"/>
              <a:t>semanas</a:t>
            </a:r>
            <a:r>
              <a:rPr lang="en-US" dirty="0" smtClean="0"/>
              <a:t>:</a:t>
            </a:r>
          </a:p>
          <a:p>
            <a:pPr>
              <a:buFontTx/>
              <a:buChar char="-"/>
            </a:pPr>
            <a:r>
              <a:rPr lang="en-US" dirty="0" err="1" smtClean="0"/>
              <a:t>Glicocorticóides</a:t>
            </a:r>
            <a:r>
              <a:rPr lang="en-US" dirty="0" smtClean="0"/>
              <a:t> </a:t>
            </a:r>
          </a:p>
          <a:p>
            <a:pPr>
              <a:buFontTx/>
              <a:buChar char="-"/>
            </a:pPr>
            <a:endParaRPr lang="en-US" dirty="0"/>
          </a:p>
          <a:p>
            <a:r>
              <a:rPr lang="en-US" dirty="0" smtClean="0"/>
              <a:t> </a:t>
            </a:r>
            <a:r>
              <a:rPr lang="en-US" dirty="0" err="1" smtClean="0"/>
              <a:t>Abordagem</a:t>
            </a:r>
            <a:r>
              <a:rPr lang="en-US" dirty="0" smtClean="0"/>
              <a:t> </a:t>
            </a:r>
            <a:r>
              <a:rPr lang="en-US" dirty="0" err="1" smtClean="0"/>
              <a:t>alternativa</a:t>
            </a:r>
            <a:r>
              <a:rPr lang="en-US" dirty="0" smtClean="0"/>
              <a:t>: </a:t>
            </a:r>
            <a:r>
              <a:rPr lang="en-US" dirty="0" err="1" smtClean="0"/>
              <a:t>Associação</a:t>
            </a:r>
            <a:r>
              <a:rPr lang="en-US" dirty="0" smtClean="0"/>
              <a:t> de ambos </a:t>
            </a:r>
            <a:r>
              <a:rPr lang="en-US" dirty="0" err="1" smtClean="0"/>
              <a:t>desde</a:t>
            </a:r>
            <a:r>
              <a:rPr lang="en-US" dirty="0" smtClean="0"/>
              <a:t> o </a:t>
            </a:r>
            <a:r>
              <a:rPr lang="en-US" dirty="0" err="1" smtClean="0"/>
              <a:t>início</a:t>
            </a:r>
            <a:r>
              <a:rPr lang="en-US" dirty="0" smtClean="0"/>
              <a:t> do </a:t>
            </a:r>
            <a:r>
              <a:rPr lang="en-US" dirty="0" err="1" smtClean="0"/>
              <a:t>tratamento</a:t>
            </a:r>
            <a:endParaRPr lang="en-US" dirty="0" smtClean="0"/>
          </a:p>
          <a:p>
            <a:endParaRPr lang="en-US" dirty="0"/>
          </a:p>
          <a:p>
            <a:r>
              <a:rPr lang="en-US" dirty="0" err="1" smtClean="0"/>
              <a:t>Falta</a:t>
            </a:r>
            <a:r>
              <a:rPr lang="en-US" dirty="0" smtClean="0"/>
              <a:t> de </a:t>
            </a:r>
            <a:r>
              <a:rPr lang="en-US" dirty="0" err="1" smtClean="0"/>
              <a:t>evidências</a:t>
            </a:r>
            <a:r>
              <a:rPr lang="en-US" dirty="0" smtClean="0"/>
              <a:t> </a:t>
            </a:r>
            <a:r>
              <a:rPr lang="en-US" dirty="0" err="1" smtClean="0"/>
              <a:t>sobre</a:t>
            </a:r>
            <a:r>
              <a:rPr lang="en-US" dirty="0" smtClean="0"/>
              <a:t> a </a:t>
            </a:r>
            <a:r>
              <a:rPr lang="en-US" dirty="0" err="1" smtClean="0"/>
              <a:t>melhor</a:t>
            </a:r>
            <a:r>
              <a:rPr lang="en-US" dirty="0" smtClean="0"/>
              <a:t> </a:t>
            </a:r>
            <a:r>
              <a:rPr lang="en-US" dirty="0" err="1" smtClean="0"/>
              <a:t>estratégia</a:t>
            </a:r>
            <a:endParaRPr lang="pt-BR" dirty="0"/>
          </a:p>
        </p:txBody>
      </p:sp>
    </p:spTree>
    <p:extLst>
      <p:ext uri="{BB962C8B-B14F-4D97-AF65-F5344CB8AC3E}">
        <p14:creationId xmlns:p14="http://schemas.microsoft.com/office/powerpoint/2010/main" val="1534946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Como é a </a:t>
            </a:r>
            <a:r>
              <a:rPr lang="en-US" dirty="0" err="1"/>
              <a:t>condução</a:t>
            </a:r>
            <a:r>
              <a:rPr lang="en-US" dirty="0"/>
              <a:t> das </a:t>
            </a:r>
            <a:r>
              <a:rPr lang="en-US" dirty="0" err="1"/>
              <a:t>formas</a:t>
            </a:r>
            <a:r>
              <a:rPr lang="en-US" dirty="0"/>
              <a:t> </a:t>
            </a:r>
            <a:br>
              <a:rPr lang="en-US" dirty="0"/>
            </a:br>
            <a:r>
              <a:rPr lang="en-US" dirty="0" err="1"/>
              <a:t>mistas</a:t>
            </a:r>
            <a:r>
              <a:rPr lang="en-US" dirty="0"/>
              <a:t>/</a:t>
            </a:r>
            <a:r>
              <a:rPr lang="en-US" dirty="0" err="1"/>
              <a:t>indefinidas</a:t>
            </a:r>
            <a:r>
              <a:rPr lang="en-US" dirty="0"/>
              <a:t> de AIT?</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Recomendação </a:t>
            </a:r>
            <a:r>
              <a:rPr lang="pt-BR" dirty="0" smtClean="0"/>
              <a:t>8</a:t>
            </a:r>
          </a:p>
          <a:p>
            <a:r>
              <a:rPr lang="pt-BR" dirty="0" smtClean="0"/>
              <a:t>Sugerimos </a:t>
            </a:r>
            <a:r>
              <a:rPr lang="pt-BR" dirty="0"/>
              <a:t>que, em pacientes nos quais uma </a:t>
            </a:r>
            <a:r>
              <a:rPr lang="pt-BR" b="1" dirty="0"/>
              <a:t>forma mista / indefinida de AIT é suspeita, as </a:t>
            </a:r>
            <a:r>
              <a:rPr lang="pt-BR" b="1" dirty="0" err="1"/>
              <a:t>tionamidas</a:t>
            </a:r>
            <a:r>
              <a:rPr lang="pt-BR" b="1" dirty="0"/>
              <a:t> </a:t>
            </a:r>
            <a:r>
              <a:rPr lang="pt-BR" dirty="0"/>
              <a:t>devem ser administradas inicialmente. </a:t>
            </a:r>
            <a:endParaRPr lang="pt-BR" dirty="0" smtClean="0"/>
          </a:p>
          <a:p>
            <a:r>
              <a:rPr lang="pt-BR" dirty="0" smtClean="0"/>
              <a:t>Se </a:t>
            </a:r>
            <a:r>
              <a:rPr lang="pt-BR" dirty="0"/>
              <a:t>os </a:t>
            </a:r>
            <a:r>
              <a:rPr lang="pt-BR" dirty="0" err="1" smtClean="0"/>
              <a:t>glicocorticóides</a:t>
            </a:r>
            <a:r>
              <a:rPr lang="pt-BR" dirty="0" smtClean="0"/>
              <a:t> devem </a:t>
            </a:r>
            <a:r>
              <a:rPr lang="pt-BR" dirty="0"/>
              <a:t>ser </a:t>
            </a:r>
            <a:r>
              <a:rPr lang="pt-BR" dirty="0" smtClean="0"/>
              <a:t>adicionados </a:t>
            </a:r>
            <a:r>
              <a:rPr lang="pt-BR" dirty="0"/>
              <a:t>desde o início ou após um período relativamente curto (razoavelmente de 4 a 6 semanas) de resposta insatisfatória, </a:t>
            </a:r>
            <a:r>
              <a:rPr lang="pt-BR" dirty="0" smtClean="0"/>
              <a:t>não é bem estabelecido .</a:t>
            </a:r>
          </a:p>
          <a:p>
            <a:pPr marL="0" indent="0">
              <a:buNone/>
            </a:pPr>
            <a:r>
              <a:rPr lang="pt-BR" dirty="0" smtClean="0"/>
              <a:t>    (</a:t>
            </a:r>
            <a:r>
              <a:rPr lang="pt-BR" dirty="0"/>
              <a:t>2, ØØOO).</a:t>
            </a:r>
          </a:p>
        </p:txBody>
      </p:sp>
    </p:spTree>
    <p:extLst>
      <p:ext uri="{BB962C8B-B14F-4D97-AF65-F5344CB8AC3E}">
        <p14:creationId xmlns:p14="http://schemas.microsoft.com/office/powerpoint/2010/main" val="6690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Introdução</a:t>
            </a:r>
            <a:endParaRPr lang="pt-BR" dirty="0"/>
          </a:p>
        </p:txBody>
      </p:sp>
      <p:sp>
        <p:nvSpPr>
          <p:cNvPr id="3" name="Espaço Reservado para Conteúdo 2"/>
          <p:cNvSpPr>
            <a:spLocks noGrp="1"/>
          </p:cNvSpPr>
          <p:nvPr>
            <p:ph idx="1"/>
          </p:nvPr>
        </p:nvSpPr>
        <p:spPr>
          <a:xfrm>
            <a:off x="179512" y="1600200"/>
            <a:ext cx="8507288" cy="4525963"/>
          </a:xfrm>
        </p:spPr>
        <p:txBody>
          <a:bodyPr>
            <a:normAutofit fontScale="92500"/>
          </a:bodyPr>
          <a:lstStyle/>
          <a:p>
            <a:r>
              <a:rPr lang="en-US" u="sng" dirty="0" err="1" smtClean="0"/>
              <a:t>Ambas</a:t>
            </a:r>
            <a:r>
              <a:rPr lang="en-US" u="sng" dirty="0" smtClean="0"/>
              <a:t> </a:t>
            </a:r>
            <a:r>
              <a:rPr lang="en-US" u="sng" dirty="0" err="1" smtClean="0"/>
              <a:t>podem</a:t>
            </a:r>
            <a:r>
              <a:rPr lang="en-US" u="sng" dirty="0" smtClean="0"/>
              <a:t> </a:t>
            </a:r>
            <a:r>
              <a:rPr lang="en-US" u="sng" dirty="0" err="1" smtClean="0"/>
              <a:t>acontecer</a:t>
            </a:r>
            <a:r>
              <a:rPr lang="en-US" u="sng" dirty="0" smtClean="0"/>
              <a:t>:</a:t>
            </a:r>
          </a:p>
          <a:p>
            <a:endParaRPr lang="en-US" u="sng" dirty="0"/>
          </a:p>
          <a:p>
            <a:pPr>
              <a:buFontTx/>
              <a:buChar char="-"/>
            </a:pPr>
            <a:r>
              <a:rPr lang="en-US" dirty="0" err="1" smtClean="0"/>
              <a:t>Precocemente</a:t>
            </a:r>
            <a:r>
              <a:rPr lang="en-US" dirty="0" smtClean="0"/>
              <a:t> </a:t>
            </a:r>
          </a:p>
          <a:p>
            <a:pPr>
              <a:buFontTx/>
              <a:buChar char="-"/>
            </a:pPr>
            <a:r>
              <a:rPr lang="en-US" dirty="0" err="1" smtClean="0"/>
              <a:t>Tradiamente</a:t>
            </a:r>
            <a:r>
              <a:rPr lang="en-US" dirty="0" smtClean="0"/>
              <a:t> (no </a:t>
            </a:r>
            <a:r>
              <a:rPr lang="en-US" dirty="0" err="1" smtClean="0"/>
              <a:t>decorrer</a:t>
            </a:r>
            <a:r>
              <a:rPr lang="en-US" dirty="0" smtClean="0"/>
              <a:t> do </a:t>
            </a:r>
            <a:r>
              <a:rPr lang="en-US" dirty="0" err="1" smtClean="0"/>
              <a:t>tratamento</a:t>
            </a:r>
            <a:r>
              <a:rPr lang="en-US" dirty="0" smtClean="0"/>
              <a:t>)</a:t>
            </a:r>
          </a:p>
          <a:p>
            <a:pPr>
              <a:buFontTx/>
              <a:buChar char="-"/>
            </a:pPr>
            <a:endParaRPr lang="en-US" dirty="0"/>
          </a:p>
          <a:p>
            <a:pPr>
              <a:buFontTx/>
              <a:buChar char="-"/>
            </a:pPr>
            <a:r>
              <a:rPr lang="en-US" dirty="0" err="1" smtClean="0"/>
              <a:t>Glândulas</a:t>
            </a:r>
            <a:r>
              <a:rPr lang="en-US" dirty="0" smtClean="0"/>
              <a:t> </a:t>
            </a:r>
            <a:r>
              <a:rPr lang="en-US" dirty="0" err="1" smtClean="0"/>
              <a:t>aparentemente</a:t>
            </a:r>
            <a:r>
              <a:rPr lang="en-US" dirty="0" smtClean="0"/>
              <a:t> </a:t>
            </a:r>
            <a:r>
              <a:rPr lang="en-US" dirty="0" err="1" smtClean="0"/>
              <a:t>normais</a:t>
            </a:r>
            <a:endParaRPr lang="en-US" dirty="0" smtClean="0"/>
          </a:p>
          <a:p>
            <a:pPr>
              <a:buFontTx/>
              <a:buChar char="-"/>
            </a:pPr>
            <a:r>
              <a:rPr lang="en-US" dirty="0" err="1" smtClean="0"/>
              <a:t>Glândulas</a:t>
            </a:r>
            <a:r>
              <a:rPr lang="en-US" dirty="0" smtClean="0"/>
              <a:t> com </a:t>
            </a:r>
            <a:r>
              <a:rPr lang="en-US" dirty="0" err="1" smtClean="0"/>
              <a:t>anormalidades</a:t>
            </a:r>
            <a:r>
              <a:rPr lang="en-US" dirty="0" smtClean="0"/>
              <a:t> </a:t>
            </a:r>
            <a:r>
              <a:rPr lang="en-US" dirty="0" err="1" smtClean="0"/>
              <a:t>pré-existentes</a:t>
            </a:r>
            <a:endParaRPr lang="en-US" dirty="0" smtClean="0"/>
          </a:p>
          <a:p>
            <a:pPr marL="0" indent="0">
              <a:buNone/>
            </a:pPr>
            <a:r>
              <a:rPr lang="en-US" sz="2700" dirty="0" smtClean="0"/>
              <a:t>( </a:t>
            </a:r>
            <a:r>
              <a:rPr lang="en-US" sz="2700" dirty="0" err="1" smtClean="0"/>
              <a:t>bócio</a:t>
            </a:r>
            <a:r>
              <a:rPr lang="en-US" sz="2700" dirty="0" smtClean="0"/>
              <a:t> nodular, </a:t>
            </a:r>
            <a:r>
              <a:rPr lang="en-US" sz="2700" dirty="0" err="1" smtClean="0"/>
              <a:t>D.Graves</a:t>
            </a:r>
            <a:r>
              <a:rPr lang="en-US" sz="2700" dirty="0" smtClean="0"/>
              <a:t> </a:t>
            </a:r>
            <a:r>
              <a:rPr lang="en-US" sz="2700" dirty="0" err="1" smtClean="0"/>
              <a:t>latente</a:t>
            </a:r>
            <a:r>
              <a:rPr lang="en-US" sz="2700" dirty="0" smtClean="0"/>
              <a:t>, </a:t>
            </a:r>
            <a:r>
              <a:rPr lang="en-US" sz="2700" dirty="0" err="1" smtClean="0"/>
              <a:t>Tireoidite</a:t>
            </a:r>
            <a:r>
              <a:rPr lang="en-US" sz="2700" dirty="0" smtClean="0"/>
              <a:t> </a:t>
            </a:r>
            <a:r>
              <a:rPr lang="en-US" sz="2700" dirty="0" err="1" smtClean="0"/>
              <a:t>cronica</a:t>
            </a:r>
            <a:r>
              <a:rPr lang="en-US" sz="2700" dirty="0" smtClean="0"/>
              <a:t> </a:t>
            </a:r>
            <a:r>
              <a:rPr lang="en-US" sz="2700" dirty="0" err="1" smtClean="0"/>
              <a:t>autoimune</a:t>
            </a:r>
            <a:r>
              <a:rPr lang="en-US" sz="2700" dirty="0" smtClean="0"/>
              <a:t>)</a:t>
            </a:r>
          </a:p>
        </p:txBody>
      </p:sp>
    </p:spTree>
    <p:extLst>
      <p:ext uri="{BB962C8B-B14F-4D97-AF65-F5344CB8AC3E}">
        <p14:creationId xmlns:p14="http://schemas.microsoft.com/office/powerpoint/2010/main" val="2201969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6" y="548680"/>
            <a:ext cx="9396536" cy="1143000"/>
          </a:xfrm>
        </p:spPr>
        <p:txBody>
          <a:bodyPr>
            <a:normAutofit fontScale="90000"/>
          </a:bodyPr>
          <a:lstStyle/>
          <a:p>
            <a:r>
              <a:rPr lang="pt-BR" sz="3300" dirty="0"/>
              <a:t>Qual é o papel </a:t>
            </a:r>
            <a:r>
              <a:rPr lang="pt-BR" sz="3300" dirty="0" smtClean="0"/>
              <a:t>do tratamento </a:t>
            </a:r>
            <a:r>
              <a:rPr lang="pt-BR" sz="3300" dirty="0"/>
              <a:t>com </a:t>
            </a:r>
            <a:r>
              <a:rPr lang="pt-BR" sz="3300" dirty="0" smtClean="0"/>
              <a:t>RAI na </a:t>
            </a:r>
            <a:r>
              <a:rPr lang="pt-BR" sz="3300" dirty="0"/>
              <a:t>gestão da AIT?</a:t>
            </a:r>
            <a:r>
              <a:rPr lang="pt-BR" dirty="0"/>
              <a:t/>
            </a:r>
            <a:br>
              <a:rPr lang="pt-BR" dirty="0"/>
            </a:br>
            <a:endParaRPr lang="pt-BR" dirty="0"/>
          </a:p>
        </p:txBody>
      </p:sp>
      <p:sp>
        <p:nvSpPr>
          <p:cNvPr id="3" name="Espaço Reservado para Conteúdo 2"/>
          <p:cNvSpPr>
            <a:spLocks noGrp="1"/>
          </p:cNvSpPr>
          <p:nvPr>
            <p:ph idx="1"/>
          </p:nvPr>
        </p:nvSpPr>
        <p:spPr>
          <a:xfrm>
            <a:off x="457200" y="1600200"/>
            <a:ext cx="8229600" cy="4853136"/>
          </a:xfrm>
        </p:spPr>
        <p:txBody>
          <a:bodyPr>
            <a:normAutofit fontScale="92500" lnSpcReduction="20000"/>
          </a:bodyPr>
          <a:lstStyle/>
          <a:p>
            <a:r>
              <a:rPr lang="en-US" dirty="0" smtClean="0"/>
              <a:t>RAI </a:t>
            </a:r>
            <a:r>
              <a:rPr lang="en-US" dirty="0" err="1" smtClean="0"/>
              <a:t>não</a:t>
            </a:r>
            <a:r>
              <a:rPr lang="en-US" dirty="0" smtClean="0"/>
              <a:t> é </a:t>
            </a:r>
            <a:r>
              <a:rPr lang="en-US" dirty="0" err="1" smtClean="0"/>
              <a:t>viável</a:t>
            </a:r>
            <a:r>
              <a:rPr lang="en-US" dirty="0" smtClean="0"/>
              <a:t> a </a:t>
            </a:r>
            <a:r>
              <a:rPr lang="en-US" dirty="0" err="1" smtClean="0"/>
              <a:t>curto</a:t>
            </a:r>
            <a:r>
              <a:rPr lang="en-US" dirty="0" smtClean="0"/>
              <a:t> </a:t>
            </a:r>
            <a:r>
              <a:rPr lang="en-US" dirty="0" err="1" smtClean="0"/>
              <a:t>prazo</a:t>
            </a:r>
            <a:r>
              <a:rPr lang="en-US" dirty="0" smtClean="0"/>
              <a:t> (</a:t>
            </a:r>
            <a:r>
              <a:rPr lang="en-US" dirty="0" err="1" smtClean="0"/>
              <a:t>contaminação</a:t>
            </a:r>
            <a:r>
              <a:rPr lang="en-US" dirty="0" smtClean="0"/>
              <a:t> </a:t>
            </a:r>
            <a:r>
              <a:rPr lang="en-US" dirty="0" err="1" smtClean="0"/>
              <a:t>por</a:t>
            </a:r>
            <a:r>
              <a:rPr lang="en-US" dirty="0" smtClean="0"/>
              <a:t> </a:t>
            </a:r>
            <a:r>
              <a:rPr lang="en-US" dirty="0" err="1" smtClean="0"/>
              <a:t>iodo</a:t>
            </a:r>
            <a:r>
              <a:rPr lang="en-US" dirty="0" smtClean="0"/>
              <a:t> e </a:t>
            </a:r>
            <a:r>
              <a:rPr lang="en-US" dirty="0" err="1" smtClean="0"/>
              <a:t>baixa</a:t>
            </a:r>
            <a:r>
              <a:rPr lang="en-US" dirty="0" smtClean="0"/>
              <a:t> </a:t>
            </a:r>
            <a:r>
              <a:rPr lang="en-US" dirty="0" err="1" smtClean="0"/>
              <a:t>captação</a:t>
            </a:r>
            <a:r>
              <a:rPr lang="en-US" dirty="0" smtClean="0"/>
              <a:t> no RAIU)</a:t>
            </a:r>
          </a:p>
          <a:p>
            <a:endParaRPr lang="en-US" dirty="0"/>
          </a:p>
          <a:p>
            <a:r>
              <a:rPr lang="pt-BR" dirty="0" smtClean="0"/>
              <a:t>Estimulação </a:t>
            </a:r>
            <a:r>
              <a:rPr lang="pt-BR" dirty="0"/>
              <a:t>com TSH humano recombinante (</a:t>
            </a:r>
            <a:r>
              <a:rPr lang="pt-BR" dirty="0" err="1"/>
              <a:t>rhTSH</a:t>
            </a:r>
            <a:r>
              <a:rPr lang="pt-BR" dirty="0"/>
              <a:t>) isolado ou combinada </a:t>
            </a:r>
            <a:r>
              <a:rPr lang="pt-BR" dirty="0" smtClean="0"/>
              <a:t>com </a:t>
            </a:r>
            <a:r>
              <a:rPr lang="pt-BR" dirty="0"/>
              <a:t>lítio </a:t>
            </a:r>
            <a:r>
              <a:rPr lang="pt-BR" dirty="0" smtClean="0">
                <a:sym typeface="Wingdings" pitchFamily="2" charset="2"/>
              </a:rPr>
              <a:t> </a:t>
            </a:r>
            <a:r>
              <a:rPr lang="pt-BR" dirty="0" err="1" smtClean="0">
                <a:sym typeface="Wingdings" pitchFamily="2" charset="2"/>
              </a:rPr>
              <a:t>Experiencia</a:t>
            </a:r>
            <a:r>
              <a:rPr lang="pt-BR" dirty="0" smtClean="0">
                <a:sym typeface="Wingdings" pitchFamily="2" charset="2"/>
              </a:rPr>
              <a:t> limitada e risco de exacerbação</a:t>
            </a:r>
          </a:p>
          <a:p>
            <a:endParaRPr lang="pt-BR" dirty="0">
              <a:sym typeface="Wingdings" pitchFamily="2" charset="2"/>
            </a:endParaRPr>
          </a:p>
          <a:p>
            <a:r>
              <a:rPr lang="pt-BR" dirty="0"/>
              <a:t>O</a:t>
            </a:r>
            <a:r>
              <a:rPr lang="pt-BR" dirty="0" smtClean="0"/>
              <a:t> RAI </a:t>
            </a:r>
            <a:r>
              <a:rPr lang="pt-BR" dirty="0"/>
              <a:t>pode ser considerada para a terapia definitiva da glândula </a:t>
            </a:r>
            <a:r>
              <a:rPr lang="pt-BR" dirty="0" err="1"/>
              <a:t>tireóide</a:t>
            </a:r>
            <a:r>
              <a:rPr lang="pt-BR" dirty="0"/>
              <a:t> </a:t>
            </a:r>
            <a:r>
              <a:rPr lang="pt-BR" dirty="0" err="1"/>
              <a:t>hiperfuncionante</a:t>
            </a:r>
            <a:r>
              <a:rPr lang="pt-BR" dirty="0"/>
              <a:t> </a:t>
            </a:r>
            <a:r>
              <a:rPr lang="pt-BR" dirty="0" smtClean="0"/>
              <a:t> </a:t>
            </a:r>
            <a:r>
              <a:rPr lang="pt-BR" dirty="0"/>
              <a:t>em pacientes com AIT 1 após resolução da carga de iodo e restauração de valores adequados de RAIU </a:t>
            </a:r>
            <a:r>
              <a:rPr lang="pt-BR" dirty="0" smtClean="0">
                <a:sym typeface="Wingdings" pitchFamily="2" charset="2"/>
              </a:rPr>
              <a:t> </a:t>
            </a:r>
            <a:endParaRPr lang="pt-BR" dirty="0"/>
          </a:p>
        </p:txBody>
      </p:sp>
    </p:spTree>
    <p:extLst>
      <p:ext uri="{BB962C8B-B14F-4D97-AF65-F5344CB8AC3E}">
        <p14:creationId xmlns:p14="http://schemas.microsoft.com/office/powerpoint/2010/main" val="25944443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024" y="260648"/>
            <a:ext cx="9217024" cy="1143000"/>
          </a:xfrm>
        </p:spPr>
        <p:txBody>
          <a:bodyPr>
            <a:normAutofit fontScale="90000"/>
          </a:bodyPr>
          <a:lstStyle/>
          <a:p>
            <a:r>
              <a:rPr lang="pt-BR" dirty="0"/>
              <a:t>Qual é o papel da </a:t>
            </a:r>
            <a:r>
              <a:rPr lang="pt-BR" dirty="0" err="1" smtClean="0"/>
              <a:t>tireoidectomia</a:t>
            </a:r>
            <a:r>
              <a:rPr lang="pt-BR" dirty="0" smtClean="0"/>
              <a:t> na </a:t>
            </a:r>
            <a:r>
              <a:rPr lang="pt-BR" dirty="0"/>
              <a:t>gestão da AIT?</a:t>
            </a:r>
          </a:p>
        </p:txBody>
      </p:sp>
      <p:sp>
        <p:nvSpPr>
          <p:cNvPr id="3" name="Espaço Reservado para Conteúdo 2"/>
          <p:cNvSpPr>
            <a:spLocks noGrp="1"/>
          </p:cNvSpPr>
          <p:nvPr>
            <p:ph idx="1"/>
          </p:nvPr>
        </p:nvSpPr>
        <p:spPr/>
        <p:txBody>
          <a:bodyPr>
            <a:normAutofit/>
          </a:bodyPr>
          <a:lstStyle/>
          <a:p>
            <a:r>
              <a:rPr lang="en-US" dirty="0" err="1" smtClean="0"/>
              <a:t>Além</a:t>
            </a:r>
            <a:r>
              <a:rPr lang="en-US" dirty="0" smtClean="0"/>
              <a:t> da </a:t>
            </a:r>
            <a:r>
              <a:rPr lang="en-US" dirty="0" err="1" smtClean="0"/>
              <a:t>emergência</a:t>
            </a:r>
            <a:endParaRPr lang="en-US" dirty="0" smtClean="0"/>
          </a:p>
          <a:p>
            <a:endParaRPr lang="en-US" dirty="0"/>
          </a:p>
          <a:p>
            <a:r>
              <a:rPr lang="pt-BR" dirty="0"/>
              <a:t>C</a:t>
            </a:r>
            <a:r>
              <a:rPr lang="pt-BR" dirty="0" smtClean="0"/>
              <a:t>omo </a:t>
            </a:r>
            <a:r>
              <a:rPr lang="pt-BR" dirty="0"/>
              <a:t>terapia definitiva do hipertireoidismo em alternativa à terapia com </a:t>
            </a:r>
            <a:r>
              <a:rPr lang="pt-BR" dirty="0" err="1"/>
              <a:t>radioiodo</a:t>
            </a:r>
            <a:r>
              <a:rPr lang="pt-BR" dirty="0"/>
              <a:t>;</a:t>
            </a:r>
          </a:p>
          <a:p>
            <a:r>
              <a:rPr lang="pt-BR" dirty="0" smtClean="0"/>
              <a:t>Em </a:t>
            </a:r>
            <a:r>
              <a:rPr lang="pt-BR" dirty="0"/>
              <a:t>pacientes que precisam continuar a terapia com </a:t>
            </a:r>
            <a:r>
              <a:rPr lang="pt-BR" dirty="0" err="1" smtClean="0"/>
              <a:t>amiodarona</a:t>
            </a:r>
            <a:endParaRPr lang="pt-BR" dirty="0" smtClean="0"/>
          </a:p>
          <a:p>
            <a:r>
              <a:rPr lang="pt-BR" dirty="0"/>
              <a:t>E</a:t>
            </a:r>
            <a:r>
              <a:rPr lang="pt-BR" dirty="0" smtClean="0"/>
              <a:t>m </a:t>
            </a:r>
            <a:r>
              <a:rPr lang="pt-BR" dirty="0"/>
              <a:t>pacientes que apresentam efeito adverso à terapia medicamentosa</a:t>
            </a:r>
          </a:p>
        </p:txBody>
      </p:sp>
    </p:spTree>
    <p:extLst>
      <p:ext uri="{BB962C8B-B14F-4D97-AF65-F5344CB8AC3E}">
        <p14:creationId xmlns:p14="http://schemas.microsoft.com/office/powerpoint/2010/main" val="28898394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pt-BR" sz="3300" dirty="0"/>
              <a:t>Qual é o papel da </a:t>
            </a:r>
            <a:r>
              <a:rPr lang="pt-BR" sz="3300" dirty="0" err="1"/>
              <a:t>tireoidectomia</a:t>
            </a:r>
            <a:r>
              <a:rPr lang="pt-BR" sz="3300" dirty="0"/>
              <a:t> ou tratamento com </a:t>
            </a:r>
            <a:r>
              <a:rPr lang="pt-BR" sz="3300" dirty="0" smtClean="0"/>
              <a:t>RAI na </a:t>
            </a:r>
            <a:r>
              <a:rPr lang="pt-BR" sz="3300" dirty="0"/>
              <a:t>gestão da AIT?</a:t>
            </a:r>
            <a:r>
              <a:rPr lang="pt-BR" dirty="0"/>
              <a:t/>
            </a:r>
            <a:br>
              <a:rPr lang="pt-BR" dirty="0"/>
            </a:br>
            <a:endParaRPr lang="pt-BR" dirty="0"/>
          </a:p>
        </p:txBody>
      </p:sp>
      <p:sp>
        <p:nvSpPr>
          <p:cNvPr id="3" name="Espaço Reservado para Conteúdo 2"/>
          <p:cNvSpPr>
            <a:spLocks noGrp="1"/>
          </p:cNvSpPr>
          <p:nvPr>
            <p:ph idx="1"/>
          </p:nvPr>
        </p:nvSpPr>
        <p:spPr>
          <a:xfrm>
            <a:off x="107504" y="1412776"/>
            <a:ext cx="8579296" cy="5256584"/>
          </a:xfrm>
        </p:spPr>
        <p:txBody>
          <a:bodyPr>
            <a:normAutofit fontScale="92500" lnSpcReduction="10000"/>
          </a:bodyPr>
          <a:lstStyle/>
          <a:p>
            <a:r>
              <a:rPr lang="pt-BR" dirty="0"/>
              <a:t>Recomendação </a:t>
            </a:r>
            <a:r>
              <a:rPr lang="pt-BR" dirty="0" smtClean="0"/>
              <a:t>9: Recomendamos </a:t>
            </a:r>
            <a:r>
              <a:rPr lang="pt-BR" dirty="0"/>
              <a:t>a ablação de uma </a:t>
            </a:r>
            <a:r>
              <a:rPr lang="pt-BR" dirty="0" smtClean="0"/>
              <a:t>glândula </a:t>
            </a:r>
            <a:r>
              <a:rPr lang="pt-BR" dirty="0" err="1" smtClean="0"/>
              <a:t>tireóide</a:t>
            </a:r>
            <a:r>
              <a:rPr lang="pt-BR" dirty="0" smtClean="0"/>
              <a:t> com hiperfunção </a:t>
            </a:r>
            <a:r>
              <a:rPr lang="pt-BR" dirty="0"/>
              <a:t>com </a:t>
            </a:r>
            <a:r>
              <a:rPr lang="pt-BR" dirty="0" err="1"/>
              <a:t>tireoidectomia</a:t>
            </a:r>
            <a:r>
              <a:rPr lang="pt-BR" dirty="0"/>
              <a:t> eletiva ou tratamento com </a:t>
            </a:r>
            <a:r>
              <a:rPr lang="pt-BR" dirty="0" smtClean="0"/>
              <a:t>RAI, </a:t>
            </a:r>
            <a:r>
              <a:rPr lang="pt-BR" dirty="0"/>
              <a:t>como em outras formas de hipertireoidismo espontâneo (1, ØØØO).</a:t>
            </a:r>
          </a:p>
          <a:p>
            <a:r>
              <a:rPr lang="pt-BR" dirty="0"/>
              <a:t>Recomendação </a:t>
            </a:r>
            <a:r>
              <a:rPr lang="pt-BR" dirty="0" smtClean="0"/>
              <a:t>10: Sugerimos </a:t>
            </a:r>
            <a:r>
              <a:rPr lang="pt-BR" dirty="0"/>
              <a:t>que o </a:t>
            </a:r>
            <a:r>
              <a:rPr lang="pt-BR" dirty="0" err="1"/>
              <a:t>eutireoidismo</a:t>
            </a:r>
            <a:r>
              <a:rPr lang="pt-BR" dirty="0"/>
              <a:t> seja restaurado antes da </a:t>
            </a:r>
            <a:r>
              <a:rPr lang="pt-BR" dirty="0" err="1"/>
              <a:t>tireoidectomia</a:t>
            </a:r>
            <a:r>
              <a:rPr lang="pt-BR" dirty="0"/>
              <a:t> total ou do tratamento com </a:t>
            </a:r>
            <a:r>
              <a:rPr lang="pt-BR" dirty="0" smtClean="0"/>
              <a:t>RAI, </a:t>
            </a:r>
            <a:r>
              <a:rPr lang="pt-BR" dirty="0"/>
              <a:t>a menos que o tratamento definitivo seja urgente (2, ØØOO).</a:t>
            </a:r>
          </a:p>
          <a:p>
            <a:r>
              <a:rPr lang="pt-BR" dirty="0"/>
              <a:t>Recomendação </a:t>
            </a:r>
            <a:r>
              <a:rPr lang="pt-BR" dirty="0" smtClean="0"/>
              <a:t>11: Recomendamos </a:t>
            </a:r>
            <a:r>
              <a:rPr lang="pt-BR" dirty="0"/>
              <a:t>contra o uso de estimulação com </a:t>
            </a:r>
            <a:r>
              <a:rPr lang="pt-BR" dirty="0" err="1"/>
              <a:t>rhTSH</a:t>
            </a:r>
            <a:r>
              <a:rPr lang="pt-BR" dirty="0"/>
              <a:t> antes da terapia com RAI em pacientes com AIT (1, ØOOO)</a:t>
            </a:r>
          </a:p>
          <a:p>
            <a:endParaRPr lang="pt-BR" dirty="0"/>
          </a:p>
        </p:txBody>
      </p:sp>
    </p:spTree>
    <p:extLst>
      <p:ext uri="{BB962C8B-B14F-4D97-AF65-F5344CB8AC3E}">
        <p14:creationId xmlns:p14="http://schemas.microsoft.com/office/powerpoint/2010/main" val="1951734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44588"/>
            <a:ext cx="9540552" cy="606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112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76672"/>
            <a:ext cx="8507288" cy="1143000"/>
          </a:xfrm>
        </p:spPr>
        <p:txBody>
          <a:bodyPr>
            <a:normAutofit fontScale="90000"/>
          </a:bodyPr>
          <a:lstStyle/>
          <a:p>
            <a:r>
              <a:rPr lang="pt-BR" sz="3300" dirty="0"/>
              <a:t>A </a:t>
            </a:r>
            <a:r>
              <a:rPr lang="pt-BR" sz="3300" dirty="0" err="1"/>
              <a:t>amiodarona</a:t>
            </a:r>
            <a:r>
              <a:rPr lang="pt-BR" sz="3300" dirty="0"/>
              <a:t> pode ser reiniciada (se necessário) em pacientes com AIT prévia?</a:t>
            </a:r>
            <a:r>
              <a:rPr lang="pt-BR" dirty="0"/>
              <a:t/>
            </a:r>
            <a:br>
              <a:rPr lang="pt-BR" dirty="0"/>
            </a:br>
            <a:endParaRPr lang="pt-BR" dirty="0"/>
          </a:p>
        </p:txBody>
      </p:sp>
      <p:sp>
        <p:nvSpPr>
          <p:cNvPr id="3" name="Espaço Reservado para Conteúdo 2"/>
          <p:cNvSpPr>
            <a:spLocks noGrp="1"/>
          </p:cNvSpPr>
          <p:nvPr>
            <p:ph idx="1"/>
          </p:nvPr>
        </p:nvSpPr>
        <p:spPr>
          <a:xfrm>
            <a:off x="457200" y="1700808"/>
            <a:ext cx="8229600" cy="4525963"/>
          </a:xfrm>
        </p:spPr>
        <p:txBody>
          <a:bodyPr>
            <a:normAutofit lnSpcReduction="10000"/>
          </a:bodyPr>
          <a:lstStyle/>
          <a:p>
            <a:r>
              <a:rPr lang="en-US" dirty="0" err="1" smtClean="0"/>
              <a:t>Apenas</a:t>
            </a:r>
            <a:r>
              <a:rPr lang="en-US" dirty="0" smtClean="0"/>
              <a:t> 1 </a:t>
            </a:r>
            <a:r>
              <a:rPr lang="en-US" dirty="0" err="1" smtClean="0"/>
              <a:t>estudo</a:t>
            </a:r>
            <a:r>
              <a:rPr lang="en-US" dirty="0" smtClean="0"/>
              <a:t> </a:t>
            </a:r>
            <a:r>
              <a:rPr lang="en-US" dirty="0" err="1" smtClean="0"/>
              <a:t>abordou</a:t>
            </a:r>
            <a:r>
              <a:rPr lang="en-US" dirty="0" smtClean="0"/>
              <a:t> </a:t>
            </a:r>
            <a:r>
              <a:rPr lang="en-US" dirty="0" err="1" smtClean="0"/>
              <a:t>essa</a:t>
            </a:r>
            <a:r>
              <a:rPr lang="en-US" dirty="0" smtClean="0"/>
              <a:t> </a:t>
            </a:r>
            <a:r>
              <a:rPr lang="en-US" dirty="0" err="1" smtClean="0"/>
              <a:t>questão</a:t>
            </a:r>
            <a:endParaRPr lang="en-US" dirty="0" smtClean="0"/>
          </a:p>
          <a:p>
            <a:endParaRPr lang="en-US" dirty="0"/>
          </a:p>
          <a:p>
            <a:r>
              <a:rPr lang="en-US" dirty="0" err="1" smtClean="0"/>
              <a:t>Retrospectivo</a:t>
            </a:r>
            <a:r>
              <a:rPr lang="en-US" dirty="0" smtClean="0"/>
              <a:t>, 172 </a:t>
            </a:r>
            <a:r>
              <a:rPr lang="en-US" dirty="0" err="1" smtClean="0"/>
              <a:t>pacientes</a:t>
            </a:r>
            <a:r>
              <a:rPr lang="en-US" dirty="0" smtClean="0"/>
              <a:t> com AIT</a:t>
            </a:r>
          </a:p>
          <a:p>
            <a:pPr>
              <a:buFontTx/>
              <a:buChar char="-"/>
            </a:pPr>
            <a:r>
              <a:rPr lang="en-US" dirty="0" smtClean="0"/>
              <a:t>46 </a:t>
            </a:r>
            <a:r>
              <a:rPr lang="en-US" dirty="0" err="1" smtClean="0"/>
              <a:t>necessitaram</a:t>
            </a:r>
            <a:r>
              <a:rPr lang="en-US" dirty="0" smtClean="0"/>
              <a:t> </a:t>
            </a:r>
            <a:r>
              <a:rPr lang="en-US" dirty="0" err="1" smtClean="0"/>
              <a:t>reintrodução</a:t>
            </a:r>
            <a:r>
              <a:rPr lang="en-US" dirty="0" smtClean="0"/>
              <a:t> </a:t>
            </a:r>
            <a:r>
              <a:rPr lang="en-US" dirty="0" err="1" smtClean="0"/>
              <a:t>após</a:t>
            </a:r>
            <a:r>
              <a:rPr lang="en-US" dirty="0" smtClean="0"/>
              <a:t> 2 </a:t>
            </a:r>
            <a:r>
              <a:rPr lang="en-US" dirty="0" err="1" smtClean="0"/>
              <a:t>anos</a:t>
            </a:r>
            <a:r>
              <a:rPr lang="en-US" dirty="0" smtClean="0"/>
              <a:t> </a:t>
            </a:r>
          </a:p>
          <a:p>
            <a:pPr>
              <a:buFontTx/>
              <a:buChar char="-"/>
            </a:pPr>
            <a:r>
              <a:rPr lang="pt-BR" dirty="0"/>
              <a:t>AIT recorreu em 14 </a:t>
            </a:r>
            <a:r>
              <a:rPr lang="pt-BR" dirty="0" smtClean="0"/>
              <a:t>(</a:t>
            </a:r>
            <a:r>
              <a:rPr lang="pt-BR" dirty="0"/>
              <a:t>30</a:t>
            </a:r>
            <a:r>
              <a:rPr lang="pt-BR" dirty="0" smtClean="0"/>
              <a:t>%)  (11 com AIT1)</a:t>
            </a:r>
          </a:p>
          <a:p>
            <a:pPr>
              <a:buFontTx/>
              <a:buChar char="-"/>
            </a:pPr>
            <a:r>
              <a:rPr lang="pt-BR" dirty="0" smtClean="0"/>
              <a:t>HAI ocorreu em 12 (26%)</a:t>
            </a:r>
          </a:p>
          <a:p>
            <a:pPr>
              <a:buFontTx/>
              <a:buChar char="-"/>
            </a:pPr>
            <a:r>
              <a:rPr lang="pt-BR" dirty="0" smtClean="0"/>
              <a:t>20 </a:t>
            </a:r>
            <a:r>
              <a:rPr lang="pt-BR" dirty="0"/>
              <a:t>pacientes foram </a:t>
            </a:r>
            <a:r>
              <a:rPr lang="pt-BR" dirty="0" err="1"/>
              <a:t>eutireoidianos</a:t>
            </a:r>
            <a:r>
              <a:rPr lang="pt-BR" dirty="0"/>
              <a:t> durante um período médio de 6 anos de seguimento </a:t>
            </a:r>
          </a:p>
        </p:txBody>
      </p:sp>
      <p:sp>
        <p:nvSpPr>
          <p:cNvPr id="4" name="Retângulo 3"/>
          <p:cNvSpPr/>
          <p:nvPr/>
        </p:nvSpPr>
        <p:spPr>
          <a:xfrm>
            <a:off x="13491" y="2924944"/>
            <a:ext cx="914400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dirty="0" smtClean="0"/>
              <a:t>Existem evidências insuficientes para estabelecer se </a:t>
            </a:r>
            <a:r>
              <a:rPr lang="pt-BR" sz="3000" b="1" dirty="0"/>
              <a:t>o tratamento preventivo com drogas </a:t>
            </a:r>
            <a:r>
              <a:rPr lang="pt-BR" sz="3000" b="1" dirty="0" err="1"/>
              <a:t>antitireoidianas</a:t>
            </a:r>
            <a:r>
              <a:rPr lang="pt-BR" sz="3000" b="1" dirty="0"/>
              <a:t> ou a terapia ablativa </a:t>
            </a:r>
            <a:r>
              <a:rPr lang="pt-BR" sz="3000" b="1" dirty="0" smtClean="0"/>
              <a:t>deve ser realizado antes </a:t>
            </a:r>
            <a:r>
              <a:rPr lang="pt-BR" sz="3000" b="1" dirty="0"/>
              <a:t>da reintrodução da </a:t>
            </a:r>
            <a:r>
              <a:rPr lang="pt-BR" sz="3000" b="1" dirty="0" err="1" smtClean="0"/>
              <a:t>amiodarona</a:t>
            </a:r>
            <a:r>
              <a:rPr lang="pt-BR" sz="3000" b="1" dirty="0" smtClean="0"/>
              <a:t>.</a:t>
            </a:r>
            <a:endParaRPr lang="pt-BR" sz="3000" b="1" dirty="0"/>
          </a:p>
        </p:txBody>
      </p:sp>
    </p:spTree>
    <p:extLst>
      <p:ext uri="{BB962C8B-B14F-4D97-AF65-F5344CB8AC3E}">
        <p14:creationId xmlns:p14="http://schemas.microsoft.com/office/powerpoint/2010/main" val="427864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en-US" dirty="0" err="1" smtClean="0"/>
              <a:t>Conclusões</a:t>
            </a:r>
            <a:endParaRPr lang="pt-BR" dirty="0"/>
          </a:p>
        </p:txBody>
      </p:sp>
      <p:sp>
        <p:nvSpPr>
          <p:cNvPr id="3" name="Espaço Reservado para Conteúdo 2"/>
          <p:cNvSpPr>
            <a:spLocks noGrp="1"/>
          </p:cNvSpPr>
          <p:nvPr>
            <p:ph idx="1"/>
          </p:nvPr>
        </p:nvSpPr>
        <p:spPr>
          <a:xfrm>
            <a:off x="0" y="1196752"/>
            <a:ext cx="9144000" cy="5445224"/>
          </a:xfrm>
        </p:spPr>
        <p:txBody>
          <a:bodyPr>
            <a:normAutofit fontScale="85000" lnSpcReduction="20000"/>
          </a:bodyPr>
          <a:lstStyle/>
          <a:p>
            <a:r>
              <a:rPr lang="en-US" dirty="0" smtClean="0"/>
              <a:t>O </a:t>
            </a:r>
            <a:r>
              <a:rPr lang="en-US" dirty="0" err="1" smtClean="0"/>
              <a:t>hipotireoisdismo</a:t>
            </a:r>
            <a:r>
              <a:rPr lang="en-US" dirty="0" smtClean="0"/>
              <a:t> é </a:t>
            </a:r>
            <a:r>
              <a:rPr lang="en-US" dirty="0" err="1" smtClean="0"/>
              <a:t>facilmente</a:t>
            </a:r>
            <a:r>
              <a:rPr lang="en-US" dirty="0" smtClean="0"/>
              <a:t> </a:t>
            </a:r>
            <a:r>
              <a:rPr lang="en-US" dirty="0" err="1" smtClean="0"/>
              <a:t>conduzido</a:t>
            </a:r>
            <a:endParaRPr lang="en-US" dirty="0" smtClean="0"/>
          </a:p>
          <a:p>
            <a:pPr marL="0" indent="0">
              <a:buNone/>
            </a:pPr>
            <a:endParaRPr lang="en-US" dirty="0" smtClean="0"/>
          </a:p>
          <a:p>
            <a:r>
              <a:rPr lang="en-US" dirty="0" smtClean="0"/>
              <a:t>O </a:t>
            </a:r>
            <a:r>
              <a:rPr lang="en-US" dirty="0" err="1" smtClean="0"/>
              <a:t>hipertireoidismo</a:t>
            </a:r>
            <a:r>
              <a:rPr lang="en-US" dirty="0" smtClean="0"/>
              <a:t> </a:t>
            </a:r>
            <a:r>
              <a:rPr lang="en-US" dirty="0" err="1" smtClean="0"/>
              <a:t>representa</a:t>
            </a:r>
            <a:r>
              <a:rPr lang="en-US" dirty="0" smtClean="0"/>
              <a:t> um </a:t>
            </a:r>
            <a:r>
              <a:rPr lang="en-US" dirty="0" err="1" smtClean="0"/>
              <a:t>desafio</a:t>
            </a:r>
            <a:r>
              <a:rPr lang="en-US" dirty="0" smtClean="0"/>
              <a:t> </a:t>
            </a:r>
            <a:r>
              <a:rPr lang="pt-BR" dirty="0"/>
              <a:t>diagnóstico e terapêutico</a:t>
            </a:r>
            <a:r>
              <a:rPr lang="en-US" dirty="0" smtClean="0"/>
              <a:t> </a:t>
            </a:r>
          </a:p>
          <a:p>
            <a:pPr marL="0" indent="0">
              <a:buNone/>
            </a:pPr>
            <a:endParaRPr lang="en-US" dirty="0" smtClean="0"/>
          </a:p>
          <a:p>
            <a:r>
              <a:rPr lang="pt-BR" dirty="0"/>
              <a:t>O tratamento do AIT 1 </a:t>
            </a:r>
            <a:r>
              <a:rPr lang="pt-BR" dirty="0" smtClean="0"/>
              <a:t>e </a:t>
            </a:r>
            <a:r>
              <a:rPr lang="pt-BR" dirty="0"/>
              <a:t>formas mistas / </a:t>
            </a:r>
            <a:r>
              <a:rPr lang="pt-BR" dirty="0" smtClean="0"/>
              <a:t>indefinidas </a:t>
            </a:r>
            <a:r>
              <a:rPr lang="pt-BR" dirty="0"/>
              <a:t>é muito mais </a:t>
            </a:r>
            <a:r>
              <a:rPr lang="pt-BR" dirty="0" smtClean="0"/>
              <a:t>complexo</a:t>
            </a:r>
          </a:p>
          <a:p>
            <a:pPr marL="0" indent="0">
              <a:buNone/>
            </a:pPr>
            <a:endParaRPr lang="pt-BR" dirty="0" smtClean="0"/>
          </a:p>
          <a:p>
            <a:r>
              <a:rPr lang="pt-BR" dirty="0" smtClean="0"/>
              <a:t>As </a:t>
            </a:r>
            <a:r>
              <a:rPr lang="pt-BR" dirty="0"/>
              <a:t>evidências no campo da disfunção tireoidiana associada à </a:t>
            </a:r>
            <a:r>
              <a:rPr lang="pt-BR" dirty="0" err="1"/>
              <a:t>amiodarona</a:t>
            </a:r>
            <a:r>
              <a:rPr lang="pt-BR" dirty="0"/>
              <a:t> são muito limitadas porque os estudos controlados são </a:t>
            </a:r>
            <a:r>
              <a:rPr lang="pt-BR" dirty="0" smtClean="0"/>
              <a:t>escassos</a:t>
            </a:r>
          </a:p>
          <a:p>
            <a:pPr marL="0" indent="0">
              <a:buNone/>
            </a:pPr>
            <a:endParaRPr lang="pt-BR" dirty="0" smtClean="0"/>
          </a:p>
          <a:p>
            <a:r>
              <a:rPr lang="pt-BR" dirty="0" smtClean="0"/>
              <a:t>Ensaios </a:t>
            </a:r>
            <a:r>
              <a:rPr lang="pt-BR" dirty="0"/>
              <a:t>clínicos randomizados multicêntricos são necessários para melhorar o manejo</a:t>
            </a:r>
          </a:p>
        </p:txBody>
      </p:sp>
    </p:spTree>
    <p:extLst>
      <p:ext uri="{BB962C8B-B14F-4D97-AF65-F5344CB8AC3E}">
        <p14:creationId xmlns:p14="http://schemas.microsoft.com/office/powerpoint/2010/main" val="3628640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Introdução</a:t>
            </a:r>
            <a:endParaRPr lang="pt-BR" dirty="0"/>
          </a:p>
        </p:txBody>
      </p:sp>
      <p:sp>
        <p:nvSpPr>
          <p:cNvPr id="3" name="Espaço Reservado para Conteúdo 2"/>
          <p:cNvSpPr>
            <a:spLocks noGrp="1"/>
          </p:cNvSpPr>
          <p:nvPr>
            <p:ph idx="1"/>
          </p:nvPr>
        </p:nvSpPr>
        <p:spPr/>
        <p:txBody>
          <a:bodyPr/>
          <a:lstStyle/>
          <a:p>
            <a:r>
              <a:rPr lang="en-US" dirty="0" err="1" smtClean="0"/>
              <a:t>Nenhum</a:t>
            </a:r>
            <a:r>
              <a:rPr lang="en-US" dirty="0" smtClean="0"/>
              <a:t> </a:t>
            </a:r>
            <a:r>
              <a:rPr lang="en-US" dirty="0" err="1" smtClean="0"/>
              <a:t>fator</a:t>
            </a:r>
            <a:r>
              <a:rPr lang="en-US" dirty="0" smtClean="0"/>
              <a:t> </a:t>
            </a:r>
            <a:r>
              <a:rPr lang="en-US" dirty="0" err="1" smtClean="0"/>
              <a:t>preditor</a:t>
            </a:r>
            <a:r>
              <a:rPr lang="en-US" dirty="0" smtClean="0"/>
              <a:t> </a:t>
            </a:r>
            <a:r>
              <a:rPr lang="en-US" dirty="0" err="1" smtClean="0"/>
              <a:t>específico</a:t>
            </a:r>
            <a:r>
              <a:rPr lang="en-US" dirty="0" smtClean="0"/>
              <a:t> </a:t>
            </a:r>
            <a:r>
              <a:rPr lang="en-US" dirty="0" err="1" smtClean="0"/>
              <a:t>para</a:t>
            </a:r>
            <a:r>
              <a:rPr lang="en-US" dirty="0" smtClean="0"/>
              <a:t> </a:t>
            </a:r>
            <a:r>
              <a:rPr lang="en-US" dirty="0" err="1" smtClean="0"/>
              <a:t>ocorrência</a:t>
            </a:r>
            <a:r>
              <a:rPr lang="en-US" dirty="0" smtClean="0"/>
              <a:t> da </a:t>
            </a:r>
            <a:r>
              <a:rPr lang="en-US" dirty="0" err="1" smtClean="0"/>
              <a:t>disfunção</a:t>
            </a:r>
            <a:r>
              <a:rPr lang="en-US" dirty="0" smtClean="0"/>
              <a:t> </a:t>
            </a:r>
            <a:r>
              <a:rPr lang="en-US" dirty="0" err="1" smtClean="0"/>
              <a:t>tireoidiana</a:t>
            </a:r>
            <a:r>
              <a:rPr lang="en-US" dirty="0" smtClean="0"/>
              <a:t> </a:t>
            </a:r>
            <a:r>
              <a:rPr lang="en-US" dirty="0" err="1" smtClean="0"/>
              <a:t>associada</a:t>
            </a:r>
            <a:r>
              <a:rPr lang="en-US" dirty="0" smtClean="0"/>
              <a:t> a </a:t>
            </a:r>
            <a:r>
              <a:rPr lang="en-US" dirty="0" err="1" smtClean="0"/>
              <a:t>amiodarona</a:t>
            </a:r>
            <a:r>
              <a:rPr lang="en-US" dirty="0" smtClean="0"/>
              <a:t> </a:t>
            </a:r>
            <a:r>
              <a:rPr lang="en-US" dirty="0" err="1" smtClean="0"/>
              <a:t>foi</a:t>
            </a:r>
            <a:r>
              <a:rPr lang="en-US" dirty="0" smtClean="0"/>
              <a:t> </a:t>
            </a:r>
            <a:r>
              <a:rPr lang="en-US" dirty="0" err="1" smtClean="0"/>
              <a:t>identificado</a:t>
            </a:r>
            <a:endParaRPr lang="en-US" dirty="0" smtClean="0"/>
          </a:p>
          <a:p>
            <a:endParaRPr lang="en-US" dirty="0"/>
          </a:p>
          <a:p>
            <a:r>
              <a:rPr lang="en-US" dirty="0" err="1" smtClean="0"/>
              <a:t>Sexo</a:t>
            </a:r>
            <a:r>
              <a:rPr lang="en-US" dirty="0" smtClean="0"/>
              <a:t> </a:t>
            </a:r>
            <a:r>
              <a:rPr lang="en-US" dirty="0" err="1" smtClean="0"/>
              <a:t>feminino</a:t>
            </a:r>
            <a:r>
              <a:rPr lang="en-US" dirty="0" smtClean="0"/>
              <a:t>           </a:t>
            </a:r>
            <a:r>
              <a:rPr lang="en-US" sz="2800" dirty="0" err="1" smtClean="0"/>
              <a:t>Podem</a:t>
            </a:r>
            <a:r>
              <a:rPr lang="en-US" sz="2800" dirty="0" smtClean="0"/>
              <a:t> </a:t>
            </a:r>
            <a:r>
              <a:rPr lang="en-US" sz="2800" dirty="0" err="1" smtClean="0"/>
              <a:t>ser</a:t>
            </a:r>
            <a:r>
              <a:rPr lang="en-US" sz="2800" dirty="0" smtClean="0"/>
              <a:t> </a:t>
            </a:r>
            <a:r>
              <a:rPr lang="en-US" sz="2800" dirty="0" err="1" smtClean="0"/>
              <a:t>preditores</a:t>
            </a:r>
            <a:r>
              <a:rPr lang="en-US" sz="2800" dirty="0" smtClean="0"/>
              <a:t> de AIH</a:t>
            </a:r>
          </a:p>
          <a:p>
            <a:r>
              <a:rPr lang="en-US" dirty="0" smtClean="0"/>
              <a:t>Anti-TPO</a:t>
            </a:r>
            <a:endParaRPr lang="pt-BR" dirty="0"/>
          </a:p>
        </p:txBody>
      </p:sp>
      <p:sp>
        <p:nvSpPr>
          <p:cNvPr id="4" name="Chave direita 3"/>
          <p:cNvSpPr/>
          <p:nvPr/>
        </p:nvSpPr>
        <p:spPr>
          <a:xfrm>
            <a:off x="3491880" y="386104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086422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Introdução</a:t>
            </a:r>
            <a:endParaRPr lang="pt-BR" dirty="0"/>
          </a:p>
        </p:txBody>
      </p:sp>
      <p:sp>
        <p:nvSpPr>
          <p:cNvPr id="3" name="Espaço Reservado para Conteúdo 2"/>
          <p:cNvSpPr>
            <a:spLocks noGrp="1"/>
          </p:cNvSpPr>
          <p:nvPr>
            <p:ph idx="1"/>
          </p:nvPr>
        </p:nvSpPr>
        <p:spPr/>
        <p:txBody>
          <a:bodyPr/>
          <a:lstStyle/>
          <a:p>
            <a:r>
              <a:rPr lang="en-US" dirty="0" err="1" smtClean="0"/>
              <a:t>Devido</a:t>
            </a:r>
            <a:r>
              <a:rPr lang="en-US" dirty="0" smtClean="0"/>
              <a:t> as </a:t>
            </a:r>
            <a:r>
              <a:rPr lang="en-US" dirty="0" err="1" smtClean="0"/>
              <a:t>incertezas</a:t>
            </a:r>
            <a:r>
              <a:rPr lang="en-US" dirty="0" smtClean="0"/>
              <a:t> e </a:t>
            </a:r>
            <a:r>
              <a:rPr lang="en-US" dirty="0" err="1" smtClean="0"/>
              <a:t>limitadas</a:t>
            </a:r>
            <a:r>
              <a:rPr lang="en-US" dirty="0" smtClean="0"/>
              <a:t> </a:t>
            </a:r>
            <a:r>
              <a:rPr lang="en-US" dirty="0" err="1" smtClean="0"/>
              <a:t>evidências</a:t>
            </a:r>
            <a:r>
              <a:rPr lang="en-US" dirty="0" smtClean="0"/>
              <a:t>:</a:t>
            </a:r>
          </a:p>
          <a:p>
            <a:endParaRPr lang="en-US" dirty="0" smtClean="0"/>
          </a:p>
          <a:p>
            <a:pPr marL="0" indent="0">
              <a:buNone/>
            </a:pPr>
            <a:endParaRPr lang="en-US" dirty="0" smtClean="0"/>
          </a:p>
          <a:p>
            <a:r>
              <a:rPr lang="en-US" dirty="0" smtClean="0"/>
              <a:t>European Thyroid Association </a:t>
            </a:r>
            <a:r>
              <a:rPr lang="en-US" dirty="0" err="1" smtClean="0"/>
              <a:t>publicou</a:t>
            </a:r>
            <a:r>
              <a:rPr lang="en-US" dirty="0" smtClean="0"/>
              <a:t> guideline </a:t>
            </a:r>
            <a:r>
              <a:rPr lang="en-US" dirty="0" err="1" smtClean="0"/>
              <a:t>prático</a:t>
            </a:r>
            <a:r>
              <a:rPr lang="en-US" dirty="0" smtClean="0"/>
              <a:t> </a:t>
            </a:r>
            <a:r>
              <a:rPr lang="en-US" dirty="0" err="1" smtClean="0"/>
              <a:t>para</a:t>
            </a:r>
            <a:r>
              <a:rPr lang="en-US" dirty="0" smtClean="0"/>
              <a:t> </a:t>
            </a:r>
            <a:r>
              <a:rPr lang="en-US" dirty="0" err="1" smtClean="0"/>
              <a:t>manejo</a:t>
            </a:r>
            <a:r>
              <a:rPr lang="en-US" dirty="0" smtClean="0"/>
              <a:t> </a:t>
            </a:r>
            <a:r>
              <a:rPr lang="en-US" dirty="0" err="1" smtClean="0"/>
              <a:t>dessa</a:t>
            </a:r>
            <a:r>
              <a:rPr lang="en-US" dirty="0" smtClean="0"/>
              <a:t> </a:t>
            </a:r>
            <a:r>
              <a:rPr lang="en-US" dirty="0" err="1" smtClean="0"/>
              <a:t>disfunção</a:t>
            </a:r>
            <a:r>
              <a:rPr lang="en-US" dirty="0" smtClean="0"/>
              <a:t> </a:t>
            </a:r>
            <a:r>
              <a:rPr lang="en-US" dirty="0" err="1" smtClean="0"/>
              <a:t>tireoidiana</a:t>
            </a:r>
            <a:r>
              <a:rPr lang="en-US" dirty="0" smtClean="0"/>
              <a:t>.</a:t>
            </a:r>
            <a:endParaRPr lang="en-US" dirty="0"/>
          </a:p>
          <a:p>
            <a:endParaRPr lang="pt-BR" dirty="0"/>
          </a:p>
        </p:txBody>
      </p:sp>
    </p:spTree>
    <p:extLst>
      <p:ext uri="{BB962C8B-B14F-4D97-AF65-F5344CB8AC3E}">
        <p14:creationId xmlns:p14="http://schemas.microsoft.com/office/powerpoint/2010/main" val="135816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Pesquisa</a:t>
            </a:r>
            <a:r>
              <a:rPr lang="en-US" dirty="0" smtClean="0"/>
              <a:t> </a:t>
            </a:r>
            <a:r>
              <a:rPr lang="en-US" dirty="0" err="1" smtClean="0"/>
              <a:t>na</a:t>
            </a:r>
            <a:r>
              <a:rPr lang="en-US" dirty="0" smtClean="0"/>
              <a:t> </a:t>
            </a:r>
            <a:r>
              <a:rPr lang="en-US" dirty="0" err="1" smtClean="0"/>
              <a:t>literatura</a:t>
            </a:r>
            <a:endParaRPr lang="pt-BR" dirty="0"/>
          </a:p>
        </p:txBody>
      </p:sp>
      <p:sp>
        <p:nvSpPr>
          <p:cNvPr id="3" name="Espaço Reservado para Conteúdo 2"/>
          <p:cNvSpPr>
            <a:spLocks noGrp="1"/>
          </p:cNvSpPr>
          <p:nvPr>
            <p:ph idx="1"/>
          </p:nvPr>
        </p:nvSpPr>
        <p:spPr/>
        <p:txBody>
          <a:bodyPr/>
          <a:lstStyle/>
          <a:p>
            <a:endParaRPr lang="en-US" dirty="0" smtClean="0"/>
          </a:p>
          <a:p>
            <a:r>
              <a:rPr lang="en-US" dirty="0" err="1" smtClean="0"/>
              <a:t>Aquisição</a:t>
            </a:r>
            <a:r>
              <a:rPr lang="en-US" dirty="0" smtClean="0"/>
              <a:t> de dados </a:t>
            </a:r>
            <a:r>
              <a:rPr lang="en-US" dirty="0" err="1" smtClean="0"/>
              <a:t>baseada</a:t>
            </a:r>
            <a:r>
              <a:rPr lang="en-US" dirty="0" smtClean="0"/>
              <a:t> </a:t>
            </a:r>
            <a:r>
              <a:rPr lang="en-US" dirty="0" err="1" smtClean="0"/>
              <a:t>em</a:t>
            </a:r>
            <a:r>
              <a:rPr lang="en-US" dirty="0" smtClean="0"/>
              <a:t> </a:t>
            </a:r>
            <a:r>
              <a:rPr lang="en-US" dirty="0" err="1" smtClean="0"/>
              <a:t>buscas</a:t>
            </a:r>
            <a:r>
              <a:rPr lang="en-US" dirty="0" smtClean="0"/>
              <a:t> no PubMed</a:t>
            </a:r>
          </a:p>
          <a:p>
            <a:endParaRPr lang="en-US" dirty="0"/>
          </a:p>
          <a:p>
            <a:r>
              <a:rPr lang="en-US" dirty="0" err="1" smtClean="0"/>
              <a:t>Atenção</a:t>
            </a:r>
            <a:r>
              <a:rPr lang="en-US" dirty="0" smtClean="0"/>
              <a:t> especial </a:t>
            </a:r>
            <a:r>
              <a:rPr lang="en-US" dirty="0" err="1" smtClean="0"/>
              <a:t>aos</a:t>
            </a:r>
            <a:r>
              <a:rPr lang="en-US" dirty="0" smtClean="0"/>
              <a:t> </a:t>
            </a:r>
            <a:r>
              <a:rPr lang="en-US" dirty="0" err="1" smtClean="0"/>
              <a:t>artigos</a:t>
            </a:r>
            <a:r>
              <a:rPr lang="en-US" dirty="0" smtClean="0"/>
              <a:t> </a:t>
            </a:r>
            <a:r>
              <a:rPr lang="en-US" dirty="0" err="1" smtClean="0"/>
              <a:t>publicados</a:t>
            </a:r>
            <a:r>
              <a:rPr lang="en-US" dirty="0" smtClean="0"/>
              <a:t> </a:t>
            </a:r>
            <a:r>
              <a:rPr lang="en-US" dirty="0" err="1" smtClean="0"/>
              <a:t>nos</a:t>
            </a:r>
            <a:r>
              <a:rPr lang="en-US" dirty="0" smtClean="0"/>
              <a:t> </a:t>
            </a:r>
            <a:r>
              <a:rPr lang="en-US" dirty="0" err="1" smtClean="0"/>
              <a:t>últimos</a:t>
            </a:r>
            <a:r>
              <a:rPr lang="en-US" dirty="0" smtClean="0"/>
              <a:t> 30 </a:t>
            </a:r>
            <a:r>
              <a:rPr lang="en-US" dirty="0" err="1" smtClean="0"/>
              <a:t>anos</a:t>
            </a:r>
            <a:r>
              <a:rPr lang="en-US" dirty="0" smtClean="0"/>
              <a:t> </a:t>
            </a:r>
          </a:p>
          <a:p>
            <a:endParaRPr lang="en-US" dirty="0" smtClean="0"/>
          </a:p>
          <a:p>
            <a:endParaRPr lang="en-US" dirty="0"/>
          </a:p>
          <a:p>
            <a:endParaRPr lang="pt-BR" dirty="0"/>
          </a:p>
        </p:txBody>
      </p:sp>
    </p:spTree>
    <p:extLst>
      <p:ext uri="{BB962C8B-B14F-4D97-AF65-F5344CB8AC3E}">
        <p14:creationId xmlns:p14="http://schemas.microsoft.com/office/powerpoint/2010/main" val="2091037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Grade System</a:t>
            </a:r>
            <a:endParaRPr lang="pt-BR" dirty="0"/>
          </a:p>
        </p:txBody>
      </p:sp>
      <p:sp>
        <p:nvSpPr>
          <p:cNvPr id="3" name="Espaço Reservado para Conteúdo 2"/>
          <p:cNvSpPr>
            <a:spLocks noGrp="1"/>
          </p:cNvSpPr>
          <p:nvPr>
            <p:ph idx="1"/>
          </p:nvPr>
        </p:nvSpPr>
        <p:spPr>
          <a:xfrm>
            <a:off x="457200" y="1600200"/>
            <a:ext cx="8229600" cy="5257800"/>
          </a:xfrm>
        </p:spPr>
        <p:txBody>
          <a:bodyPr>
            <a:normAutofit fontScale="92500" lnSpcReduction="20000"/>
          </a:bodyPr>
          <a:lstStyle/>
          <a:p>
            <a:r>
              <a:rPr lang="en-US" dirty="0" err="1" smtClean="0"/>
              <a:t>Usado</a:t>
            </a:r>
            <a:r>
              <a:rPr lang="en-US" dirty="0" smtClean="0"/>
              <a:t> </a:t>
            </a:r>
            <a:r>
              <a:rPr lang="en-US" dirty="0" err="1" smtClean="0"/>
              <a:t>para</a:t>
            </a:r>
            <a:r>
              <a:rPr lang="en-US" dirty="0" smtClean="0"/>
              <a:t> </a:t>
            </a:r>
            <a:r>
              <a:rPr lang="en-US" dirty="0" err="1" smtClean="0"/>
              <a:t>fazer</a:t>
            </a:r>
            <a:r>
              <a:rPr lang="en-US" dirty="0" smtClean="0"/>
              <a:t> as </a:t>
            </a:r>
            <a:r>
              <a:rPr lang="en-US" dirty="0" err="1" smtClean="0"/>
              <a:t>recomendações</a:t>
            </a:r>
            <a:r>
              <a:rPr lang="en-US" dirty="0" smtClean="0"/>
              <a:t> e </a:t>
            </a:r>
            <a:r>
              <a:rPr lang="en-US" dirty="0" err="1" smtClean="0"/>
              <a:t>expressar</a:t>
            </a:r>
            <a:r>
              <a:rPr lang="en-US" dirty="0" smtClean="0"/>
              <a:t> a </a:t>
            </a:r>
            <a:r>
              <a:rPr lang="en-US" dirty="0" err="1" smtClean="0"/>
              <a:t>qualidade</a:t>
            </a:r>
            <a:r>
              <a:rPr lang="en-US" dirty="0" smtClean="0"/>
              <a:t> das </a:t>
            </a:r>
            <a:r>
              <a:rPr lang="en-US" dirty="0" err="1" smtClean="0"/>
              <a:t>evidências</a:t>
            </a:r>
            <a:endParaRPr lang="en-US" dirty="0" smtClean="0"/>
          </a:p>
          <a:p>
            <a:pPr marL="0" indent="0">
              <a:buNone/>
            </a:pPr>
            <a:endParaRPr lang="en-US" dirty="0" smtClean="0"/>
          </a:p>
          <a:p>
            <a:pPr marL="0" indent="0">
              <a:buNone/>
            </a:pPr>
            <a:r>
              <a:rPr lang="en-US" dirty="0" err="1" smtClean="0"/>
              <a:t>Sistema</a:t>
            </a:r>
            <a:r>
              <a:rPr lang="en-US" dirty="0" smtClean="0"/>
              <a:t> de </a:t>
            </a:r>
            <a:r>
              <a:rPr lang="en-US" dirty="0" err="1" smtClean="0"/>
              <a:t>codificação</a:t>
            </a:r>
            <a:r>
              <a:rPr lang="en-US" dirty="0" smtClean="0"/>
              <a:t>:</a:t>
            </a:r>
            <a:endParaRPr lang="en-US" dirty="0"/>
          </a:p>
          <a:p>
            <a:r>
              <a:rPr lang="en-US" sz="2700" dirty="0" smtClean="0"/>
              <a:t>1- </a:t>
            </a:r>
            <a:r>
              <a:rPr lang="en-US" sz="2700" dirty="0" err="1" smtClean="0"/>
              <a:t>Indica</a:t>
            </a:r>
            <a:r>
              <a:rPr lang="en-US" sz="2700" dirty="0" smtClean="0"/>
              <a:t> </a:t>
            </a:r>
            <a:r>
              <a:rPr lang="en-US" sz="2700" dirty="0" err="1" smtClean="0"/>
              <a:t>recomendação</a:t>
            </a:r>
            <a:r>
              <a:rPr lang="en-US" sz="2700" dirty="0" smtClean="0"/>
              <a:t> forte (</a:t>
            </a:r>
            <a:r>
              <a:rPr lang="en-US" sz="2700" dirty="0" err="1" smtClean="0"/>
              <a:t>Recomendamos</a:t>
            </a:r>
            <a:r>
              <a:rPr lang="en-US" sz="2700" dirty="0" smtClean="0"/>
              <a:t>)</a:t>
            </a:r>
          </a:p>
          <a:p>
            <a:r>
              <a:rPr lang="en-US" sz="2700" dirty="0" smtClean="0"/>
              <a:t>2- </a:t>
            </a:r>
            <a:r>
              <a:rPr lang="en-US" sz="2700" dirty="0" err="1" smtClean="0"/>
              <a:t>Indica</a:t>
            </a:r>
            <a:r>
              <a:rPr lang="en-US" sz="2700" dirty="0" smtClean="0"/>
              <a:t> </a:t>
            </a:r>
            <a:r>
              <a:rPr lang="en-US" sz="2700" dirty="0" err="1" smtClean="0"/>
              <a:t>recomendação</a:t>
            </a:r>
            <a:r>
              <a:rPr lang="en-US" sz="2700" dirty="0" smtClean="0"/>
              <a:t> </a:t>
            </a:r>
            <a:r>
              <a:rPr lang="en-US" sz="2700" dirty="0" err="1" smtClean="0"/>
              <a:t>fraca</a:t>
            </a:r>
            <a:r>
              <a:rPr lang="en-US" sz="2700" dirty="0" smtClean="0"/>
              <a:t> (</a:t>
            </a:r>
            <a:r>
              <a:rPr lang="en-US" sz="2700" dirty="0" err="1"/>
              <a:t>S</a:t>
            </a:r>
            <a:r>
              <a:rPr lang="en-US" sz="2700" dirty="0" err="1" smtClean="0"/>
              <a:t>ugerimos</a:t>
            </a:r>
            <a:r>
              <a:rPr lang="en-US" sz="2700" dirty="0" smtClean="0"/>
              <a:t>)</a:t>
            </a:r>
          </a:p>
          <a:p>
            <a:pPr marL="0" indent="0">
              <a:buNone/>
            </a:pPr>
            <a:endParaRPr lang="en-US" dirty="0" smtClean="0"/>
          </a:p>
          <a:p>
            <a:pPr marL="0" indent="0">
              <a:buNone/>
            </a:pPr>
            <a:r>
              <a:rPr lang="en-US" dirty="0" err="1" smtClean="0"/>
              <a:t>Classificação</a:t>
            </a:r>
            <a:r>
              <a:rPr lang="en-US" dirty="0" smtClean="0"/>
              <a:t> da </a:t>
            </a:r>
            <a:r>
              <a:rPr lang="en-US" dirty="0" err="1" smtClean="0"/>
              <a:t>evidência</a:t>
            </a:r>
            <a:r>
              <a:rPr lang="en-US" dirty="0" smtClean="0"/>
              <a:t>:</a:t>
            </a:r>
            <a:endParaRPr lang="en-US" dirty="0"/>
          </a:p>
          <a:p>
            <a:r>
              <a:rPr lang="en-US" sz="2700" dirty="0" err="1" smtClean="0"/>
              <a:t>Muito</a:t>
            </a:r>
            <a:r>
              <a:rPr lang="en-US" sz="2700" dirty="0" smtClean="0"/>
              <a:t> </a:t>
            </a:r>
            <a:r>
              <a:rPr lang="en-US" sz="2700" dirty="0" err="1" smtClean="0"/>
              <a:t>baixa</a:t>
            </a:r>
            <a:r>
              <a:rPr lang="en-US" sz="2700" dirty="0" smtClean="0"/>
              <a:t> </a:t>
            </a:r>
            <a:r>
              <a:rPr lang="en-US" sz="2700" dirty="0" err="1" smtClean="0"/>
              <a:t>qualidade</a:t>
            </a:r>
            <a:r>
              <a:rPr lang="en-US" sz="2700" dirty="0" smtClean="0"/>
              <a:t>   </a:t>
            </a:r>
            <a:r>
              <a:rPr lang="pt-BR" sz="2700" dirty="0" smtClean="0"/>
              <a:t>ØOOO </a:t>
            </a:r>
            <a:endParaRPr lang="en-US" sz="2700" dirty="0" smtClean="0"/>
          </a:p>
          <a:p>
            <a:r>
              <a:rPr lang="en-US" sz="2700" dirty="0" err="1" smtClean="0"/>
              <a:t>Baixa</a:t>
            </a:r>
            <a:r>
              <a:rPr lang="en-US" sz="2700" dirty="0" smtClean="0"/>
              <a:t> </a:t>
            </a:r>
            <a:r>
              <a:rPr lang="en-US" sz="2700" dirty="0" err="1" smtClean="0"/>
              <a:t>qualidade</a:t>
            </a:r>
            <a:r>
              <a:rPr lang="en-US" sz="2700" dirty="0" smtClean="0"/>
              <a:t>   </a:t>
            </a:r>
            <a:r>
              <a:rPr lang="pt-BR" sz="2700" dirty="0"/>
              <a:t>ØØOO </a:t>
            </a:r>
            <a:endParaRPr lang="en-US" sz="2700" dirty="0" smtClean="0"/>
          </a:p>
          <a:p>
            <a:r>
              <a:rPr lang="en-US" sz="2700" dirty="0" err="1" smtClean="0"/>
              <a:t>Moderada</a:t>
            </a:r>
            <a:r>
              <a:rPr lang="en-US" sz="2700" dirty="0" smtClean="0"/>
              <a:t> </a:t>
            </a:r>
            <a:r>
              <a:rPr lang="en-US" sz="2700" dirty="0" err="1" smtClean="0"/>
              <a:t>qualidade</a:t>
            </a:r>
            <a:r>
              <a:rPr lang="en-US" sz="2700" dirty="0" smtClean="0"/>
              <a:t>   </a:t>
            </a:r>
            <a:r>
              <a:rPr lang="pt-BR" sz="2700" dirty="0" smtClean="0"/>
              <a:t>ØØØO </a:t>
            </a:r>
            <a:endParaRPr lang="en-US" sz="2700" dirty="0" smtClean="0"/>
          </a:p>
          <a:p>
            <a:r>
              <a:rPr lang="en-US" sz="2700" dirty="0" smtClean="0"/>
              <a:t>Alta </a:t>
            </a:r>
            <a:r>
              <a:rPr lang="en-US" sz="2700" dirty="0" err="1" smtClean="0"/>
              <a:t>qualidade</a:t>
            </a:r>
            <a:r>
              <a:rPr lang="en-US" sz="2700" dirty="0" smtClean="0"/>
              <a:t>   </a:t>
            </a:r>
            <a:r>
              <a:rPr lang="pt-BR" sz="2700" dirty="0" smtClean="0"/>
              <a:t>ØØØØ </a:t>
            </a:r>
            <a:endParaRPr lang="en-US" sz="2700" dirty="0"/>
          </a:p>
          <a:p>
            <a:endParaRPr lang="pt-BR" sz="2700" dirty="0"/>
          </a:p>
        </p:txBody>
      </p:sp>
    </p:spTree>
    <p:extLst>
      <p:ext uri="{BB962C8B-B14F-4D97-AF65-F5344CB8AC3E}">
        <p14:creationId xmlns:p14="http://schemas.microsoft.com/office/powerpoint/2010/main" val="1559836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TotalTime>
  <Words>9654</Words>
  <Application>Microsoft Office PowerPoint</Application>
  <PresentationFormat>Apresentação na tela (4:3)</PresentationFormat>
  <Paragraphs>584</Paragraphs>
  <Slides>55</Slides>
  <Notes>40</Notes>
  <HiddenSlides>0</HiddenSlides>
  <MMClips>0</MMClips>
  <ScaleCrop>false</ScaleCrop>
  <HeadingPairs>
    <vt:vector size="4" baseType="variant">
      <vt:variant>
        <vt:lpstr>Tema</vt:lpstr>
      </vt:variant>
      <vt:variant>
        <vt:i4>1</vt:i4>
      </vt:variant>
      <vt:variant>
        <vt:lpstr>Títulos de slides</vt:lpstr>
      </vt:variant>
      <vt:variant>
        <vt:i4>55</vt:i4>
      </vt:variant>
    </vt:vector>
  </HeadingPairs>
  <TitlesOfParts>
    <vt:vector size="56" baseType="lpstr">
      <vt:lpstr>Tema do Office</vt:lpstr>
      <vt:lpstr>Apresentação do PowerPoint</vt:lpstr>
      <vt:lpstr>Introdução</vt:lpstr>
      <vt:lpstr>Introdução</vt:lpstr>
      <vt:lpstr>Introdução</vt:lpstr>
      <vt:lpstr>Introdução</vt:lpstr>
      <vt:lpstr>Introdução</vt:lpstr>
      <vt:lpstr>Introdução</vt:lpstr>
      <vt:lpstr>Pesquisa na literatura</vt:lpstr>
      <vt:lpstr>Grade System</vt:lpstr>
      <vt:lpstr>Como a amiodarona afeta os testes de função tireoidiana nos eutireoideos?</vt:lpstr>
      <vt:lpstr>Como a amiodarona afeta os testes de função tireoidiana nos eutireoideos?</vt:lpstr>
      <vt:lpstr>Como a amiodarona afeta os testes de função tireoidiana nos eutireoideos?</vt:lpstr>
      <vt:lpstr>Apresentação do PowerPoint</vt:lpstr>
      <vt:lpstr>Como a amiodarona afeta os testes de função tireoidiana nos eutireoideos?</vt:lpstr>
      <vt:lpstr>Como a amiodarona afeta os testes de função tireoidiana nos eutireoideos?</vt:lpstr>
      <vt:lpstr>Como a amiodarona afeta os testes de função tireoidiana nos eutireoideos?</vt:lpstr>
      <vt:lpstr>Apresentação do PowerPoint</vt:lpstr>
      <vt:lpstr>A amiodarona deve ser suspensa de todos os pacientes com AIH?</vt:lpstr>
      <vt:lpstr>A amiodarona deve ser suspensa de todos os pacientes com AIH?</vt:lpstr>
      <vt:lpstr>A amiodarona deve ser suspensa de todos os pacientes com AIH?</vt:lpstr>
      <vt:lpstr>A amiodarona deve ser suspensa de todos os pacientes com AIH?</vt:lpstr>
      <vt:lpstr>A amiodarona deve ser suspensa de todos os pacientes com AIH?</vt:lpstr>
      <vt:lpstr>Apresentação do PowerPoint</vt:lpstr>
      <vt:lpstr>A amiodarona deve ser suspensa de todos os pacientes com AIH?</vt:lpstr>
      <vt:lpstr>Quantos tipos de AIT podem ser identificados e quais os critérios diagnósticos?</vt:lpstr>
      <vt:lpstr>Quantos tipos de AIT podem ser identificados e quais os critérios diagnósticos?</vt:lpstr>
      <vt:lpstr>Quantos tipos de AIT podem ser identificados e quais os critérios diagnósticos?</vt:lpstr>
      <vt:lpstr>Quantos tipos de AIT podem ser identificados e quais os critérios diagnósticos?</vt:lpstr>
      <vt:lpstr>Quantos tipos de AIT podem ser identificados e quais os critérios diagnósticos?</vt:lpstr>
      <vt:lpstr>Quantos tipos de AIT podem ser identificados e quais os critérios diagnósticos?</vt:lpstr>
      <vt:lpstr>Apresentação do PowerPoint</vt:lpstr>
      <vt:lpstr> AIT é sempre uma situação de emergência? </vt:lpstr>
      <vt:lpstr> AIT é sempre uma situação de emergência? </vt:lpstr>
      <vt:lpstr>AIT é sempre uma situação de emergência? </vt:lpstr>
      <vt:lpstr>AIT é sempre uma situação de emergência? </vt:lpstr>
      <vt:lpstr>A amiodarona pode ser mantida em alguns casos de AIT?</vt:lpstr>
      <vt:lpstr>A amiodarona pode ser mantida em alguns casos de AIT?</vt:lpstr>
      <vt:lpstr>A amiodarona pode ser mantida em alguns casos de AIT?</vt:lpstr>
      <vt:lpstr>A amiodarona pode ser mantida em alguns casos de AIT?</vt:lpstr>
      <vt:lpstr>A amiodarona pode ser mantida em alguns casos de AIT?</vt:lpstr>
      <vt:lpstr>Como é feito o manejo da AIT1?</vt:lpstr>
      <vt:lpstr>Como é feito o manejo da AIT1?</vt:lpstr>
      <vt:lpstr>Como é feito o manejo da AIT1?</vt:lpstr>
      <vt:lpstr>Como é feito o manejo da AIT2?</vt:lpstr>
      <vt:lpstr>Como é feito o manejo da AIT2?</vt:lpstr>
      <vt:lpstr>Como é feito o manejo da AIT2?</vt:lpstr>
      <vt:lpstr>Como é a condução das formas  mistas/indefinidas de AIT? </vt:lpstr>
      <vt:lpstr>Como é a condução das formas  mistas/indefinidas de AIT? </vt:lpstr>
      <vt:lpstr>Como é a condução das formas  mistas/indefinidas de AIT?</vt:lpstr>
      <vt:lpstr>Qual é o papel do tratamento com RAI na gestão da AIT? </vt:lpstr>
      <vt:lpstr>Qual é o papel da tireoidectomia na gestão da AIT?</vt:lpstr>
      <vt:lpstr>Qual é o papel da tireoidectomia ou tratamento com RAI na gestão da AIT? </vt:lpstr>
      <vt:lpstr>Apresentação do PowerPoint</vt:lpstr>
      <vt:lpstr>A amiodarona pode ser reiniciada (se necessário) em pacientes com AIT prévia? </vt:lpstr>
      <vt:lpstr>Conclusões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AMIODARONA</dc:title>
  <dc:creator>Usuario</dc:creator>
  <cp:lastModifiedBy>Usuario</cp:lastModifiedBy>
  <cp:revision>74</cp:revision>
  <dcterms:created xsi:type="dcterms:W3CDTF">2018-10-01T12:51:03Z</dcterms:created>
  <dcterms:modified xsi:type="dcterms:W3CDTF">2018-10-08T21:29:45Z</dcterms:modified>
</cp:coreProperties>
</file>