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1048" autoAdjust="0"/>
  </p:normalViewPr>
  <p:slideViewPr>
    <p:cSldViewPr>
      <p:cViewPr>
        <p:scale>
          <a:sx n="53" d="100"/>
          <a:sy n="53" d="100"/>
        </p:scale>
        <p:origin x="-18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E0A1F-E8F5-4CD8-BDC4-E3DA59EF4B9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3D1929-6F13-4D7F-BDA3-22EEE1E01EB7}">
      <dgm:prSet phldrT="[Texto]"/>
      <dgm:spPr/>
      <dgm:t>
        <a:bodyPr/>
        <a:lstStyle/>
        <a:p>
          <a:r>
            <a:rPr lang="pt-BR" dirty="0"/>
            <a:t>Homens</a:t>
          </a:r>
        </a:p>
      </dgm:t>
    </dgm:pt>
    <dgm:pt modelId="{AFCC81FB-BFAC-46E4-9B22-3AEFD1845E06}" type="parTrans" cxnId="{0F931E89-D6D3-4F1E-AEAD-0A73350EF196}">
      <dgm:prSet/>
      <dgm:spPr/>
      <dgm:t>
        <a:bodyPr/>
        <a:lstStyle/>
        <a:p>
          <a:endParaRPr lang="pt-BR"/>
        </a:p>
      </dgm:t>
    </dgm:pt>
    <dgm:pt modelId="{1325D07F-C6CD-415C-9B01-0609EE259BCB}" type="sibTrans" cxnId="{0F931E89-D6D3-4F1E-AEAD-0A73350EF196}">
      <dgm:prSet/>
      <dgm:spPr/>
      <dgm:t>
        <a:bodyPr/>
        <a:lstStyle/>
        <a:p>
          <a:endParaRPr lang="pt-BR"/>
        </a:p>
      </dgm:t>
    </dgm:pt>
    <dgm:pt modelId="{6E7733AC-88B2-4B94-B449-B918808D3702}">
      <dgm:prSet phldrT="[Texto]"/>
      <dgm:spPr/>
      <dgm:t>
        <a:bodyPr/>
        <a:lstStyle/>
        <a:p>
          <a:r>
            <a:rPr lang="pt-BR" dirty="0"/>
            <a:t>Mulheres</a:t>
          </a:r>
        </a:p>
      </dgm:t>
    </dgm:pt>
    <dgm:pt modelId="{B629E9B0-DF07-4127-8239-FAEF9B02086B}" type="parTrans" cxnId="{291B8D92-32A8-4723-8EE2-08BCB1064DAB}">
      <dgm:prSet/>
      <dgm:spPr/>
      <dgm:t>
        <a:bodyPr/>
        <a:lstStyle/>
        <a:p>
          <a:endParaRPr lang="pt-BR"/>
        </a:p>
      </dgm:t>
    </dgm:pt>
    <dgm:pt modelId="{1645CB35-C627-4E81-A0E4-934E2C353C32}" type="sibTrans" cxnId="{291B8D92-32A8-4723-8EE2-08BCB1064DAB}">
      <dgm:prSet/>
      <dgm:spPr/>
      <dgm:t>
        <a:bodyPr/>
        <a:lstStyle/>
        <a:p>
          <a:endParaRPr lang="pt-BR"/>
        </a:p>
      </dgm:t>
    </dgm:pt>
    <dgm:pt modelId="{00A4B34E-F828-4482-AE7A-11FD1CB54589}">
      <dgm:prSet phldrT="[Texto]"/>
      <dgm:spPr/>
      <dgm:t>
        <a:bodyPr/>
        <a:lstStyle/>
        <a:p>
          <a:r>
            <a:rPr lang="pt-BR" dirty="0"/>
            <a:t>6,4%</a:t>
          </a:r>
        </a:p>
      </dgm:t>
    </dgm:pt>
    <dgm:pt modelId="{22EC6365-B9A0-4F87-BAA2-56A4FA51875F}" type="parTrans" cxnId="{D33D5F19-0564-46D9-9F85-A6714D530910}">
      <dgm:prSet/>
      <dgm:spPr/>
      <dgm:t>
        <a:bodyPr/>
        <a:lstStyle/>
        <a:p>
          <a:endParaRPr lang="pt-BR"/>
        </a:p>
      </dgm:t>
    </dgm:pt>
    <dgm:pt modelId="{FCE6D93E-5682-4960-8225-3AD68ED4582D}" type="sibTrans" cxnId="{D33D5F19-0564-46D9-9F85-A6714D530910}">
      <dgm:prSet/>
      <dgm:spPr/>
      <dgm:t>
        <a:bodyPr/>
        <a:lstStyle/>
        <a:p>
          <a:endParaRPr lang="pt-BR"/>
        </a:p>
      </dgm:t>
    </dgm:pt>
    <dgm:pt modelId="{1FD49855-1558-405B-A1DD-FAC92B2D201E}">
      <dgm:prSet phldrT="[Texto]"/>
      <dgm:spPr/>
      <dgm:t>
        <a:bodyPr/>
        <a:lstStyle/>
        <a:p>
          <a:r>
            <a:rPr lang="pt-BR" dirty="0"/>
            <a:t>14,9%</a:t>
          </a:r>
        </a:p>
      </dgm:t>
    </dgm:pt>
    <dgm:pt modelId="{29B805A3-E2A1-484A-8BE4-D1F8406C6C24}" type="parTrans" cxnId="{9B1F01F9-D5B4-4ABC-9DFC-32A70D00D6F7}">
      <dgm:prSet/>
      <dgm:spPr/>
      <dgm:t>
        <a:bodyPr/>
        <a:lstStyle/>
        <a:p>
          <a:endParaRPr lang="pt-BR"/>
        </a:p>
      </dgm:t>
    </dgm:pt>
    <dgm:pt modelId="{5AD7EBE3-73F3-4AA2-BECE-F597B4DBB19A}" type="sibTrans" cxnId="{9B1F01F9-D5B4-4ABC-9DFC-32A70D00D6F7}">
      <dgm:prSet/>
      <dgm:spPr/>
      <dgm:t>
        <a:bodyPr/>
        <a:lstStyle/>
        <a:p>
          <a:endParaRPr lang="pt-BR"/>
        </a:p>
      </dgm:t>
    </dgm:pt>
    <dgm:pt modelId="{3EE11E0A-7D4C-4528-AA73-08BD8D354115}">
      <dgm:prSet phldrT="[Texto]"/>
      <dgm:spPr/>
      <dgm:t>
        <a:bodyPr/>
        <a:lstStyle/>
        <a:p>
          <a:r>
            <a:rPr lang="pt-BR" dirty="0"/>
            <a:t>10,8%</a:t>
          </a:r>
        </a:p>
      </dgm:t>
    </dgm:pt>
    <dgm:pt modelId="{837C0FB9-8C73-45B0-AC23-8CE8CD87C5A2}" type="sibTrans" cxnId="{E5862AC0-70AE-48E3-97C7-9824B6F10B69}">
      <dgm:prSet/>
      <dgm:spPr/>
      <dgm:t>
        <a:bodyPr/>
        <a:lstStyle/>
        <a:p>
          <a:endParaRPr lang="pt-BR"/>
        </a:p>
      </dgm:t>
    </dgm:pt>
    <dgm:pt modelId="{9AB5E0A1-2FF1-46C9-BECE-D5A4BEC0CA04}" type="parTrans" cxnId="{E5862AC0-70AE-48E3-97C7-9824B6F10B69}">
      <dgm:prSet/>
      <dgm:spPr/>
      <dgm:t>
        <a:bodyPr/>
        <a:lstStyle/>
        <a:p>
          <a:endParaRPr lang="pt-BR"/>
        </a:p>
      </dgm:t>
    </dgm:pt>
    <dgm:pt modelId="{547B0886-B4B4-444A-A4D4-AF82C34608EF}">
      <dgm:prSet phldrT="[Texto]"/>
      <dgm:spPr/>
      <dgm:t>
        <a:bodyPr/>
        <a:lstStyle/>
        <a:p>
          <a:r>
            <a:rPr lang="pt-BR" dirty="0"/>
            <a:t>3,2%</a:t>
          </a:r>
        </a:p>
      </dgm:t>
    </dgm:pt>
    <dgm:pt modelId="{4CD19704-7D24-4E58-9651-7EA4BA488799}" type="sibTrans" cxnId="{C222202E-CFB6-4DE8-9030-DA4AB6873CED}">
      <dgm:prSet/>
      <dgm:spPr/>
      <dgm:t>
        <a:bodyPr/>
        <a:lstStyle/>
        <a:p>
          <a:endParaRPr lang="pt-BR"/>
        </a:p>
      </dgm:t>
    </dgm:pt>
    <dgm:pt modelId="{329D7842-9FDE-4874-92D8-0F7274C5F075}" type="parTrans" cxnId="{C222202E-CFB6-4DE8-9030-DA4AB6873CED}">
      <dgm:prSet/>
      <dgm:spPr/>
      <dgm:t>
        <a:bodyPr/>
        <a:lstStyle/>
        <a:p>
          <a:endParaRPr lang="pt-BR"/>
        </a:p>
      </dgm:t>
    </dgm:pt>
    <dgm:pt modelId="{AC466FAE-B90B-4FDB-B96F-F552739C3296}" type="pres">
      <dgm:prSet presAssocID="{87EE0A1F-E8F5-4CD8-BDC4-E3DA59EF4B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2DA685F9-08E8-4EF6-B83F-0D8A21FD9463}" type="pres">
      <dgm:prSet presAssocID="{1F3D1929-6F13-4D7F-BDA3-22EEE1E01EB7}" presName="horFlow" presStyleCnt="0"/>
      <dgm:spPr/>
    </dgm:pt>
    <dgm:pt modelId="{E1BB7600-69AA-4809-BDBB-98426B0FA971}" type="pres">
      <dgm:prSet presAssocID="{1F3D1929-6F13-4D7F-BDA3-22EEE1E01EB7}" presName="bigChev" presStyleLbl="node1" presStyleIdx="0" presStyleCnt="2"/>
      <dgm:spPr/>
      <dgm:t>
        <a:bodyPr/>
        <a:lstStyle/>
        <a:p>
          <a:endParaRPr lang="pt-BR"/>
        </a:p>
      </dgm:t>
    </dgm:pt>
    <dgm:pt modelId="{79FDCDB8-0CFA-4DC8-9BA8-F01A7A5CDD96}" type="pres">
      <dgm:prSet presAssocID="{329D7842-9FDE-4874-92D8-0F7274C5F075}" presName="parTrans" presStyleCnt="0"/>
      <dgm:spPr/>
    </dgm:pt>
    <dgm:pt modelId="{54766607-45F8-4886-8746-DED4C1722E4D}" type="pres">
      <dgm:prSet presAssocID="{547B0886-B4B4-444A-A4D4-AF82C34608EF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52F0D5-33C1-45E9-AE6D-DFCCC1A2012F}" type="pres">
      <dgm:prSet presAssocID="{4CD19704-7D24-4E58-9651-7EA4BA488799}" presName="sibTrans" presStyleCnt="0"/>
      <dgm:spPr/>
    </dgm:pt>
    <dgm:pt modelId="{86EAE5D2-F9B7-4ECF-A017-965EC06708E0}" type="pres">
      <dgm:prSet presAssocID="{3EE11E0A-7D4C-4528-AA73-08BD8D354115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03EE6B7-D840-4F22-9380-CAEBE3042B44}" type="pres">
      <dgm:prSet presAssocID="{1F3D1929-6F13-4D7F-BDA3-22EEE1E01EB7}" presName="vSp" presStyleCnt="0"/>
      <dgm:spPr/>
    </dgm:pt>
    <dgm:pt modelId="{3DC5FDEE-1E19-4261-8177-0E641F1B97E1}" type="pres">
      <dgm:prSet presAssocID="{6E7733AC-88B2-4B94-B449-B918808D3702}" presName="horFlow" presStyleCnt="0"/>
      <dgm:spPr/>
    </dgm:pt>
    <dgm:pt modelId="{305069C3-3118-48AA-9AAA-8FBDB0FA3784}" type="pres">
      <dgm:prSet presAssocID="{6E7733AC-88B2-4B94-B449-B918808D3702}" presName="bigChev" presStyleLbl="node1" presStyleIdx="1" presStyleCnt="2"/>
      <dgm:spPr/>
      <dgm:t>
        <a:bodyPr/>
        <a:lstStyle/>
        <a:p>
          <a:endParaRPr lang="pt-BR"/>
        </a:p>
      </dgm:t>
    </dgm:pt>
    <dgm:pt modelId="{9A83036F-AC05-4716-A803-1740C4524BCB}" type="pres">
      <dgm:prSet presAssocID="{22EC6365-B9A0-4F87-BAA2-56A4FA51875F}" presName="parTrans" presStyleCnt="0"/>
      <dgm:spPr/>
    </dgm:pt>
    <dgm:pt modelId="{B653B8B4-3EE2-4F2C-B560-A8925755C998}" type="pres">
      <dgm:prSet presAssocID="{00A4B34E-F828-4482-AE7A-11FD1CB54589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EAEFD9-476E-4443-A644-22EB579D1787}" type="pres">
      <dgm:prSet presAssocID="{FCE6D93E-5682-4960-8225-3AD68ED4582D}" presName="sibTrans" presStyleCnt="0"/>
      <dgm:spPr/>
    </dgm:pt>
    <dgm:pt modelId="{90B9C7A4-D3CD-475A-9B65-BFFC5FA4860C}" type="pres">
      <dgm:prSet presAssocID="{1FD49855-1558-405B-A1DD-FAC92B2D201E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FB9D745-6C19-4CBB-8D2B-2FE6D2CA2140}" type="presOf" srcId="{3EE11E0A-7D4C-4528-AA73-08BD8D354115}" destId="{86EAE5D2-F9B7-4ECF-A017-965EC06708E0}" srcOrd="0" destOrd="0" presId="urn:microsoft.com/office/officeart/2005/8/layout/lProcess3"/>
    <dgm:cxn modelId="{07122D83-F527-4B21-8253-E85ACCCA4043}" type="presOf" srcId="{1F3D1929-6F13-4D7F-BDA3-22EEE1E01EB7}" destId="{E1BB7600-69AA-4809-BDBB-98426B0FA971}" srcOrd="0" destOrd="0" presId="urn:microsoft.com/office/officeart/2005/8/layout/lProcess3"/>
    <dgm:cxn modelId="{E5862AC0-70AE-48E3-97C7-9824B6F10B69}" srcId="{1F3D1929-6F13-4D7F-BDA3-22EEE1E01EB7}" destId="{3EE11E0A-7D4C-4528-AA73-08BD8D354115}" srcOrd="1" destOrd="0" parTransId="{9AB5E0A1-2FF1-46C9-BECE-D5A4BEC0CA04}" sibTransId="{837C0FB9-8C73-45B0-AC23-8CE8CD87C5A2}"/>
    <dgm:cxn modelId="{A8EE2A3E-4683-4C1A-96BB-38E0407D0FD4}" type="presOf" srcId="{6E7733AC-88B2-4B94-B449-B918808D3702}" destId="{305069C3-3118-48AA-9AAA-8FBDB0FA3784}" srcOrd="0" destOrd="0" presId="urn:microsoft.com/office/officeart/2005/8/layout/lProcess3"/>
    <dgm:cxn modelId="{C07B0175-8DA8-447B-BF56-769E93152877}" type="presOf" srcId="{87EE0A1F-E8F5-4CD8-BDC4-E3DA59EF4B9C}" destId="{AC466FAE-B90B-4FDB-B96F-F552739C3296}" srcOrd="0" destOrd="0" presId="urn:microsoft.com/office/officeart/2005/8/layout/lProcess3"/>
    <dgm:cxn modelId="{078BF1DA-210C-4486-B170-3EAAE52F8E36}" type="presOf" srcId="{00A4B34E-F828-4482-AE7A-11FD1CB54589}" destId="{B653B8B4-3EE2-4F2C-B560-A8925755C998}" srcOrd="0" destOrd="0" presId="urn:microsoft.com/office/officeart/2005/8/layout/lProcess3"/>
    <dgm:cxn modelId="{D33D5F19-0564-46D9-9F85-A6714D530910}" srcId="{6E7733AC-88B2-4B94-B449-B918808D3702}" destId="{00A4B34E-F828-4482-AE7A-11FD1CB54589}" srcOrd="0" destOrd="0" parTransId="{22EC6365-B9A0-4F87-BAA2-56A4FA51875F}" sibTransId="{FCE6D93E-5682-4960-8225-3AD68ED4582D}"/>
    <dgm:cxn modelId="{C222202E-CFB6-4DE8-9030-DA4AB6873CED}" srcId="{1F3D1929-6F13-4D7F-BDA3-22EEE1E01EB7}" destId="{547B0886-B4B4-444A-A4D4-AF82C34608EF}" srcOrd="0" destOrd="0" parTransId="{329D7842-9FDE-4874-92D8-0F7274C5F075}" sibTransId="{4CD19704-7D24-4E58-9651-7EA4BA488799}"/>
    <dgm:cxn modelId="{0F931E89-D6D3-4F1E-AEAD-0A73350EF196}" srcId="{87EE0A1F-E8F5-4CD8-BDC4-E3DA59EF4B9C}" destId="{1F3D1929-6F13-4D7F-BDA3-22EEE1E01EB7}" srcOrd="0" destOrd="0" parTransId="{AFCC81FB-BFAC-46E4-9B22-3AEFD1845E06}" sibTransId="{1325D07F-C6CD-415C-9B01-0609EE259BCB}"/>
    <dgm:cxn modelId="{291B8D92-32A8-4723-8EE2-08BCB1064DAB}" srcId="{87EE0A1F-E8F5-4CD8-BDC4-E3DA59EF4B9C}" destId="{6E7733AC-88B2-4B94-B449-B918808D3702}" srcOrd="1" destOrd="0" parTransId="{B629E9B0-DF07-4127-8239-FAEF9B02086B}" sibTransId="{1645CB35-C627-4E81-A0E4-934E2C353C32}"/>
    <dgm:cxn modelId="{9B1F01F9-D5B4-4ABC-9DFC-32A70D00D6F7}" srcId="{6E7733AC-88B2-4B94-B449-B918808D3702}" destId="{1FD49855-1558-405B-A1DD-FAC92B2D201E}" srcOrd="1" destOrd="0" parTransId="{29B805A3-E2A1-484A-8BE4-D1F8406C6C24}" sibTransId="{5AD7EBE3-73F3-4AA2-BECE-F597B4DBB19A}"/>
    <dgm:cxn modelId="{F9EA10B7-0DE7-4F3E-851A-027F4577F1D4}" type="presOf" srcId="{547B0886-B4B4-444A-A4D4-AF82C34608EF}" destId="{54766607-45F8-4886-8746-DED4C1722E4D}" srcOrd="0" destOrd="0" presId="urn:microsoft.com/office/officeart/2005/8/layout/lProcess3"/>
    <dgm:cxn modelId="{5706C97F-CB05-42BF-B2FC-C57C685C0807}" type="presOf" srcId="{1FD49855-1558-405B-A1DD-FAC92B2D201E}" destId="{90B9C7A4-D3CD-475A-9B65-BFFC5FA4860C}" srcOrd="0" destOrd="0" presId="urn:microsoft.com/office/officeart/2005/8/layout/lProcess3"/>
    <dgm:cxn modelId="{8752F234-52AA-4498-8490-8529B54C5BCB}" type="presParOf" srcId="{AC466FAE-B90B-4FDB-B96F-F552739C3296}" destId="{2DA685F9-08E8-4EF6-B83F-0D8A21FD9463}" srcOrd="0" destOrd="0" presId="urn:microsoft.com/office/officeart/2005/8/layout/lProcess3"/>
    <dgm:cxn modelId="{F5EEEB51-F9CD-4EE2-AC45-60AEC7EA0FC2}" type="presParOf" srcId="{2DA685F9-08E8-4EF6-B83F-0D8A21FD9463}" destId="{E1BB7600-69AA-4809-BDBB-98426B0FA971}" srcOrd="0" destOrd="0" presId="urn:microsoft.com/office/officeart/2005/8/layout/lProcess3"/>
    <dgm:cxn modelId="{A496D79C-7EAD-47F1-ABAB-3776C62590CD}" type="presParOf" srcId="{2DA685F9-08E8-4EF6-B83F-0D8A21FD9463}" destId="{79FDCDB8-0CFA-4DC8-9BA8-F01A7A5CDD96}" srcOrd="1" destOrd="0" presId="urn:microsoft.com/office/officeart/2005/8/layout/lProcess3"/>
    <dgm:cxn modelId="{2B11D4C6-390F-48B7-A003-0E7A9D6BB5E4}" type="presParOf" srcId="{2DA685F9-08E8-4EF6-B83F-0D8A21FD9463}" destId="{54766607-45F8-4886-8746-DED4C1722E4D}" srcOrd="2" destOrd="0" presId="urn:microsoft.com/office/officeart/2005/8/layout/lProcess3"/>
    <dgm:cxn modelId="{A59B8AC8-3708-41AA-B880-674AF860FFF2}" type="presParOf" srcId="{2DA685F9-08E8-4EF6-B83F-0D8A21FD9463}" destId="{9252F0D5-33C1-45E9-AE6D-DFCCC1A2012F}" srcOrd="3" destOrd="0" presId="urn:microsoft.com/office/officeart/2005/8/layout/lProcess3"/>
    <dgm:cxn modelId="{5362A941-89B3-409B-8B32-B6D364313C6D}" type="presParOf" srcId="{2DA685F9-08E8-4EF6-B83F-0D8A21FD9463}" destId="{86EAE5D2-F9B7-4ECF-A017-965EC06708E0}" srcOrd="4" destOrd="0" presId="urn:microsoft.com/office/officeart/2005/8/layout/lProcess3"/>
    <dgm:cxn modelId="{4466D7F9-A558-4E5D-9397-F47E5BE8FD11}" type="presParOf" srcId="{AC466FAE-B90B-4FDB-B96F-F552739C3296}" destId="{C03EE6B7-D840-4F22-9380-CAEBE3042B44}" srcOrd="1" destOrd="0" presId="urn:microsoft.com/office/officeart/2005/8/layout/lProcess3"/>
    <dgm:cxn modelId="{F1A8C76E-2B0E-4A00-B947-A10011242E75}" type="presParOf" srcId="{AC466FAE-B90B-4FDB-B96F-F552739C3296}" destId="{3DC5FDEE-1E19-4261-8177-0E641F1B97E1}" srcOrd="2" destOrd="0" presId="urn:microsoft.com/office/officeart/2005/8/layout/lProcess3"/>
    <dgm:cxn modelId="{8C343BE0-AD0A-47F7-9141-BD7BA416AF5C}" type="presParOf" srcId="{3DC5FDEE-1E19-4261-8177-0E641F1B97E1}" destId="{305069C3-3118-48AA-9AAA-8FBDB0FA3784}" srcOrd="0" destOrd="0" presId="urn:microsoft.com/office/officeart/2005/8/layout/lProcess3"/>
    <dgm:cxn modelId="{4536B757-DAEC-479F-9EDE-6A2DC92D7A87}" type="presParOf" srcId="{3DC5FDEE-1E19-4261-8177-0E641F1B97E1}" destId="{9A83036F-AC05-4716-A803-1740C4524BCB}" srcOrd="1" destOrd="0" presId="urn:microsoft.com/office/officeart/2005/8/layout/lProcess3"/>
    <dgm:cxn modelId="{564D568D-C3E3-4757-B90A-E86B940ECEFC}" type="presParOf" srcId="{3DC5FDEE-1E19-4261-8177-0E641F1B97E1}" destId="{B653B8B4-3EE2-4F2C-B560-A8925755C998}" srcOrd="2" destOrd="0" presId="urn:microsoft.com/office/officeart/2005/8/layout/lProcess3"/>
    <dgm:cxn modelId="{CB393FDA-822A-4B87-9ACF-1002A2D58A38}" type="presParOf" srcId="{3DC5FDEE-1E19-4261-8177-0E641F1B97E1}" destId="{65EAEFD9-476E-4443-A644-22EB579D1787}" srcOrd="3" destOrd="0" presId="urn:microsoft.com/office/officeart/2005/8/layout/lProcess3"/>
    <dgm:cxn modelId="{256C0662-DF93-439B-9F4B-3083FD0413C6}" type="presParOf" srcId="{3DC5FDEE-1E19-4261-8177-0E641F1B97E1}" destId="{90B9C7A4-D3CD-475A-9B65-BFFC5FA4860C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12449-455E-4521-8970-0FF58A10366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79B4F07-9173-420C-8011-33E4CE1947D9}">
      <dgm:prSet phldrT="[Texto]"/>
      <dgm:spPr/>
      <dgm:t>
        <a:bodyPr/>
        <a:lstStyle/>
        <a:p>
          <a:r>
            <a:rPr lang="pt-BR" dirty="0"/>
            <a:t>USA</a:t>
          </a:r>
        </a:p>
      </dgm:t>
    </dgm:pt>
    <dgm:pt modelId="{4C7CF800-45A8-4205-9CC4-07E62D3D3D03}" type="parTrans" cxnId="{AB979916-B5D7-410D-BE4C-7D5037653428}">
      <dgm:prSet/>
      <dgm:spPr/>
      <dgm:t>
        <a:bodyPr/>
        <a:lstStyle/>
        <a:p>
          <a:endParaRPr lang="pt-BR"/>
        </a:p>
      </dgm:t>
    </dgm:pt>
    <dgm:pt modelId="{70D4D07D-CFFE-4A02-9879-00F027C01621}" type="sibTrans" cxnId="{AB979916-B5D7-410D-BE4C-7D5037653428}">
      <dgm:prSet/>
      <dgm:spPr/>
      <dgm:t>
        <a:bodyPr/>
        <a:lstStyle/>
        <a:p>
          <a:endParaRPr lang="pt-BR"/>
        </a:p>
      </dgm:t>
    </dgm:pt>
    <dgm:pt modelId="{13846AD9-9C7A-4568-B689-6D03BA2DA7A8}">
      <dgm:prSet phldrT="[Texto]"/>
      <dgm:spPr/>
      <dgm:t>
        <a:bodyPr/>
        <a:lstStyle/>
        <a:p>
          <a:r>
            <a:rPr lang="pt-BR" dirty="0"/>
            <a:t>69% dos adultos com sobrepeso ou obesidade</a:t>
          </a:r>
        </a:p>
      </dgm:t>
    </dgm:pt>
    <dgm:pt modelId="{00690201-3D5D-4D53-803B-BAD49561FBD6}" type="parTrans" cxnId="{92428BC7-BF1C-494C-B1A4-DCDB886F0E7A}">
      <dgm:prSet/>
      <dgm:spPr/>
      <dgm:t>
        <a:bodyPr/>
        <a:lstStyle/>
        <a:p>
          <a:endParaRPr lang="pt-BR"/>
        </a:p>
      </dgm:t>
    </dgm:pt>
    <dgm:pt modelId="{B0AA9CB9-BEB7-49DF-A196-BBEE6E62B277}" type="sibTrans" cxnId="{92428BC7-BF1C-494C-B1A4-DCDB886F0E7A}">
      <dgm:prSet/>
      <dgm:spPr/>
      <dgm:t>
        <a:bodyPr/>
        <a:lstStyle/>
        <a:p>
          <a:endParaRPr lang="pt-BR"/>
        </a:p>
      </dgm:t>
    </dgm:pt>
    <dgm:pt modelId="{F8AEFAE8-90F2-40DD-B39A-60609594AB56}">
      <dgm:prSet phldrT="[Texto]"/>
      <dgm:spPr/>
      <dgm:t>
        <a:bodyPr/>
        <a:lstStyle/>
        <a:p>
          <a:r>
            <a:rPr lang="pt-BR" dirty="0"/>
            <a:t>UK</a:t>
          </a:r>
        </a:p>
      </dgm:t>
    </dgm:pt>
    <dgm:pt modelId="{A0BDF357-E792-49FC-A62E-872269ECAB0A}" type="parTrans" cxnId="{7B6EC95D-163F-420E-995A-F246D23B9CAD}">
      <dgm:prSet/>
      <dgm:spPr/>
      <dgm:t>
        <a:bodyPr/>
        <a:lstStyle/>
        <a:p>
          <a:endParaRPr lang="pt-BR"/>
        </a:p>
      </dgm:t>
    </dgm:pt>
    <dgm:pt modelId="{143B225F-86FF-4A8D-A68B-46231BE2DFC3}" type="sibTrans" cxnId="{7B6EC95D-163F-420E-995A-F246D23B9CAD}">
      <dgm:prSet/>
      <dgm:spPr/>
      <dgm:t>
        <a:bodyPr/>
        <a:lstStyle/>
        <a:p>
          <a:endParaRPr lang="pt-BR"/>
        </a:p>
      </dgm:t>
    </dgm:pt>
    <dgm:pt modelId="{AE234065-0551-4AFB-A6C5-49C71EDBE432}">
      <dgm:prSet phldrT="[Texto]"/>
      <dgm:spPr/>
      <dgm:t>
        <a:bodyPr/>
        <a:lstStyle/>
        <a:p>
          <a:r>
            <a:rPr lang="pt-BR" dirty="0"/>
            <a:t>61% dos adultos com sobrepeso ou obesidade</a:t>
          </a:r>
        </a:p>
      </dgm:t>
    </dgm:pt>
    <dgm:pt modelId="{F9EDDFCA-B221-4833-82E5-C54E641A9FDE}" type="parTrans" cxnId="{A96C24CB-F6EA-4E5B-B818-458686BD1823}">
      <dgm:prSet/>
      <dgm:spPr/>
      <dgm:t>
        <a:bodyPr/>
        <a:lstStyle/>
        <a:p>
          <a:endParaRPr lang="pt-BR"/>
        </a:p>
      </dgm:t>
    </dgm:pt>
    <dgm:pt modelId="{D5D8F17F-A79F-41B2-A278-FC73A0E58898}" type="sibTrans" cxnId="{A96C24CB-F6EA-4E5B-B818-458686BD1823}">
      <dgm:prSet/>
      <dgm:spPr/>
      <dgm:t>
        <a:bodyPr/>
        <a:lstStyle/>
        <a:p>
          <a:endParaRPr lang="pt-BR"/>
        </a:p>
      </dgm:t>
    </dgm:pt>
    <dgm:pt modelId="{39422713-6BDD-4332-BF32-0A38682E0946}" type="pres">
      <dgm:prSet presAssocID="{D3912449-455E-4521-8970-0FF58A1036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53C0E545-8477-4008-AE60-B02E61BC76F4}" type="pres">
      <dgm:prSet presAssocID="{579B4F07-9173-420C-8011-33E4CE1947D9}" presName="linNode" presStyleCnt="0"/>
      <dgm:spPr/>
    </dgm:pt>
    <dgm:pt modelId="{9973C356-3AFF-4BF4-A23A-CA8290F6F939}" type="pres">
      <dgm:prSet presAssocID="{579B4F07-9173-420C-8011-33E4CE1947D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37E727-1A1D-4ED6-8C36-168CC6337900}" type="pres">
      <dgm:prSet presAssocID="{579B4F07-9173-420C-8011-33E4CE1947D9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FA2F9E-B773-4662-B1B3-8A64DA8E16E9}" type="pres">
      <dgm:prSet presAssocID="{70D4D07D-CFFE-4A02-9879-00F027C01621}" presName="sp" presStyleCnt="0"/>
      <dgm:spPr/>
    </dgm:pt>
    <dgm:pt modelId="{F0209496-E8C5-4BF7-847A-4BD37CE05D0C}" type="pres">
      <dgm:prSet presAssocID="{F8AEFAE8-90F2-40DD-B39A-60609594AB56}" presName="linNode" presStyleCnt="0"/>
      <dgm:spPr/>
    </dgm:pt>
    <dgm:pt modelId="{A2AE0053-4AB1-4B42-A831-1DB79C3D8037}" type="pres">
      <dgm:prSet presAssocID="{F8AEFAE8-90F2-40DD-B39A-60609594AB5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16BD856-2ACA-491B-87C7-05651F66F37F}" type="pres">
      <dgm:prSet presAssocID="{F8AEFAE8-90F2-40DD-B39A-60609594AB5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AA8B093-8D20-4410-A1A2-C208D4F905AF}" type="presOf" srcId="{D3912449-455E-4521-8970-0FF58A10366B}" destId="{39422713-6BDD-4332-BF32-0A38682E0946}" srcOrd="0" destOrd="0" presId="urn:microsoft.com/office/officeart/2005/8/layout/vList5"/>
    <dgm:cxn modelId="{3D68CD65-B6B3-4424-A32B-BDC771931993}" type="presOf" srcId="{AE234065-0551-4AFB-A6C5-49C71EDBE432}" destId="{D16BD856-2ACA-491B-87C7-05651F66F37F}" srcOrd="0" destOrd="0" presId="urn:microsoft.com/office/officeart/2005/8/layout/vList5"/>
    <dgm:cxn modelId="{92428BC7-BF1C-494C-B1A4-DCDB886F0E7A}" srcId="{579B4F07-9173-420C-8011-33E4CE1947D9}" destId="{13846AD9-9C7A-4568-B689-6D03BA2DA7A8}" srcOrd="0" destOrd="0" parTransId="{00690201-3D5D-4D53-803B-BAD49561FBD6}" sibTransId="{B0AA9CB9-BEB7-49DF-A196-BBEE6E62B277}"/>
    <dgm:cxn modelId="{7B6EC95D-163F-420E-995A-F246D23B9CAD}" srcId="{D3912449-455E-4521-8970-0FF58A10366B}" destId="{F8AEFAE8-90F2-40DD-B39A-60609594AB56}" srcOrd="1" destOrd="0" parTransId="{A0BDF357-E792-49FC-A62E-872269ECAB0A}" sibTransId="{143B225F-86FF-4A8D-A68B-46231BE2DFC3}"/>
    <dgm:cxn modelId="{84F6CBE6-6BFD-4EAB-9B5C-6CCCFD667AD0}" type="presOf" srcId="{F8AEFAE8-90F2-40DD-B39A-60609594AB56}" destId="{A2AE0053-4AB1-4B42-A831-1DB79C3D8037}" srcOrd="0" destOrd="0" presId="urn:microsoft.com/office/officeart/2005/8/layout/vList5"/>
    <dgm:cxn modelId="{AB979916-B5D7-410D-BE4C-7D5037653428}" srcId="{D3912449-455E-4521-8970-0FF58A10366B}" destId="{579B4F07-9173-420C-8011-33E4CE1947D9}" srcOrd="0" destOrd="0" parTransId="{4C7CF800-45A8-4205-9CC4-07E62D3D3D03}" sibTransId="{70D4D07D-CFFE-4A02-9879-00F027C01621}"/>
    <dgm:cxn modelId="{A96C24CB-F6EA-4E5B-B818-458686BD1823}" srcId="{F8AEFAE8-90F2-40DD-B39A-60609594AB56}" destId="{AE234065-0551-4AFB-A6C5-49C71EDBE432}" srcOrd="0" destOrd="0" parTransId="{F9EDDFCA-B221-4833-82E5-C54E641A9FDE}" sibTransId="{D5D8F17F-A79F-41B2-A278-FC73A0E58898}"/>
    <dgm:cxn modelId="{2C679694-1330-40AD-B222-9C9B0F5CD095}" type="presOf" srcId="{13846AD9-9C7A-4568-B689-6D03BA2DA7A8}" destId="{3637E727-1A1D-4ED6-8C36-168CC6337900}" srcOrd="0" destOrd="0" presId="urn:microsoft.com/office/officeart/2005/8/layout/vList5"/>
    <dgm:cxn modelId="{F0888788-1272-40B0-9945-E175ECFA635E}" type="presOf" srcId="{579B4F07-9173-420C-8011-33E4CE1947D9}" destId="{9973C356-3AFF-4BF4-A23A-CA8290F6F939}" srcOrd="0" destOrd="0" presId="urn:microsoft.com/office/officeart/2005/8/layout/vList5"/>
    <dgm:cxn modelId="{C097C47A-D432-499B-8D8B-87AD9C250B5B}" type="presParOf" srcId="{39422713-6BDD-4332-BF32-0A38682E0946}" destId="{53C0E545-8477-4008-AE60-B02E61BC76F4}" srcOrd="0" destOrd="0" presId="urn:microsoft.com/office/officeart/2005/8/layout/vList5"/>
    <dgm:cxn modelId="{5D6392F9-06B9-4CBD-BA2B-E0B23C618D9C}" type="presParOf" srcId="{53C0E545-8477-4008-AE60-B02E61BC76F4}" destId="{9973C356-3AFF-4BF4-A23A-CA8290F6F939}" srcOrd="0" destOrd="0" presId="urn:microsoft.com/office/officeart/2005/8/layout/vList5"/>
    <dgm:cxn modelId="{6F8CBDE3-C507-4586-B8DB-C728F2575F11}" type="presParOf" srcId="{53C0E545-8477-4008-AE60-B02E61BC76F4}" destId="{3637E727-1A1D-4ED6-8C36-168CC6337900}" srcOrd="1" destOrd="0" presId="urn:microsoft.com/office/officeart/2005/8/layout/vList5"/>
    <dgm:cxn modelId="{83ECC349-4D43-419B-BAA0-C61D71A8E51E}" type="presParOf" srcId="{39422713-6BDD-4332-BF32-0A38682E0946}" destId="{54FA2F9E-B773-4662-B1B3-8A64DA8E16E9}" srcOrd="1" destOrd="0" presId="urn:microsoft.com/office/officeart/2005/8/layout/vList5"/>
    <dgm:cxn modelId="{EEE4C0DD-E19D-487B-A9AA-EBE2E24D7DBA}" type="presParOf" srcId="{39422713-6BDD-4332-BF32-0A38682E0946}" destId="{F0209496-E8C5-4BF7-847A-4BD37CE05D0C}" srcOrd="2" destOrd="0" presId="urn:microsoft.com/office/officeart/2005/8/layout/vList5"/>
    <dgm:cxn modelId="{C560605A-9828-4B39-A139-6C756CCE0C6C}" type="presParOf" srcId="{F0209496-E8C5-4BF7-847A-4BD37CE05D0C}" destId="{A2AE0053-4AB1-4B42-A831-1DB79C3D8037}" srcOrd="0" destOrd="0" presId="urn:microsoft.com/office/officeart/2005/8/layout/vList5"/>
    <dgm:cxn modelId="{A494567C-8F73-445D-9DA8-7356818BDA5B}" type="presParOf" srcId="{F0209496-E8C5-4BF7-847A-4BD37CE05D0C}" destId="{D16BD856-2ACA-491B-87C7-05651F66F3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41A88E-8BCE-44E5-9041-7F79EA958D9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3DFEFAA-2915-4A00-80EF-1FA1BDEC06F5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↑ risco de doença crônica</a:t>
          </a:r>
          <a:endParaRPr lang="pt-BR" dirty="0"/>
        </a:p>
      </dgm:t>
    </dgm:pt>
    <dgm:pt modelId="{58F97B56-F918-4730-A705-9504754A0BDE}" type="parTrans" cxnId="{0E948529-454B-42CC-ACB3-45E4785BF8B9}">
      <dgm:prSet/>
      <dgm:spPr/>
      <dgm:t>
        <a:bodyPr/>
        <a:lstStyle/>
        <a:p>
          <a:endParaRPr lang="pt-BR"/>
        </a:p>
      </dgm:t>
    </dgm:pt>
    <dgm:pt modelId="{86BA442A-00C0-4B67-BF06-4CA53D0C6DD1}" type="sibTrans" cxnId="{0E948529-454B-42CC-ACB3-45E4785BF8B9}">
      <dgm:prSet/>
      <dgm:spPr/>
      <dgm:t>
        <a:bodyPr/>
        <a:lstStyle/>
        <a:p>
          <a:endParaRPr lang="pt-BR"/>
        </a:p>
      </dgm:t>
    </dgm:pt>
    <dgm:pt modelId="{DF957006-90B6-4067-96B9-4D383E248EC5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↑ risco de mortalidade</a:t>
          </a:r>
          <a:endParaRPr lang="pt-BR" dirty="0"/>
        </a:p>
      </dgm:t>
    </dgm:pt>
    <dgm:pt modelId="{4C788DFE-BBC9-4472-9A6B-708A235C4049}" type="parTrans" cxnId="{A75C1B65-2D47-4A2D-9FDA-61DD2AD7A38B}">
      <dgm:prSet/>
      <dgm:spPr/>
      <dgm:t>
        <a:bodyPr/>
        <a:lstStyle/>
        <a:p>
          <a:endParaRPr lang="pt-BR"/>
        </a:p>
      </dgm:t>
    </dgm:pt>
    <dgm:pt modelId="{5A276A56-FD37-4A44-9981-65B8F9DA552D}" type="sibTrans" cxnId="{A75C1B65-2D47-4A2D-9FDA-61DD2AD7A38B}">
      <dgm:prSet/>
      <dgm:spPr/>
      <dgm:t>
        <a:bodyPr/>
        <a:lstStyle/>
        <a:p>
          <a:endParaRPr lang="pt-BR"/>
        </a:p>
      </dgm:t>
    </dgm:pt>
    <dgm:pt modelId="{DB9F716D-11A7-4827-9DA9-3EC2C06F620F}" type="pres">
      <dgm:prSet presAssocID="{D141A88E-8BCE-44E5-9041-7F79EA958D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15734D4-9624-4A96-A696-CEEC7FFCD4A4}" type="pres">
      <dgm:prSet presAssocID="{F3DFEFAA-2915-4A00-80EF-1FA1BDEC06F5}" presName="node" presStyleLbl="node1" presStyleIdx="0" presStyleCnt="2" custScaleX="47028" custScaleY="49556" custLinFactNeighborX="-1256" custLinFactNeighborY="3459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90FD21-A4EC-43B2-B56D-DE5264D2B92D}" type="pres">
      <dgm:prSet presAssocID="{86BA442A-00C0-4B67-BF06-4CA53D0C6DD1}" presName="sibTrans" presStyleCnt="0"/>
      <dgm:spPr/>
    </dgm:pt>
    <dgm:pt modelId="{5D3AD60F-E678-4462-897F-A45E7DA37223}" type="pres">
      <dgm:prSet presAssocID="{DF957006-90B6-4067-96B9-4D383E248EC5}" presName="node" presStyleLbl="node1" presStyleIdx="1" presStyleCnt="2" custScaleX="47200" custScaleY="50592" custLinFactNeighborX="-2855" custLinFactNeighborY="3263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ECEF31B-EEFB-48C6-9B68-EB4F08AFC52C}" type="presOf" srcId="{DF957006-90B6-4067-96B9-4D383E248EC5}" destId="{5D3AD60F-E678-4462-897F-A45E7DA37223}" srcOrd="0" destOrd="0" presId="urn:microsoft.com/office/officeart/2005/8/layout/default"/>
    <dgm:cxn modelId="{A75C1B65-2D47-4A2D-9FDA-61DD2AD7A38B}" srcId="{D141A88E-8BCE-44E5-9041-7F79EA958D99}" destId="{DF957006-90B6-4067-96B9-4D383E248EC5}" srcOrd="1" destOrd="0" parTransId="{4C788DFE-BBC9-4472-9A6B-708A235C4049}" sibTransId="{5A276A56-FD37-4A44-9981-65B8F9DA552D}"/>
    <dgm:cxn modelId="{0E948529-454B-42CC-ACB3-45E4785BF8B9}" srcId="{D141A88E-8BCE-44E5-9041-7F79EA958D99}" destId="{F3DFEFAA-2915-4A00-80EF-1FA1BDEC06F5}" srcOrd="0" destOrd="0" parTransId="{58F97B56-F918-4730-A705-9504754A0BDE}" sibTransId="{86BA442A-00C0-4B67-BF06-4CA53D0C6DD1}"/>
    <dgm:cxn modelId="{AA5A9201-459E-425E-A227-0BD64C75820E}" type="presOf" srcId="{F3DFEFAA-2915-4A00-80EF-1FA1BDEC06F5}" destId="{215734D4-9624-4A96-A696-CEEC7FFCD4A4}" srcOrd="0" destOrd="0" presId="urn:microsoft.com/office/officeart/2005/8/layout/default"/>
    <dgm:cxn modelId="{7CFDDAC5-F860-4C20-96AC-CC0A49FFDCAB}" type="presOf" srcId="{D141A88E-8BCE-44E5-9041-7F79EA958D99}" destId="{DB9F716D-11A7-4827-9DA9-3EC2C06F620F}" srcOrd="0" destOrd="0" presId="urn:microsoft.com/office/officeart/2005/8/layout/default"/>
    <dgm:cxn modelId="{14855B31-861F-41DB-BF21-1418AEB7FB54}" type="presParOf" srcId="{DB9F716D-11A7-4827-9DA9-3EC2C06F620F}" destId="{215734D4-9624-4A96-A696-CEEC7FFCD4A4}" srcOrd="0" destOrd="0" presId="urn:microsoft.com/office/officeart/2005/8/layout/default"/>
    <dgm:cxn modelId="{40B1EC9A-6DEC-4966-85BC-3FBC8DB3E6A6}" type="presParOf" srcId="{DB9F716D-11A7-4827-9DA9-3EC2C06F620F}" destId="{5890FD21-A4EC-43B2-B56D-DE5264D2B92D}" srcOrd="1" destOrd="0" presId="urn:microsoft.com/office/officeart/2005/8/layout/default"/>
    <dgm:cxn modelId="{C74F551E-B421-4168-8DCE-979C5FCB4B35}" type="presParOf" srcId="{DB9F716D-11A7-4827-9DA9-3EC2C06F620F}" destId="{5D3AD60F-E678-4462-897F-A45E7DA3722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8E3DEE-B28F-4084-A6F7-A47C4D1305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8CBF28E-4F24-4503-AFA9-3A36B28DE330}">
      <dgm:prSet phldrT="[Texto]"/>
      <dgm:spPr/>
      <dgm:t>
        <a:bodyPr/>
        <a:lstStyle/>
        <a:p>
          <a:r>
            <a:rPr lang="pt-BR" dirty="0"/>
            <a:t>18,5-24,9</a:t>
          </a:r>
        </a:p>
        <a:p>
          <a:r>
            <a:rPr lang="pt-BR" dirty="0"/>
            <a:t>PESO NORMAL</a:t>
          </a:r>
        </a:p>
      </dgm:t>
    </dgm:pt>
    <dgm:pt modelId="{E5374478-A0A1-416E-AE50-1B1D89DD840A}" type="parTrans" cxnId="{30BE25EA-F122-4FA9-9CEE-B4E4A64BC9AB}">
      <dgm:prSet/>
      <dgm:spPr/>
      <dgm:t>
        <a:bodyPr/>
        <a:lstStyle/>
        <a:p>
          <a:endParaRPr lang="pt-BR"/>
        </a:p>
      </dgm:t>
    </dgm:pt>
    <dgm:pt modelId="{5544898A-6951-4243-8663-E9BBA8298692}" type="sibTrans" cxnId="{30BE25EA-F122-4FA9-9CEE-B4E4A64BC9AB}">
      <dgm:prSet/>
      <dgm:spPr/>
      <dgm:t>
        <a:bodyPr/>
        <a:lstStyle/>
        <a:p>
          <a:endParaRPr lang="pt-BR"/>
        </a:p>
      </dgm:t>
    </dgm:pt>
    <dgm:pt modelId="{A0EDCC23-F289-4802-A5AF-F36B0A5B6B4C}">
      <dgm:prSet phldrT="[Texto]"/>
      <dgm:spPr/>
      <dgm:t>
        <a:bodyPr/>
        <a:lstStyle/>
        <a:p>
          <a:r>
            <a:rPr lang="pt-BR" dirty="0"/>
            <a:t>25,0-29,9</a:t>
          </a:r>
        </a:p>
        <a:p>
          <a:r>
            <a:rPr lang="pt-BR" dirty="0"/>
            <a:t>SOBREPESO</a:t>
          </a:r>
        </a:p>
      </dgm:t>
    </dgm:pt>
    <dgm:pt modelId="{62533EFA-3117-402D-B49C-744B53B21299}" type="parTrans" cxnId="{A936E629-20E7-4AC5-B2E1-CF4F1868F1D2}">
      <dgm:prSet/>
      <dgm:spPr/>
      <dgm:t>
        <a:bodyPr/>
        <a:lstStyle/>
        <a:p>
          <a:endParaRPr lang="pt-BR"/>
        </a:p>
      </dgm:t>
    </dgm:pt>
    <dgm:pt modelId="{DC8314E6-0F85-4D3C-8959-F99996FA35E0}" type="sibTrans" cxnId="{A936E629-20E7-4AC5-B2E1-CF4F1868F1D2}">
      <dgm:prSet/>
      <dgm:spPr/>
      <dgm:t>
        <a:bodyPr/>
        <a:lstStyle/>
        <a:p>
          <a:endParaRPr lang="pt-BR"/>
        </a:p>
      </dgm:t>
    </dgm:pt>
    <dgm:pt modelId="{EEA15540-8702-462D-B31E-037E9B7021C6}">
      <dgm:prSet phldrT="[Texto]"/>
      <dgm:spPr/>
      <dgm:t>
        <a:bodyPr/>
        <a:lstStyle/>
        <a:p>
          <a:r>
            <a:rPr lang="pt-BR" dirty="0"/>
            <a:t>30,0-34,9</a:t>
          </a:r>
        </a:p>
        <a:p>
          <a:r>
            <a:rPr lang="pt-BR" dirty="0"/>
            <a:t>OBESO</a:t>
          </a:r>
        </a:p>
      </dgm:t>
    </dgm:pt>
    <dgm:pt modelId="{0DF3E3A2-0822-4426-B9B3-EEE07BF98DF2}" type="parTrans" cxnId="{0E79806D-1F1B-4426-96A1-03FB8CD8BE21}">
      <dgm:prSet/>
      <dgm:spPr/>
      <dgm:t>
        <a:bodyPr/>
        <a:lstStyle/>
        <a:p>
          <a:endParaRPr lang="pt-BR"/>
        </a:p>
      </dgm:t>
    </dgm:pt>
    <dgm:pt modelId="{CA654840-9242-4B19-8AC0-11F556FC69CB}" type="sibTrans" cxnId="{0E79806D-1F1B-4426-96A1-03FB8CD8BE21}">
      <dgm:prSet/>
      <dgm:spPr/>
      <dgm:t>
        <a:bodyPr/>
        <a:lstStyle/>
        <a:p>
          <a:endParaRPr lang="pt-BR"/>
        </a:p>
      </dgm:t>
    </dgm:pt>
    <dgm:pt modelId="{B8114264-EDE0-4B7A-9071-051F1234C424}" type="pres">
      <dgm:prSet presAssocID="{788E3DEE-B28F-4084-A6F7-A47C4D13054F}" presName="CompostProcess" presStyleCnt="0">
        <dgm:presLayoutVars>
          <dgm:dir/>
          <dgm:resizeHandles val="exact"/>
        </dgm:presLayoutVars>
      </dgm:prSet>
      <dgm:spPr/>
    </dgm:pt>
    <dgm:pt modelId="{4286F824-F71A-4D94-877C-43D0B41011D6}" type="pres">
      <dgm:prSet presAssocID="{788E3DEE-B28F-4084-A6F7-A47C4D13054F}" presName="arrow" presStyleLbl="bgShp" presStyleIdx="0" presStyleCnt="1" custLinFactNeighborY="-3846"/>
      <dgm:spPr/>
    </dgm:pt>
    <dgm:pt modelId="{B0ADCF5F-1500-42DD-9DCE-FAF46F421BB6}" type="pres">
      <dgm:prSet presAssocID="{788E3DEE-B28F-4084-A6F7-A47C4D13054F}" presName="linearProcess" presStyleCnt="0"/>
      <dgm:spPr/>
    </dgm:pt>
    <dgm:pt modelId="{D19B22A8-FCD0-428C-9AFD-9D70B2C3E2CD}" type="pres">
      <dgm:prSet presAssocID="{D8CBF28E-4F24-4503-AFA9-3A36B28DE33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E1117-BCB7-4241-874F-868485693E92}" type="pres">
      <dgm:prSet presAssocID="{5544898A-6951-4243-8663-E9BBA8298692}" presName="sibTrans" presStyleCnt="0"/>
      <dgm:spPr/>
    </dgm:pt>
    <dgm:pt modelId="{505BED0E-BBBD-4EC9-88D7-D662E62774B7}" type="pres">
      <dgm:prSet presAssocID="{A0EDCC23-F289-4802-A5AF-F36B0A5B6B4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1688D-A080-4958-9AC9-A394F2943565}" type="pres">
      <dgm:prSet presAssocID="{DC8314E6-0F85-4D3C-8959-F99996FA35E0}" presName="sibTrans" presStyleCnt="0"/>
      <dgm:spPr/>
    </dgm:pt>
    <dgm:pt modelId="{91BFE6B1-BD71-49A1-A735-38D3DFC4F3E2}" type="pres">
      <dgm:prSet presAssocID="{EEA15540-8702-462D-B31E-037E9B7021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BBBB37A-EEB0-46C7-8053-0B727D2A5482}" type="presOf" srcId="{EEA15540-8702-462D-B31E-037E9B7021C6}" destId="{91BFE6B1-BD71-49A1-A735-38D3DFC4F3E2}" srcOrd="0" destOrd="0" presId="urn:microsoft.com/office/officeart/2005/8/layout/hProcess9"/>
    <dgm:cxn modelId="{0E79806D-1F1B-4426-96A1-03FB8CD8BE21}" srcId="{788E3DEE-B28F-4084-A6F7-A47C4D13054F}" destId="{EEA15540-8702-462D-B31E-037E9B7021C6}" srcOrd="2" destOrd="0" parTransId="{0DF3E3A2-0822-4426-B9B3-EEE07BF98DF2}" sibTransId="{CA654840-9242-4B19-8AC0-11F556FC69CB}"/>
    <dgm:cxn modelId="{8AC105B9-8CD3-45E6-B2CA-A38AFB25EC2E}" type="presOf" srcId="{D8CBF28E-4F24-4503-AFA9-3A36B28DE330}" destId="{D19B22A8-FCD0-428C-9AFD-9D70B2C3E2CD}" srcOrd="0" destOrd="0" presId="urn:microsoft.com/office/officeart/2005/8/layout/hProcess9"/>
    <dgm:cxn modelId="{50BB7A6F-1FAB-44D8-ACEC-36D3C3F24C80}" type="presOf" srcId="{788E3DEE-B28F-4084-A6F7-A47C4D13054F}" destId="{B8114264-EDE0-4B7A-9071-051F1234C424}" srcOrd="0" destOrd="0" presId="urn:microsoft.com/office/officeart/2005/8/layout/hProcess9"/>
    <dgm:cxn modelId="{30BE25EA-F122-4FA9-9CEE-B4E4A64BC9AB}" srcId="{788E3DEE-B28F-4084-A6F7-A47C4D13054F}" destId="{D8CBF28E-4F24-4503-AFA9-3A36B28DE330}" srcOrd="0" destOrd="0" parTransId="{E5374478-A0A1-416E-AE50-1B1D89DD840A}" sibTransId="{5544898A-6951-4243-8663-E9BBA8298692}"/>
    <dgm:cxn modelId="{49E4B08D-0130-4E17-B32A-F28F92F49261}" type="presOf" srcId="{A0EDCC23-F289-4802-A5AF-F36B0A5B6B4C}" destId="{505BED0E-BBBD-4EC9-88D7-D662E62774B7}" srcOrd="0" destOrd="0" presId="urn:microsoft.com/office/officeart/2005/8/layout/hProcess9"/>
    <dgm:cxn modelId="{A936E629-20E7-4AC5-B2E1-CF4F1868F1D2}" srcId="{788E3DEE-B28F-4084-A6F7-A47C4D13054F}" destId="{A0EDCC23-F289-4802-A5AF-F36B0A5B6B4C}" srcOrd="1" destOrd="0" parTransId="{62533EFA-3117-402D-B49C-744B53B21299}" sibTransId="{DC8314E6-0F85-4D3C-8959-F99996FA35E0}"/>
    <dgm:cxn modelId="{882216DF-6D93-490D-B282-028B86E94A18}" type="presParOf" srcId="{B8114264-EDE0-4B7A-9071-051F1234C424}" destId="{4286F824-F71A-4D94-877C-43D0B41011D6}" srcOrd="0" destOrd="0" presId="urn:microsoft.com/office/officeart/2005/8/layout/hProcess9"/>
    <dgm:cxn modelId="{50B8BEA8-F2E5-4342-9E76-79E077C48270}" type="presParOf" srcId="{B8114264-EDE0-4B7A-9071-051F1234C424}" destId="{B0ADCF5F-1500-42DD-9DCE-FAF46F421BB6}" srcOrd="1" destOrd="0" presId="urn:microsoft.com/office/officeart/2005/8/layout/hProcess9"/>
    <dgm:cxn modelId="{420A84DD-BE01-486E-96EB-F544592B0D52}" type="presParOf" srcId="{B0ADCF5F-1500-42DD-9DCE-FAF46F421BB6}" destId="{D19B22A8-FCD0-428C-9AFD-9D70B2C3E2CD}" srcOrd="0" destOrd="0" presId="urn:microsoft.com/office/officeart/2005/8/layout/hProcess9"/>
    <dgm:cxn modelId="{3D472AF2-5309-4605-A94F-DE6F13D5B802}" type="presParOf" srcId="{B0ADCF5F-1500-42DD-9DCE-FAF46F421BB6}" destId="{FB0E1117-BCB7-4241-874F-868485693E92}" srcOrd="1" destOrd="0" presId="urn:microsoft.com/office/officeart/2005/8/layout/hProcess9"/>
    <dgm:cxn modelId="{F530EE21-FC84-4756-9EC1-A677E05C230D}" type="presParOf" srcId="{B0ADCF5F-1500-42DD-9DCE-FAF46F421BB6}" destId="{505BED0E-BBBD-4EC9-88D7-D662E62774B7}" srcOrd="2" destOrd="0" presId="urn:microsoft.com/office/officeart/2005/8/layout/hProcess9"/>
    <dgm:cxn modelId="{A75BDE41-2241-46C9-A367-585BE27F93C0}" type="presParOf" srcId="{B0ADCF5F-1500-42DD-9DCE-FAF46F421BB6}" destId="{A8A1688D-A080-4958-9AC9-A394F2943565}" srcOrd="3" destOrd="0" presId="urn:microsoft.com/office/officeart/2005/8/layout/hProcess9"/>
    <dgm:cxn modelId="{772BF65A-9E9D-41D8-B4F9-CB60484D9813}" type="presParOf" srcId="{B0ADCF5F-1500-42DD-9DCE-FAF46F421BB6}" destId="{91BFE6B1-BD71-49A1-A735-38D3DFC4F3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8E3DEE-B28F-4084-A6F7-A47C4D13054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8CBF28E-4F24-4503-AFA9-3A36B28DE330}">
      <dgm:prSet phldrT="[Texto]"/>
      <dgm:spPr/>
      <dgm:t>
        <a:bodyPr/>
        <a:lstStyle/>
        <a:p>
          <a:r>
            <a:rPr lang="pt-BR" dirty="0"/>
            <a:t>35,0-39,9</a:t>
          </a:r>
        </a:p>
        <a:p>
          <a:r>
            <a:rPr lang="pt-BR" dirty="0"/>
            <a:t>OBESIDADE GRAVE</a:t>
          </a:r>
        </a:p>
      </dgm:t>
    </dgm:pt>
    <dgm:pt modelId="{E5374478-A0A1-416E-AE50-1B1D89DD840A}" type="parTrans" cxnId="{30BE25EA-F122-4FA9-9CEE-B4E4A64BC9AB}">
      <dgm:prSet/>
      <dgm:spPr/>
      <dgm:t>
        <a:bodyPr/>
        <a:lstStyle/>
        <a:p>
          <a:endParaRPr lang="pt-BR"/>
        </a:p>
      </dgm:t>
    </dgm:pt>
    <dgm:pt modelId="{5544898A-6951-4243-8663-E9BBA8298692}" type="sibTrans" cxnId="{30BE25EA-F122-4FA9-9CEE-B4E4A64BC9AB}">
      <dgm:prSet/>
      <dgm:spPr/>
      <dgm:t>
        <a:bodyPr/>
        <a:lstStyle/>
        <a:p>
          <a:endParaRPr lang="pt-BR"/>
        </a:p>
      </dgm:t>
    </dgm:pt>
    <dgm:pt modelId="{A0EDCC23-F289-4802-A5AF-F36B0A5B6B4C}">
      <dgm:prSet phldrT="[Texto]"/>
      <dgm:spPr/>
      <dgm:t>
        <a:bodyPr/>
        <a:lstStyle/>
        <a:p>
          <a:r>
            <a:rPr lang="pt-BR" dirty="0"/>
            <a:t>40,0-44,9</a:t>
          </a:r>
        </a:p>
        <a:p>
          <a:r>
            <a:rPr lang="pt-BR" dirty="0"/>
            <a:t>OBESIDADE MORBIDA</a:t>
          </a:r>
        </a:p>
      </dgm:t>
    </dgm:pt>
    <dgm:pt modelId="{62533EFA-3117-402D-B49C-744B53B21299}" type="parTrans" cxnId="{A936E629-20E7-4AC5-B2E1-CF4F1868F1D2}">
      <dgm:prSet/>
      <dgm:spPr/>
      <dgm:t>
        <a:bodyPr/>
        <a:lstStyle/>
        <a:p>
          <a:endParaRPr lang="pt-BR"/>
        </a:p>
      </dgm:t>
    </dgm:pt>
    <dgm:pt modelId="{DC8314E6-0F85-4D3C-8959-F99996FA35E0}" type="sibTrans" cxnId="{A936E629-20E7-4AC5-B2E1-CF4F1868F1D2}">
      <dgm:prSet/>
      <dgm:spPr/>
      <dgm:t>
        <a:bodyPr/>
        <a:lstStyle/>
        <a:p>
          <a:endParaRPr lang="pt-BR"/>
        </a:p>
      </dgm:t>
    </dgm:pt>
    <dgm:pt modelId="{EEA15540-8702-462D-B31E-037E9B7021C6}">
      <dgm:prSet phldrT="[Texto]"/>
      <dgm:spPr/>
      <dgm:t>
        <a:bodyPr/>
        <a:lstStyle/>
        <a:p>
          <a:r>
            <a:rPr lang="pt-BR" dirty="0">
              <a:latin typeface="Calibri"/>
              <a:cs typeface="Calibri"/>
            </a:rPr>
            <a:t>≥45,0</a:t>
          </a:r>
        </a:p>
        <a:p>
          <a:r>
            <a:rPr lang="pt-BR" dirty="0">
              <a:latin typeface="Calibri"/>
              <a:cs typeface="Calibri"/>
            </a:rPr>
            <a:t>SUPER OBESIDADE</a:t>
          </a:r>
          <a:endParaRPr lang="pt-BR" dirty="0"/>
        </a:p>
      </dgm:t>
    </dgm:pt>
    <dgm:pt modelId="{0DF3E3A2-0822-4426-B9B3-EEE07BF98DF2}" type="parTrans" cxnId="{0E79806D-1F1B-4426-96A1-03FB8CD8BE21}">
      <dgm:prSet/>
      <dgm:spPr/>
      <dgm:t>
        <a:bodyPr/>
        <a:lstStyle/>
        <a:p>
          <a:endParaRPr lang="pt-BR"/>
        </a:p>
      </dgm:t>
    </dgm:pt>
    <dgm:pt modelId="{CA654840-9242-4B19-8AC0-11F556FC69CB}" type="sibTrans" cxnId="{0E79806D-1F1B-4426-96A1-03FB8CD8BE21}">
      <dgm:prSet/>
      <dgm:spPr/>
      <dgm:t>
        <a:bodyPr/>
        <a:lstStyle/>
        <a:p>
          <a:endParaRPr lang="pt-BR"/>
        </a:p>
      </dgm:t>
    </dgm:pt>
    <dgm:pt modelId="{B8114264-EDE0-4B7A-9071-051F1234C424}" type="pres">
      <dgm:prSet presAssocID="{788E3DEE-B28F-4084-A6F7-A47C4D13054F}" presName="CompostProcess" presStyleCnt="0">
        <dgm:presLayoutVars>
          <dgm:dir/>
          <dgm:resizeHandles val="exact"/>
        </dgm:presLayoutVars>
      </dgm:prSet>
      <dgm:spPr/>
    </dgm:pt>
    <dgm:pt modelId="{4286F824-F71A-4D94-877C-43D0B41011D6}" type="pres">
      <dgm:prSet presAssocID="{788E3DEE-B28F-4084-A6F7-A47C4D13054F}" presName="arrow" presStyleLbl="bgShp" presStyleIdx="0" presStyleCnt="1"/>
      <dgm:spPr/>
    </dgm:pt>
    <dgm:pt modelId="{B0ADCF5F-1500-42DD-9DCE-FAF46F421BB6}" type="pres">
      <dgm:prSet presAssocID="{788E3DEE-B28F-4084-A6F7-A47C4D13054F}" presName="linearProcess" presStyleCnt="0"/>
      <dgm:spPr/>
    </dgm:pt>
    <dgm:pt modelId="{D19B22A8-FCD0-428C-9AFD-9D70B2C3E2CD}" type="pres">
      <dgm:prSet presAssocID="{D8CBF28E-4F24-4503-AFA9-3A36B28DE33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0E1117-BCB7-4241-874F-868485693E92}" type="pres">
      <dgm:prSet presAssocID="{5544898A-6951-4243-8663-E9BBA8298692}" presName="sibTrans" presStyleCnt="0"/>
      <dgm:spPr/>
    </dgm:pt>
    <dgm:pt modelId="{505BED0E-BBBD-4EC9-88D7-D662E62774B7}" type="pres">
      <dgm:prSet presAssocID="{A0EDCC23-F289-4802-A5AF-F36B0A5B6B4C}" presName="textNode" presStyleLbl="node1" presStyleIdx="1" presStyleCnt="3" custLinFactNeighborY="-609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A1688D-A080-4958-9AC9-A394F2943565}" type="pres">
      <dgm:prSet presAssocID="{DC8314E6-0F85-4D3C-8959-F99996FA35E0}" presName="sibTrans" presStyleCnt="0"/>
      <dgm:spPr/>
    </dgm:pt>
    <dgm:pt modelId="{91BFE6B1-BD71-49A1-A735-38D3DFC4F3E2}" type="pres">
      <dgm:prSet presAssocID="{EEA15540-8702-462D-B31E-037E9B7021C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2AB7F36-AA13-4E55-B328-162B958A60DD}" type="presOf" srcId="{EEA15540-8702-462D-B31E-037E9B7021C6}" destId="{91BFE6B1-BD71-49A1-A735-38D3DFC4F3E2}" srcOrd="0" destOrd="0" presId="urn:microsoft.com/office/officeart/2005/8/layout/hProcess9"/>
    <dgm:cxn modelId="{0AC7463C-5E2D-4630-BC28-98B29167148F}" type="presOf" srcId="{D8CBF28E-4F24-4503-AFA9-3A36B28DE330}" destId="{D19B22A8-FCD0-428C-9AFD-9D70B2C3E2CD}" srcOrd="0" destOrd="0" presId="urn:microsoft.com/office/officeart/2005/8/layout/hProcess9"/>
    <dgm:cxn modelId="{30BE25EA-F122-4FA9-9CEE-B4E4A64BC9AB}" srcId="{788E3DEE-B28F-4084-A6F7-A47C4D13054F}" destId="{D8CBF28E-4F24-4503-AFA9-3A36B28DE330}" srcOrd="0" destOrd="0" parTransId="{E5374478-A0A1-416E-AE50-1B1D89DD840A}" sibTransId="{5544898A-6951-4243-8663-E9BBA8298692}"/>
    <dgm:cxn modelId="{D92B2817-EBEC-4AD5-B9B4-0598C3DAC7A3}" type="presOf" srcId="{A0EDCC23-F289-4802-A5AF-F36B0A5B6B4C}" destId="{505BED0E-BBBD-4EC9-88D7-D662E62774B7}" srcOrd="0" destOrd="0" presId="urn:microsoft.com/office/officeart/2005/8/layout/hProcess9"/>
    <dgm:cxn modelId="{0E79806D-1F1B-4426-96A1-03FB8CD8BE21}" srcId="{788E3DEE-B28F-4084-A6F7-A47C4D13054F}" destId="{EEA15540-8702-462D-B31E-037E9B7021C6}" srcOrd="2" destOrd="0" parTransId="{0DF3E3A2-0822-4426-B9B3-EEE07BF98DF2}" sibTransId="{CA654840-9242-4B19-8AC0-11F556FC69CB}"/>
    <dgm:cxn modelId="{A936E629-20E7-4AC5-B2E1-CF4F1868F1D2}" srcId="{788E3DEE-B28F-4084-A6F7-A47C4D13054F}" destId="{A0EDCC23-F289-4802-A5AF-F36B0A5B6B4C}" srcOrd="1" destOrd="0" parTransId="{62533EFA-3117-402D-B49C-744B53B21299}" sibTransId="{DC8314E6-0F85-4D3C-8959-F99996FA35E0}"/>
    <dgm:cxn modelId="{D5A42127-DF41-4E9B-B2BD-62800D50F1D5}" type="presOf" srcId="{788E3DEE-B28F-4084-A6F7-A47C4D13054F}" destId="{B8114264-EDE0-4B7A-9071-051F1234C424}" srcOrd="0" destOrd="0" presId="urn:microsoft.com/office/officeart/2005/8/layout/hProcess9"/>
    <dgm:cxn modelId="{B60AF081-5F4C-46C0-B377-9ADB9333F427}" type="presParOf" srcId="{B8114264-EDE0-4B7A-9071-051F1234C424}" destId="{4286F824-F71A-4D94-877C-43D0B41011D6}" srcOrd="0" destOrd="0" presId="urn:microsoft.com/office/officeart/2005/8/layout/hProcess9"/>
    <dgm:cxn modelId="{88D5CDBC-28D4-46B2-AAF3-45CB36E05AE0}" type="presParOf" srcId="{B8114264-EDE0-4B7A-9071-051F1234C424}" destId="{B0ADCF5F-1500-42DD-9DCE-FAF46F421BB6}" srcOrd="1" destOrd="0" presId="urn:microsoft.com/office/officeart/2005/8/layout/hProcess9"/>
    <dgm:cxn modelId="{C28A3A73-E88E-45B6-B6D7-CE4B92AAC518}" type="presParOf" srcId="{B0ADCF5F-1500-42DD-9DCE-FAF46F421BB6}" destId="{D19B22A8-FCD0-428C-9AFD-9D70B2C3E2CD}" srcOrd="0" destOrd="0" presId="urn:microsoft.com/office/officeart/2005/8/layout/hProcess9"/>
    <dgm:cxn modelId="{9F8EBB21-DC2A-41DB-9469-4588C13FF0C0}" type="presParOf" srcId="{B0ADCF5F-1500-42DD-9DCE-FAF46F421BB6}" destId="{FB0E1117-BCB7-4241-874F-868485693E92}" srcOrd="1" destOrd="0" presId="urn:microsoft.com/office/officeart/2005/8/layout/hProcess9"/>
    <dgm:cxn modelId="{81F14A44-CC3E-4960-84F3-3D95A7FF9B5B}" type="presParOf" srcId="{B0ADCF5F-1500-42DD-9DCE-FAF46F421BB6}" destId="{505BED0E-BBBD-4EC9-88D7-D662E62774B7}" srcOrd="2" destOrd="0" presId="urn:microsoft.com/office/officeart/2005/8/layout/hProcess9"/>
    <dgm:cxn modelId="{426865A8-AE8B-4C31-8802-383E1C680631}" type="presParOf" srcId="{B0ADCF5F-1500-42DD-9DCE-FAF46F421BB6}" destId="{A8A1688D-A080-4958-9AC9-A394F2943565}" srcOrd="3" destOrd="0" presId="urn:microsoft.com/office/officeart/2005/8/layout/hProcess9"/>
    <dgm:cxn modelId="{D7536E94-AE24-4542-B2E5-4307AEFF2DD2}" type="presParOf" srcId="{B0ADCF5F-1500-42DD-9DCE-FAF46F421BB6}" destId="{91BFE6B1-BD71-49A1-A735-38D3DFC4F3E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1B4A3F-353D-41D5-9FB8-7CF3743F05A1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F0CE867-4761-4726-A7FC-FBC4A2479319}">
      <dgm:prSet phldrT="[Texto]" custT="1"/>
      <dgm:spPr/>
      <dgm:t>
        <a:bodyPr/>
        <a:lstStyle/>
        <a:p>
          <a:r>
            <a:rPr lang="pt-BR" sz="1200" dirty="0"/>
            <a:t>ANTIDEPRESSIVOS</a:t>
          </a:r>
        </a:p>
      </dgm:t>
    </dgm:pt>
    <dgm:pt modelId="{D9BB2974-3FEF-4749-8115-1C233AA36F15}" type="parTrans" cxnId="{8C8B6E64-6DC7-44EE-A6E5-302C002724FA}">
      <dgm:prSet/>
      <dgm:spPr/>
      <dgm:t>
        <a:bodyPr/>
        <a:lstStyle/>
        <a:p>
          <a:endParaRPr lang="pt-BR"/>
        </a:p>
      </dgm:t>
    </dgm:pt>
    <dgm:pt modelId="{4706C625-C02C-4DC4-ADB3-0788FCE4FB9E}" type="sibTrans" cxnId="{8C8B6E64-6DC7-44EE-A6E5-302C002724FA}">
      <dgm:prSet/>
      <dgm:spPr/>
      <dgm:t>
        <a:bodyPr/>
        <a:lstStyle/>
        <a:p>
          <a:endParaRPr lang="pt-BR"/>
        </a:p>
      </dgm:t>
    </dgm:pt>
    <dgm:pt modelId="{9DABCD38-D453-4499-8DEE-97C7F803854F}">
      <dgm:prSet phldrT="[Texto]"/>
      <dgm:spPr/>
      <dgm:t>
        <a:bodyPr/>
        <a:lstStyle/>
        <a:p>
          <a:r>
            <a:rPr lang="pt-BR" dirty="0"/>
            <a:t>MIRTAZAPINA</a:t>
          </a:r>
        </a:p>
      </dgm:t>
    </dgm:pt>
    <dgm:pt modelId="{9B418AA3-643B-47A8-BC7E-66CDECF88EC3}" type="parTrans" cxnId="{858196F4-AFA1-420C-B4D3-BE597156492E}">
      <dgm:prSet/>
      <dgm:spPr/>
      <dgm:t>
        <a:bodyPr/>
        <a:lstStyle/>
        <a:p>
          <a:endParaRPr lang="pt-BR"/>
        </a:p>
      </dgm:t>
    </dgm:pt>
    <dgm:pt modelId="{E0490530-938A-49D1-9854-08C55528EC3F}" type="sibTrans" cxnId="{858196F4-AFA1-420C-B4D3-BE597156492E}">
      <dgm:prSet/>
      <dgm:spPr/>
      <dgm:t>
        <a:bodyPr/>
        <a:lstStyle/>
        <a:p>
          <a:endParaRPr lang="pt-BR"/>
        </a:p>
      </dgm:t>
    </dgm:pt>
    <dgm:pt modelId="{1595B6E0-4E57-45F3-A623-632E665958A4}">
      <dgm:prSet phldrT="[Texto]"/>
      <dgm:spPr/>
      <dgm:t>
        <a:bodyPr/>
        <a:lstStyle/>
        <a:p>
          <a:r>
            <a:rPr lang="pt-BR" dirty="0"/>
            <a:t>PAROXETINA</a:t>
          </a:r>
        </a:p>
      </dgm:t>
    </dgm:pt>
    <dgm:pt modelId="{B4728A77-B55E-44B2-9204-A9B9AB33A7E0}" type="parTrans" cxnId="{E1297819-3F78-40B0-B223-7B94BBD8885A}">
      <dgm:prSet/>
      <dgm:spPr/>
      <dgm:t>
        <a:bodyPr/>
        <a:lstStyle/>
        <a:p>
          <a:endParaRPr lang="pt-BR"/>
        </a:p>
      </dgm:t>
    </dgm:pt>
    <dgm:pt modelId="{44275EE3-2D45-469E-91AE-1543DE575C19}" type="sibTrans" cxnId="{E1297819-3F78-40B0-B223-7B94BBD8885A}">
      <dgm:prSet/>
      <dgm:spPr/>
      <dgm:t>
        <a:bodyPr/>
        <a:lstStyle/>
        <a:p>
          <a:endParaRPr lang="pt-BR"/>
        </a:p>
      </dgm:t>
    </dgm:pt>
    <dgm:pt modelId="{7535B901-E713-44DF-8D03-8F1FD6AEF003}">
      <dgm:prSet phldrT="[Texto]"/>
      <dgm:spPr/>
      <dgm:t>
        <a:bodyPr/>
        <a:lstStyle/>
        <a:p>
          <a:r>
            <a:rPr lang="pt-BR" dirty="0"/>
            <a:t>NORTRIPTILINA</a:t>
          </a:r>
        </a:p>
      </dgm:t>
    </dgm:pt>
    <dgm:pt modelId="{5C7EA235-AF35-46F0-B7AB-0BB14B8DCCD8}" type="parTrans" cxnId="{7E4079A0-334C-4B2D-BC92-F8CF25DAE7EC}">
      <dgm:prSet/>
      <dgm:spPr/>
      <dgm:t>
        <a:bodyPr/>
        <a:lstStyle/>
        <a:p>
          <a:endParaRPr lang="pt-BR"/>
        </a:p>
      </dgm:t>
    </dgm:pt>
    <dgm:pt modelId="{9E26381C-7715-462F-9AD0-16B9C9C9ED48}" type="sibTrans" cxnId="{7E4079A0-334C-4B2D-BC92-F8CF25DAE7EC}">
      <dgm:prSet/>
      <dgm:spPr/>
      <dgm:t>
        <a:bodyPr/>
        <a:lstStyle/>
        <a:p>
          <a:endParaRPr lang="pt-BR"/>
        </a:p>
      </dgm:t>
    </dgm:pt>
    <dgm:pt modelId="{BA6E3F15-C219-4D0A-8162-CD2CD0A140CF}">
      <dgm:prSet phldrT="[Texto]"/>
      <dgm:spPr/>
      <dgm:t>
        <a:bodyPr/>
        <a:lstStyle/>
        <a:p>
          <a:r>
            <a:rPr lang="pt-BR" dirty="0"/>
            <a:t>DOSULEPINA</a:t>
          </a:r>
        </a:p>
      </dgm:t>
    </dgm:pt>
    <dgm:pt modelId="{9000D713-7388-43E9-9FFC-F3ABA18D5AFB}" type="parTrans" cxnId="{40D1466A-41EA-46C0-8334-6AE931AF2D3A}">
      <dgm:prSet/>
      <dgm:spPr/>
      <dgm:t>
        <a:bodyPr/>
        <a:lstStyle/>
        <a:p>
          <a:endParaRPr lang="pt-BR"/>
        </a:p>
      </dgm:t>
    </dgm:pt>
    <dgm:pt modelId="{C7900248-8BA2-4467-A092-A6FBF325960A}" type="sibTrans" cxnId="{40D1466A-41EA-46C0-8334-6AE931AF2D3A}">
      <dgm:prSet/>
      <dgm:spPr/>
      <dgm:t>
        <a:bodyPr/>
        <a:lstStyle/>
        <a:p>
          <a:endParaRPr lang="pt-BR"/>
        </a:p>
      </dgm:t>
    </dgm:pt>
    <dgm:pt modelId="{50344E83-9DEB-4BCC-B0EC-3631434F50AA}">
      <dgm:prSet/>
      <dgm:spPr/>
      <dgm:t>
        <a:bodyPr/>
        <a:lstStyle/>
        <a:p>
          <a:r>
            <a:rPr lang="pt-BR" dirty="0"/>
            <a:t>DULOXETINA</a:t>
          </a:r>
        </a:p>
      </dgm:t>
    </dgm:pt>
    <dgm:pt modelId="{9D2343E9-95C5-4F00-846D-AAA2DB6365BB}" type="parTrans" cxnId="{F55BEE58-B4C5-47AA-8424-B7A6BBEE8615}">
      <dgm:prSet/>
      <dgm:spPr/>
      <dgm:t>
        <a:bodyPr/>
        <a:lstStyle/>
        <a:p>
          <a:endParaRPr lang="pt-BR"/>
        </a:p>
      </dgm:t>
    </dgm:pt>
    <dgm:pt modelId="{A6578410-BB56-4283-A6C0-C4143915CA92}" type="sibTrans" cxnId="{F55BEE58-B4C5-47AA-8424-B7A6BBEE8615}">
      <dgm:prSet/>
      <dgm:spPr/>
      <dgm:t>
        <a:bodyPr/>
        <a:lstStyle/>
        <a:p>
          <a:endParaRPr lang="pt-BR"/>
        </a:p>
      </dgm:t>
    </dgm:pt>
    <dgm:pt modelId="{E1606F8E-B495-4B96-89B0-38E4F602AE03}">
      <dgm:prSet/>
      <dgm:spPr/>
      <dgm:t>
        <a:bodyPr/>
        <a:lstStyle/>
        <a:p>
          <a:r>
            <a:rPr lang="pt-BR" dirty="0"/>
            <a:t>TRAZODONA</a:t>
          </a:r>
        </a:p>
      </dgm:t>
    </dgm:pt>
    <dgm:pt modelId="{6C28BCC9-2C84-4B42-BD2A-ED1FB640E168}" type="parTrans" cxnId="{820CE8FC-B226-4470-92F2-47C7CE064CA2}">
      <dgm:prSet/>
      <dgm:spPr/>
      <dgm:t>
        <a:bodyPr/>
        <a:lstStyle/>
        <a:p>
          <a:endParaRPr lang="pt-BR"/>
        </a:p>
      </dgm:t>
    </dgm:pt>
    <dgm:pt modelId="{DEC65607-66A5-4D49-87FD-3AAA6C730EBD}" type="sibTrans" cxnId="{820CE8FC-B226-4470-92F2-47C7CE064CA2}">
      <dgm:prSet/>
      <dgm:spPr/>
      <dgm:t>
        <a:bodyPr/>
        <a:lstStyle/>
        <a:p>
          <a:endParaRPr lang="pt-BR"/>
        </a:p>
      </dgm:t>
    </dgm:pt>
    <dgm:pt modelId="{043782BC-B371-42F3-80A0-848883425B6E}">
      <dgm:prSet/>
      <dgm:spPr/>
      <dgm:t>
        <a:bodyPr/>
        <a:lstStyle/>
        <a:p>
          <a:r>
            <a:rPr lang="pt-BR" dirty="0"/>
            <a:t>AMITRIPTILINA</a:t>
          </a:r>
        </a:p>
      </dgm:t>
    </dgm:pt>
    <dgm:pt modelId="{298CDD2D-41E5-40A0-9148-18C10392DA55}" type="parTrans" cxnId="{35646A01-597C-41DA-AC58-31CF4F75707A}">
      <dgm:prSet/>
      <dgm:spPr/>
      <dgm:t>
        <a:bodyPr/>
        <a:lstStyle/>
        <a:p>
          <a:endParaRPr lang="pt-BR"/>
        </a:p>
      </dgm:t>
    </dgm:pt>
    <dgm:pt modelId="{67A04FF5-C130-4D5F-80EC-CCCD87C4BB84}" type="sibTrans" cxnId="{35646A01-597C-41DA-AC58-31CF4F75707A}">
      <dgm:prSet/>
      <dgm:spPr/>
      <dgm:t>
        <a:bodyPr/>
        <a:lstStyle/>
        <a:p>
          <a:endParaRPr lang="pt-BR"/>
        </a:p>
      </dgm:t>
    </dgm:pt>
    <dgm:pt modelId="{89791771-1C4C-4889-80F9-72EBA836F474}">
      <dgm:prSet/>
      <dgm:spPr/>
      <dgm:t>
        <a:bodyPr/>
        <a:lstStyle/>
        <a:p>
          <a:r>
            <a:rPr lang="pt-BR" dirty="0"/>
            <a:t>ESCITALOPRAM</a:t>
          </a:r>
        </a:p>
      </dgm:t>
    </dgm:pt>
    <dgm:pt modelId="{0AA612D9-9E35-47BA-A39E-FD8625AC622E}" type="parTrans" cxnId="{2F0FFD4E-30C6-4852-9D8C-9629DEF1A912}">
      <dgm:prSet/>
      <dgm:spPr/>
      <dgm:t>
        <a:bodyPr/>
        <a:lstStyle/>
        <a:p>
          <a:endParaRPr lang="pt-BR"/>
        </a:p>
      </dgm:t>
    </dgm:pt>
    <dgm:pt modelId="{A1DF2AF1-A7CD-4E9F-9F94-B6812AFCDBF2}" type="sibTrans" cxnId="{2F0FFD4E-30C6-4852-9D8C-9629DEF1A912}">
      <dgm:prSet/>
      <dgm:spPr/>
      <dgm:t>
        <a:bodyPr/>
        <a:lstStyle/>
        <a:p>
          <a:endParaRPr lang="pt-BR"/>
        </a:p>
      </dgm:t>
    </dgm:pt>
    <dgm:pt modelId="{13DB192B-1CE2-40DB-A12D-025AF4BFE4F1}">
      <dgm:prSet/>
      <dgm:spPr/>
      <dgm:t>
        <a:bodyPr/>
        <a:lstStyle/>
        <a:p>
          <a:r>
            <a:rPr lang="pt-BR" dirty="0"/>
            <a:t>VENLAFAXINA</a:t>
          </a:r>
        </a:p>
      </dgm:t>
    </dgm:pt>
    <dgm:pt modelId="{24B17B45-A699-4C67-BBA3-06217A4DDF46}" type="parTrans" cxnId="{7AE9DA20-1D15-4563-A28A-B04ED0846A54}">
      <dgm:prSet/>
      <dgm:spPr/>
      <dgm:t>
        <a:bodyPr/>
        <a:lstStyle/>
        <a:p>
          <a:endParaRPr lang="pt-BR"/>
        </a:p>
      </dgm:t>
    </dgm:pt>
    <dgm:pt modelId="{6F88D697-5EE9-44D3-B7C3-996E6F473CC7}" type="sibTrans" cxnId="{7AE9DA20-1D15-4563-A28A-B04ED0846A54}">
      <dgm:prSet/>
      <dgm:spPr/>
      <dgm:t>
        <a:bodyPr/>
        <a:lstStyle/>
        <a:p>
          <a:endParaRPr lang="pt-BR"/>
        </a:p>
      </dgm:t>
    </dgm:pt>
    <dgm:pt modelId="{ABAD9414-D4BC-433D-902D-7ADE1B96F839}">
      <dgm:prSet/>
      <dgm:spPr/>
      <dgm:t>
        <a:bodyPr/>
        <a:lstStyle/>
        <a:p>
          <a:r>
            <a:rPr lang="pt-BR" dirty="0"/>
            <a:t>FLUOXETINA</a:t>
          </a:r>
        </a:p>
      </dgm:t>
    </dgm:pt>
    <dgm:pt modelId="{067C3E91-3ED8-4235-90AB-6367B9A59AD1}" type="parTrans" cxnId="{7396CBDD-36D1-4916-B4F6-A7EA60918F11}">
      <dgm:prSet/>
      <dgm:spPr/>
      <dgm:t>
        <a:bodyPr/>
        <a:lstStyle/>
        <a:p>
          <a:endParaRPr lang="pt-BR"/>
        </a:p>
      </dgm:t>
    </dgm:pt>
    <dgm:pt modelId="{0F169440-F11B-4566-85E0-479469253EE4}" type="sibTrans" cxnId="{7396CBDD-36D1-4916-B4F6-A7EA60918F11}">
      <dgm:prSet/>
      <dgm:spPr/>
      <dgm:t>
        <a:bodyPr/>
        <a:lstStyle/>
        <a:p>
          <a:endParaRPr lang="pt-BR"/>
        </a:p>
      </dgm:t>
    </dgm:pt>
    <dgm:pt modelId="{EE1902F9-0F0B-467C-9274-BA853615F638}">
      <dgm:prSet/>
      <dgm:spPr/>
      <dgm:t>
        <a:bodyPr/>
        <a:lstStyle/>
        <a:p>
          <a:r>
            <a:rPr lang="pt-BR" dirty="0"/>
            <a:t>SERTRALINA</a:t>
          </a:r>
        </a:p>
      </dgm:t>
    </dgm:pt>
    <dgm:pt modelId="{CCEAB02A-4095-472D-B6BD-130E9401F196}" type="parTrans" cxnId="{230B23D0-5E1A-4382-9CC2-AA183AB3EFC6}">
      <dgm:prSet/>
      <dgm:spPr/>
      <dgm:t>
        <a:bodyPr/>
        <a:lstStyle/>
        <a:p>
          <a:endParaRPr lang="pt-BR"/>
        </a:p>
      </dgm:t>
    </dgm:pt>
    <dgm:pt modelId="{36483974-F7AB-4A34-99FD-E99AE0A51AFA}" type="sibTrans" cxnId="{230B23D0-5E1A-4382-9CC2-AA183AB3EFC6}">
      <dgm:prSet/>
      <dgm:spPr/>
      <dgm:t>
        <a:bodyPr/>
        <a:lstStyle/>
        <a:p>
          <a:endParaRPr lang="pt-BR"/>
        </a:p>
      </dgm:t>
    </dgm:pt>
    <dgm:pt modelId="{F130901F-3797-4258-8076-D7B2EEACBEAB}">
      <dgm:prSet/>
      <dgm:spPr/>
      <dgm:t>
        <a:bodyPr/>
        <a:lstStyle/>
        <a:p>
          <a:r>
            <a:rPr lang="pt-BR" dirty="0"/>
            <a:t>CITALOPRAM</a:t>
          </a:r>
        </a:p>
      </dgm:t>
    </dgm:pt>
    <dgm:pt modelId="{C88809F0-A695-49C5-BC37-42B0831E65BC}" type="parTrans" cxnId="{A4F29049-48B8-4860-83D5-AFA925A1AECE}">
      <dgm:prSet/>
      <dgm:spPr/>
      <dgm:t>
        <a:bodyPr/>
        <a:lstStyle/>
        <a:p>
          <a:endParaRPr lang="pt-BR"/>
        </a:p>
      </dgm:t>
    </dgm:pt>
    <dgm:pt modelId="{D76180E8-E7E5-478A-A266-07C4D523C771}" type="sibTrans" cxnId="{A4F29049-48B8-4860-83D5-AFA925A1AECE}">
      <dgm:prSet/>
      <dgm:spPr/>
      <dgm:t>
        <a:bodyPr/>
        <a:lstStyle/>
        <a:p>
          <a:endParaRPr lang="pt-BR"/>
        </a:p>
      </dgm:t>
    </dgm:pt>
    <dgm:pt modelId="{25AA0536-3BC2-413F-BFAB-780FB186E9B8}" type="pres">
      <dgm:prSet presAssocID="{A31B4A3F-353D-41D5-9FB8-7CF3743F05A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6542A9-892F-4AE0-92C2-FF948823BE81}" type="pres">
      <dgm:prSet presAssocID="{BF0CE867-4761-4726-A7FC-FBC4A2479319}" presName="centerShape" presStyleLbl="node0" presStyleIdx="0" presStyleCnt="1"/>
      <dgm:spPr/>
      <dgm:t>
        <a:bodyPr/>
        <a:lstStyle/>
        <a:p>
          <a:endParaRPr lang="pt-BR"/>
        </a:p>
      </dgm:t>
    </dgm:pt>
    <dgm:pt modelId="{A742ECEB-8D0D-490D-ABE6-A8E7D453DF31}" type="pres">
      <dgm:prSet presAssocID="{9B418AA3-643B-47A8-BC7E-66CDECF88EC3}" presName="Name9" presStyleLbl="parChTrans1D2" presStyleIdx="0" presStyleCnt="12"/>
      <dgm:spPr/>
      <dgm:t>
        <a:bodyPr/>
        <a:lstStyle/>
        <a:p>
          <a:endParaRPr lang="pt-BR"/>
        </a:p>
      </dgm:t>
    </dgm:pt>
    <dgm:pt modelId="{3D68F3B3-A300-4A6C-AF4D-5CB65794DA82}" type="pres">
      <dgm:prSet presAssocID="{9B418AA3-643B-47A8-BC7E-66CDECF88EC3}" presName="connTx" presStyleLbl="parChTrans1D2" presStyleIdx="0" presStyleCnt="12"/>
      <dgm:spPr/>
      <dgm:t>
        <a:bodyPr/>
        <a:lstStyle/>
        <a:p>
          <a:endParaRPr lang="pt-BR"/>
        </a:p>
      </dgm:t>
    </dgm:pt>
    <dgm:pt modelId="{CEB320CF-ADEF-414A-8271-F545054B68A1}" type="pres">
      <dgm:prSet presAssocID="{9DABCD38-D453-4499-8DEE-97C7F803854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21145D-9998-461C-B12B-E01F62AB2001}" type="pres">
      <dgm:prSet presAssocID="{9D2343E9-95C5-4F00-846D-AAA2DB6365BB}" presName="Name9" presStyleLbl="parChTrans1D2" presStyleIdx="1" presStyleCnt="12"/>
      <dgm:spPr/>
      <dgm:t>
        <a:bodyPr/>
        <a:lstStyle/>
        <a:p>
          <a:endParaRPr lang="pt-BR"/>
        </a:p>
      </dgm:t>
    </dgm:pt>
    <dgm:pt modelId="{0A3713BA-6FAF-4033-BBCB-FA0C5A96B54D}" type="pres">
      <dgm:prSet presAssocID="{9D2343E9-95C5-4F00-846D-AAA2DB6365BB}" presName="connTx" presStyleLbl="parChTrans1D2" presStyleIdx="1" presStyleCnt="12"/>
      <dgm:spPr/>
      <dgm:t>
        <a:bodyPr/>
        <a:lstStyle/>
        <a:p>
          <a:endParaRPr lang="pt-BR"/>
        </a:p>
      </dgm:t>
    </dgm:pt>
    <dgm:pt modelId="{DB910B06-C0DF-4D7B-AAF8-DDF7F51138A8}" type="pres">
      <dgm:prSet presAssocID="{50344E83-9DEB-4BCC-B0EC-3631434F50AA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C8FC6-0652-41E7-A27D-E87B8BD4E6A0}" type="pres">
      <dgm:prSet presAssocID="{CCEAB02A-4095-472D-B6BD-130E9401F196}" presName="Name9" presStyleLbl="parChTrans1D2" presStyleIdx="2" presStyleCnt="12"/>
      <dgm:spPr/>
      <dgm:t>
        <a:bodyPr/>
        <a:lstStyle/>
        <a:p>
          <a:endParaRPr lang="pt-BR"/>
        </a:p>
      </dgm:t>
    </dgm:pt>
    <dgm:pt modelId="{C180D7D3-8957-4E21-851E-4C52860E6049}" type="pres">
      <dgm:prSet presAssocID="{CCEAB02A-4095-472D-B6BD-130E9401F196}" presName="connTx" presStyleLbl="parChTrans1D2" presStyleIdx="2" presStyleCnt="12"/>
      <dgm:spPr/>
      <dgm:t>
        <a:bodyPr/>
        <a:lstStyle/>
        <a:p>
          <a:endParaRPr lang="pt-BR"/>
        </a:p>
      </dgm:t>
    </dgm:pt>
    <dgm:pt modelId="{2B046157-1717-4663-A8BC-DDA6CA63F58B}" type="pres">
      <dgm:prSet presAssocID="{EE1902F9-0F0B-467C-9274-BA853615F638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2C2972F-1EC9-48AC-9801-97422DBFB5E1}" type="pres">
      <dgm:prSet presAssocID="{24B17B45-A699-4C67-BBA3-06217A4DDF46}" presName="Name9" presStyleLbl="parChTrans1D2" presStyleIdx="3" presStyleCnt="12"/>
      <dgm:spPr/>
      <dgm:t>
        <a:bodyPr/>
        <a:lstStyle/>
        <a:p>
          <a:endParaRPr lang="pt-BR"/>
        </a:p>
      </dgm:t>
    </dgm:pt>
    <dgm:pt modelId="{975775CC-BE32-4040-BDBC-0C9495B09E80}" type="pres">
      <dgm:prSet presAssocID="{24B17B45-A699-4C67-BBA3-06217A4DDF46}" presName="connTx" presStyleLbl="parChTrans1D2" presStyleIdx="3" presStyleCnt="12"/>
      <dgm:spPr/>
      <dgm:t>
        <a:bodyPr/>
        <a:lstStyle/>
        <a:p>
          <a:endParaRPr lang="pt-BR"/>
        </a:p>
      </dgm:t>
    </dgm:pt>
    <dgm:pt modelId="{49C4FA7E-5B73-40C4-9FB7-9BCE1E3CCDE4}" type="pres">
      <dgm:prSet presAssocID="{13DB192B-1CE2-40DB-A12D-025AF4BFE4F1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B38E65-7E61-4E7C-AB60-3568B5ACCB6B}" type="pres">
      <dgm:prSet presAssocID="{C88809F0-A695-49C5-BC37-42B0831E65BC}" presName="Name9" presStyleLbl="parChTrans1D2" presStyleIdx="4" presStyleCnt="12"/>
      <dgm:spPr/>
      <dgm:t>
        <a:bodyPr/>
        <a:lstStyle/>
        <a:p>
          <a:endParaRPr lang="pt-BR"/>
        </a:p>
      </dgm:t>
    </dgm:pt>
    <dgm:pt modelId="{C74F2266-56C7-40E0-B68A-43EC220E86A7}" type="pres">
      <dgm:prSet presAssocID="{C88809F0-A695-49C5-BC37-42B0831E65BC}" presName="connTx" presStyleLbl="parChTrans1D2" presStyleIdx="4" presStyleCnt="12"/>
      <dgm:spPr/>
      <dgm:t>
        <a:bodyPr/>
        <a:lstStyle/>
        <a:p>
          <a:endParaRPr lang="pt-BR"/>
        </a:p>
      </dgm:t>
    </dgm:pt>
    <dgm:pt modelId="{80E82394-53E4-4B0A-AF71-1A0D3A8A35B7}" type="pres">
      <dgm:prSet presAssocID="{F130901F-3797-4258-8076-D7B2EEACBEAB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714AD74-4D06-4B8B-9D20-C1FCE9061210}" type="pres">
      <dgm:prSet presAssocID="{067C3E91-3ED8-4235-90AB-6367B9A59AD1}" presName="Name9" presStyleLbl="parChTrans1D2" presStyleIdx="5" presStyleCnt="12"/>
      <dgm:spPr/>
      <dgm:t>
        <a:bodyPr/>
        <a:lstStyle/>
        <a:p>
          <a:endParaRPr lang="pt-BR"/>
        </a:p>
      </dgm:t>
    </dgm:pt>
    <dgm:pt modelId="{460D05B1-F9EF-4BC4-889B-462BFE8403CC}" type="pres">
      <dgm:prSet presAssocID="{067C3E91-3ED8-4235-90AB-6367B9A59AD1}" presName="connTx" presStyleLbl="parChTrans1D2" presStyleIdx="5" presStyleCnt="12"/>
      <dgm:spPr/>
      <dgm:t>
        <a:bodyPr/>
        <a:lstStyle/>
        <a:p>
          <a:endParaRPr lang="pt-BR"/>
        </a:p>
      </dgm:t>
    </dgm:pt>
    <dgm:pt modelId="{5230CB61-3485-4661-B336-F0F04C15D6E5}" type="pres">
      <dgm:prSet presAssocID="{ABAD9414-D4BC-433D-902D-7ADE1B96F839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7C85B6-8747-4301-9341-EEDF6A273F9C}" type="pres">
      <dgm:prSet presAssocID="{0AA612D9-9E35-47BA-A39E-FD8625AC622E}" presName="Name9" presStyleLbl="parChTrans1D2" presStyleIdx="6" presStyleCnt="12"/>
      <dgm:spPr/>
      <dgm:t>
        <a:bodyPr/>
        <a:lstStyle/>
        <a:p>
          <a:endParaRPr lang="pt-BR"/>
        </a:p>
      </dgm:t>
    </dgm:pt>
    <dgm:pt modelId="{E8857AD0-FAE5-414E-955D-F7A689C57745}" type="pres">
      <dgm:prSet presAssocID="{0AA612D9-9E35-47BA-A39E-FD8625AC622E}" presName="connTx" presStyleLbl="parChTrans1D2" presStyleIdx="6" presStyleCnt="12"/>
      <dgm:spPr/>
      <dgm:t>
        <a:bodyPr/>
        <a:lstStyle/>
        <a:p>
          <a:endParaRPr lang="pt-BR"/>
        </a:p>
      </dgm:t>
    </dgm:pt>
    <dgm:pt modelId="{8C65B232-AD05-4D5D-B55D-FD44BDE658BF}" type="pres">
      <dgm:prSet presAssocID="{89791771-1C4C-4889-80F9-72EBA836F474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7EABBC-6B84-4B9F-8270-01AEC748AD79}" type="pres">
      <dgm:prSet presAssocID="{6C28BCC9-2C84-4B42-BD2A-ED1FB640E168}" presName="Name9" presStyleLbl="parChTrans1D2" presStyleIdx="7" presStyleCnt="12"/>
      <dgm:spPr/>
      <dgm:t>
        <a:bodyPr/>
        <a:lstStyle/>
        <a:p>
          <a:endParaRPr lang="pt-BR"/>
        </a:p>
      </dgm:t>
    </dgm:pt>
    <dgm:pt modelId="{1F1FD700-75A6-4E3D-80DF-E785E6C64D43}" type="pres">
      <dgm:prSet presAssocID="{6C28BCC9-2C84-4B42-BD2A-ED1FB640E168}" presName="connTx" presStyleLbl="parChTrans1D2" presStyleIdx="7" presStyleCnt="12"/>
      <dgm:spPr/>
      <dgm:t>
        <a:bodyPr/>
        <a:lstStyle/>
        <a:p>
          <a:endParaRPr lang="pt-BR"/>
        </a:p>
      </dgm:t>
    </dgm:pt>
    <dgm:pt modelId="{B216E7E3-C31C-4FF8-B177-77660571C261}" type="pres">
      <dgm:prSet presAssocID="{E1606F8E-B495-4B96-89B0-38E4F602AE03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EE7A84-8A92-488F-868B-4400716BDCEE}" type="pres">
      <dgm:prSet presAssocID="{298CDD2D-41E5-40A0-9148-18C10392DA55}" presName="Name9" presStyleLbl="parChTrans1D2" presStyleIdx="8" presStyleCnt="12"/>
      <dgm:spPr/>
      <dgm:t>
        <a:bodyPr/>
        <a:lstStyle/>
        <a:p>
          <a:endParaRPr lang="pt-BR"/>
        </a:p>
      </dgm:t>
    </dgm:pt>
    <dgm:pt modelId="{BA156346-731B-4A28-9F97-0381596B8B5B}" type="pres">
      <dgm:prSet presAssocID="{298CDD2D-41E5-40A0-9148-18C10392DA55}" presName="connTx" presStyleLbl="parChTrans1D2" presStyleIdx="8" presStyleCnt="12"/>
      <dgm:spPr/>
      <dgm:t>
        <a:bodyPr/>
        <a:lstStyle/>
        <a:p>
          <a:endParaRPr lang="pt-BR"/>
        </a:p>
      </dgm:t>
    </dgm:pt>
    <dgm:pt modelId="{459E6B4E-D3E3-4DB0-9151-3BFE4523FB9A}" type="pres">
      <dgm:prSet presAssocID="{043782BC-B371-42F3-80A0-848883425B6E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ADF348-B213-4555-BB1D-2015A4A77B6A}" type="pres">
      <dgm:prSet presAssocID="{B4728A77-B55E-44B2-9204-A9B9AB33A7E0}" presName="Name9" presStyleLbl="parChTrans1D2" presStyleIdx="9" presStyleCnt="12"/>
      <dgm:spPr/>
      <dgm:t>
        <a:bodyPr/>
        <a:lstStyle/>
        <a:p>
          <a:endParaRPr lang="pt-BR"/>
        </a:p>
      </dgm:t>
    </dgm:pt>
    <dgm:pt modelId="{20BC491D-7F70-4353-8455-A7BBCBBD7B6B}" type="pres">
      <dgm:prSet presAssocID="{B4728A77-B55E-44B2-9204-A9B9AB33A7E0}" presName="connTx" presStyleLbl="parChTrans1D2" presStyleIdx="9" presStyleCnt="12"/>
      <dgm:spPr/>
      <dgm:t>
        <a:bodyPr/>
        <a:lstStyle/>
        <a:p>
          <a:endParaRPr lang="pt-BR"/>
        </a:p>
      </dgm:t>
    </dgm:pt>
    <dgm:pt modelId="{110543D1-B59A-40A9-B9AA-10B67FFEAB83}" type="pres">
      <dgm:prSet presAssocID="{1595B6E0-4E57-45F3-A623-632E665958A4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81B3E9-2EE4-4F5B-852E-6251063AA828}" type="pres">
      <dgm:prSet presAssocID="{5C7EA235-AF35-46F0-B7AB-0BB14B8DCCD8}" presName="Name9" presStyleLbl="parChTrans1D2" presStyleIdx="10" presStyleCnt="12"/>
      <dgm:spPr/>
      <dgm:t>
        <a:bodyPr/>
        <a:lstStyle/>
        <a:p>
          <a:endParaRPr lang="pt-BR"/>
        </a:p>
      </dgm:t>
    </dgm:pt>
    <dgm:pt modelId="{E65C999D-1928-404C-8A86-AE206BC3F616}" type="pres">
      <dgm:prSet presAssocID="{5C7EA235-AF35-46F0-B7AB-0BB14B8DCCD8}" presName="connTx" presStyleLbl="parChTrans1D2" presStyleIdx="10" presStyleCnt="12"/>
      <dgm:spPr/>
      <dgm:t>
        <a:bodyPr/>
        <a:lstStyle/>
        <a:p>
          <a:endParaRPr lang="pt-BR"/>
        </a:p>
      </dgm:t>
    </dgm:pt>
    <dgm:pt modelId="{472A11E9-1BFE-48B0-B50D-C7CF054FA3A7}" type="pres">
      <dgm:prSet presAssocID="{7535B901-E713-44DF-8D03-8F1FD6AEF00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151BDD2-7784-44EB-897B-3CE1958064EC}" type="pres">
      <dgm:prSet presAssocID="{9000D713-7388-43E9-9FFC-F3ABA18D5AFB}" presName="Name9" presStyleLbl="parChTrans1D2" presStyleIdx="11" presStyleCnt="12"/>
      <dgm:spPr/>
      <dgm:t>
        <a:bodyPr/>
        <a:lstStyle/>
        <a:p>
          <a:endParaRPr lang="pt-BR"/>
        </a:p>
      </dgm:t>
    </dgm:pt>
    <dgm:pt modelId="{677BB7D3-D294-4B44-A8EA-43BB7E221DDD}" type="pres">
      <dgm:prSet presAssocID="{9000D713-7388-43E9-9FFC-F3ABA18D5AFB}" presName="connTx" presStyleLbl="parChTrans1D2" presStyleIdx="11" presStyleCnt="12"/>
      <dgm:spPr/>
      <dgm:t>
        <a:bodyPr/>
        <a:lstStyle/>
        <a:p>
          <a:endParaRPr lang="pt-BR"/>
        </a:p>
      </dgm:t>
    </dgm:pt>
    <dgm:pt modelId="{C3907D68-38CE-49A8-8290-6BB26508E001}" type="pres">
      <dgm:prSet presAssocID="{BA6E3F15-C219-4D0A-8162-CD2CD0A140CF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5646A01-597C-41DA-AC58-31CF4F75707A}" srcId="{BF0CE867-4761-4726-A7FC-FBC4A2479319}" destId="{043782BC-B371-42F3-80A0-848883425B6E}" srcOrd="8" destOrd="0" parTransId="{298CDD2D-41E5-40A0-9148-18C10392DA55}" sibTransId="{67A04FF5-C130-4D5F-80EC-CCCD87C4BB84}"/>
    <dgm:cxn modelId="{7C23B42C-0031-4F19-A0BB-CF7812FC384E}" type="presOf" srcId="{5C7EA235-AF35-46F0-B7AB-0BB14B8DCCD8}" destId="{7681B3E9-2EE4-4F5B-852E-6251063AA828}" srcOrd="0" destOrd="0" presId="urn:microsoft.com/office/officeart/2005/8/layout/radial1"/>
    <dgm:cxn modelId="{658BB63A-0727-4692-8626-6D3EB01B9143}" type="presOf" srcId="{5C7EA235-AF35-46F0-B7AB-0BB14B8DCCD8}" destId="{E65C999D-1928-404C-8A86-AE206BC3F616}" srcOrd="1" destOrd="0" presId="urn:microsoft.com/office/officeart/2005/8/layout/radial1"/>
    <dgm:cxn modelId="{14E03A18-6B1C-4B1D-8776-71F734FD1B04}" type="presOf" srcId="{9B418AA3-643B-47A8-BC7E-66CDECF88EC3}" destId="{A742ECEB-8D0D-490D-ABE6-A8E7D453DF31}" srcOrd="0" destOrd="0" presId="urn:microsoft.com/office/officeart/2005/8/layout/radial1"/>
    <dgm:cxn modelId="{CF69DD17-0DE0-4B18-8BB5-3F15B7731DB0}" type="presOf" srcId="{C88809F0-A695-49C5-BC37-42B0831E65BC}" destId="{40B38E65-7E61-4E7C-AB60-3568B5ACCB6B}" srcOrd="0" destOrd="0" presId="urn:microsoft.com/office/officeart/2005/8/layout/radial1"/>
    <dgm:cxn modelId="{BC0B4027-5298-457F-853D-694857C921D0}" type="presOf" srcId="{BA6E3F15-C219-4D0A-8162-CD2CD0A140CF}" destId="{C3907D68-38CE-49A8-8290-6BB26508E001}" srcOrd="0" destOrd="0" presId="urn:microsoft.com/office/officeart/2005/8/layout/radial1"/>
    <dgm:cxn modelId="{F74A2EA7-9B7E-4AF9-8E09-9905156C983D}" type="presOf" srcId="{13DB192B-1CE2-40DB-A12D-025AF4BFE4F1}" destId="{49C4FA7E-5B73-40C4-9FB7-9BCE1E3CCDE4}" srcOrd="0" destOrd="0" presId="urn:microsoft.com/office/officeart/2005/8/layout/radial1"/>
    <dgm:cxn modelId="{7D68E44D-D91F-488D-A0B0-F7B3FBF37F51}" type="presOf" srcId="{067C3E91-3ED8-4235-90AB-6367B9A59AD1}" destId="{9714AD74-4D06-4B8B-9D20-C1FCE9061210}" srcOrd="0" destOrd="0" presId="urn:microsoft.com/office/officeart/2005/8/layout/radial1"/>
    <dgm:cxn modelId="{2518577E-5D6F-486B-B629-F4FF757F3BDD}" type="presOf" srcId="{298CDD2D-41E5-40A0-9148-18C10392DA55}" destId="{BA156346-731B-4A28-9F97-0381596B8B5B}" srcOrd="1" destOrd="0" presId="urn:microsoft.com/office/officeart/2005/8/layout/radial1"/>
    <dgm:cxn modelId="{F55BEE58-B4C5-47AA-8424-B7A6BBEE8615}" srcId="{BF0CE867-4761-4726-A7FC-FBC4A2479319}" destId="{50344E83-9DEB-4BCC-B0EC-3631434F50AA}" srcOrd="1" destOrd="0" parTransId="{9D2343E9-95C5-4F00-846D-AAA2DB6365BB}" sibTransId="{A6578410-BB56-4283-A6C0-C4143915CA92}"/>
    <dgm:cxn modelId="{8C8B6E64-6DC7-44EE-A6E5-302C002724FA}" srcId="{A31B4A3F-353D-41D5-9FB8-7CF3743F05A1}" destId="{BF0CE867-4761-4726-A7FC-FBC4A2479319}" srcOrd="0" destOrd="0" parTransId="{D9BB2974-3FEF-4749-8115-1C233AA36F15}" sibTransId="{4706C625-C02C-4DC4-ADB3-0788FCE4FB9E}"/>
    <dgm:cxn modelId="{703FE90B-4833-42E8-94C0-251ABB7AC82F}" type="presOf" srcId="{9B418AA3-643B-47A8-BC7E-66CDECF88EC3}" destId="{3D68F3B3-A300-4A6C-AF4D-5CB65794DA82}" srcOrd="1" destOrd="0" presId="urn:microsoft.com/office/officeart/2005/8/layout/radial1"/>
    <dgm:cxn modelId="{A4F29049-48B8-4860-83D5-AFA925A1AECE}" srcId="{BF0CE867-4761-4726-A7FC-FBC4A2479319}" destId="{F130901F-3797-4258-8076-D7B2EEACBEAB}" srcOrd="4" destOrd="0" parTransId="{C88809F0-A695-49C5-BC37-42B0831E65BC}" sibTransId="{D76180E8-E7E5-478A-A266-07C4D523C771}"/>
    <dgm:cxn modelId="{64D0BE9E-3D22-4732-9B6E-F6184CB53B7E}" type="presOf" srcId="{24B17B45-A699-4C67-BBA3-06217A4DDF46}" destId="{975775CC-BE32-4040-BDBC-0C9495B09E80}" srcOrd="1" destOrd="0" presId="urn:microsoft.com/office/officeart/2005/8/layout/radial1"/>
    <dgm:cxn modelId="{7AE9DA20-1D15-4563-A28A-B04ED0846A54}" srcId="{BF0CE867-4761-4726-A7FC-FBC4A2479319}" destId="{13DB192B-1CE2-40DB-A12D-025AF4BFE4F1}" srcOrd="3" destOrd="0" parTransId="{24B17B45-A699-4C67-BBA3-06217A4DDF46}" sibTransId="{6F88D697-5EE9-44D3-B7C3-996E6F473CC7}"/>
    <dgm:cxn modelId="{76C0A474-C4EE-4357-8159-C1744FA185E8}" type="presOf" srcId="{298CDD2D-41E5-40A0-9148-18C10392DA55}" destId="{D0EE7A84-8A92-488F-868B-4400716BDCEE}" srcOrd="0" destOrd="0" presId="urn:microsoft.com/office/officeart/2005/8/layout/radial1"/>
    <dgm:cxn modelId="{B61B74C0-59D5-4E40-BB9F-509FDD5F4B73}" type="presOf" srcId="{B4728A77-B55E-44B2-9204-A9B9AB33A7E0}" destId="{20BC491D-7F70-4353-8455-A7BBCBBD7B6B}" srcOrd="1" destOrd="0" presId="urn:microsoft.com/office/officeart/2005/8/layout/radial1"/>
    <dgm:cxn modelId="{0B5429CA-D002-4FE3-9437-B6A1D5A6D88C}" type="presOf" srcId="{6C28BCC9-2C84-4B42-BD2A-ED1FB640E168}" destId="{837EABBC-6B84-4B9F-8270-01AEC748AD79}" srcOrd="0" destOrd="0" presId="urn:microsoft.com/office/officeart/2005/8/layout/radial1"/>
    <dgm:cxn modelId="{40D1466A-41EA-46C0-8334-6AE931AF2D3A}" srcId="{BF0CE867-4761-4726-A7FC-FBC4A2479319}" destId="{BA6E3F15-C219-4D0A-8162-CD2CD0A140CF}" srcOrd="11" destOrd="0" parTransId="{9000D713-7388-43E9-9FFC-F3ABA18D5AFB}" sibTransId="{C7900248-8BA2-4467-A092-A6FBF325960A}"/>
    <dgm:cxn modelId="{3F15C34B-5422-4CA8-A6B2-11CDCD20BA74}" type="presOf" srcId="{9D2343E9-95C5-4F00-846D-AAA2DB6365BB}" destId="{7221145D-9998-461C-B12B-E01F62AB2001}" srcOrd="0" destOrd="0" presId="urn:microsoft.com/office/officeart/2005/8/layout/radial1"/>
    <dgm:cxn modelId="{F20A32FE-A050-4FB3-B9EE-91B152CF88C9}" type="presOf" srcId="{B4728A77-B55E-44B2-9204-A9B9AB33A7E0}" destId="{B2ADF348-B213-4555-BB1D-2015A4A77B6A}" srcOrd="0" destOrd="0" presId="urn:microsoft.com/office/officeart/2005/8/layout/radial1"/>
    <dgm:cxn modelId="{740B44B1-FD95-4D50-A047-C412B1CB3E22}" type="presOf" srcId="{C88809F0-A695-49C5-BC37-42B0831E65BC}" destId="{C74F2266-56C7-40E0-B68A-43EC220E86A7}" srcOrd="1" destOrd="0" presId="urn:microsoft.com/office/officeart/2005/8/layout/radial1"/>
    <dgm:cxn modelId="{9B7E5D64-68DC-455D-97F3-068F3C4E24B2}" type="presOf" srcId="{EE1902F9-0F0B-467C-9274-BA853615F638}" destId="{2B046157-1717-4663-A8BC-DDA6CA63F58B}" srcOrd="0" destOrd="0" presId="urn:microsoft.com/office/officeart/2005/8/layout/radial1"/>
    <dgm:cxn modelId="{1C12DD2C-FA38-4DBF-83D0-3B18D0CE5F18}" type="presOf" srcId="{E1606F8E-B495-4B96-89B0-38E4F602AE03}" destId="{B216E7E3-C31C-4FF8-B177-77660571C261}" srcOrd="0" destOrd="0" presId="urn:microsoft.com/office/officeart/2005/8/layout/radial1"/>
    <dgm:cxn modelId="{230B23D0-5E1A-4382-9CC2-AA183AB3EFC6}" srcId="{BF0CE867-4761-4726-A7FC-FBC4A2479319}" destId="{EE1902F9-0F0B-467C-9274-BA853615F638}" srcOrd="2" destOrd="0" parTransId="{CCEAB02A-4095-472D-B6BD-130E9401F196}" sibTransId="{36483974-F7AB-4A34-99FD-E99AE0A51AFA}"/>
    <dgm:cxn modelId="{B989C74E-9EF8-4E46-9535-3A66406E198E}" type="presOf" srcId="{50344E83-9DEB-4BCC-B0EC-3631434F50AA}" destId="{DB910B06-C0DF-4D7B-AAF8-DDF7F51138A8}" srcOrd="0" destOrd="0" presId="urn:microsoft.com/office/officeart/2005/8/layout/radial1"/>
    <dgm:cxn modelId="{C1296A41-FBAA-4567-9060-8A6AC2D53ABF}" type="presOf" srcId="{043782BC-B371-42F3-80A0-848883425B6E}" destId="{459E6B4E-D3E3-4DB0-9151-3BFE4523FB9A}" srcOrd="0" destOrd="0" presId="urn:microsoft.com/office/officeart/2005/8/layout/radial1"/>
    <dgm:cxn modelId="{858196F4-AFA1-420C-B4D3-BE597156492E}" srcId="{BF0CE867-4761-4726-A7FC-FBC4A2479319}" destId="{9DABCD38-D453-4499-8DEE-97C7F803854F}" srcOrd="0" destOrd="0" parTransId="{9B418AA3-643B-47A8-BC7E-66CDECF88EC3}" sibTransId="{E0490530-938A-49D1-9854-08C55528EC3F}"/>
    <dgm:cxn modelId="{2F0FFD4E-30C6-4852-9D8C-9629DEF1A912}" srcId="{BF0CE867-4761-4726-A7FC-FBC4A2479319}" destId="{89791771-1C4C-4889-80F9-72EBA836F474}" srcOrd="6" destOrd="0" parTransId="{0AA612D9-9E35-47BA-A39E-FD8625AC622E}" sibTransId="{A1DF2AF1-A7CD-4E9F-9F94-B6812AFCDBF2}"/>
    <dgm:cxn modelId="{820CE8FC-B226-4470-92F2-47C7CE064CA2}" srcId="{BF0CE867-4761-4726-A7FC-FBC4A2479319}" destId="{E1606F8E-B495-4B96-89B0-38E4F602AE03}" srcOrd="7" destOrd="0" parTransId="{6C28BCC9-2C84-4B42-BD2A-ED1FB640E168}" sibTransId="{DEC65607-66A5-4D49-87FD-3AAA6C730EBD}"/>
    <dgm:cxn modelId="{C6CC421D-5038-4938-BF6B-B365788C3C86}" type="presOf" srcId="{0AA612D9-9E35-47BA-A39E-FD8625AC622E}" destId="{E8857AD0-FAE5-414E-955D-F7A689C57745}" srcOrd="1" destOrd="0" presId="urn:microsoft.com/office/officeart/2005/8/layout/radial1"/>
    <dgm:cxn modelId="{FC271F01-EE00-4AB2-AC7E-29604C829DA9}" type="presOf" srcId="{A31B4A3F-353D-41D5-9FB8-7CF3743F05A1}" destId="{25AA0536-3BC2-413F-BFAB-780FB186E9B8}" srcOrd="0" destOrd="0" presId="urn:microsoft.com/office/officeart/2005/8/layout/radial1"/>
    <dgm:cxn modelId="{C5108E84-001F-46F4-BFDD-6A545B4EEEEE}" type="presOf" srcId="{CCEAB02A-4095-472D-B6BD-130E9401F196}" destId="{C180D7D3-8957-4E21-851E-4C52860E6049}" srcOrd="1" destOrd="0" presId="urn:microsoft.com/office/officeart/2005/8/layout/radial1"/>
    <dgm:cxn modelId="{E1297819-3F78-40B0-B223-7B94BBD8885A}" srcId="{BF0CE867-4761-4726-A7FC-FBC4A2479319}" destId="{1595B6E0-4E57-45F3-A623-632E665958A4}" srcOrd="9" destOrd="0" parTransId="{B4728A77-B55E-44B2-9204-A9B9AB33A7E0}" sibTransId="{44275EE3-2D45-469E-91AE-1543DE575C19}"/>
    <dgm:cxn modelId="{B8FE2513-49E1-4866-8BB0-9535765F8A11}" type="presOf" srcId="{9000D713-7388-43E9-9FFC-F3ABA18D5AFB}" destId="{6151BDD2-7784-44EB-897B-3CE1958064EC}" srcOrd="0" destOrd="0" presId="urn:microsoft.com/office/officeart/2005/8/layout/radial1"/>
    <dgm:cxn modelId="{0CB3FDA8-8928-495C-BF0D-02D6C31CBB02}" type="presOf" srcId="{1595B6E0-4E57-45F3-A623-632E665958A4}" destId="{110543D1-B59A-40A9-B9AA-10B67FFEAB83}" srcOrd="0" destOrd="0" presId="urn:microsoft.com/office/officeart/2005/8/layout/radial1"/>
    <dgm:cxn modelId="{D1D43785-8A6B-4282-A0C6-083942520DC3}" type="presOf" srcId="{9DABCD38-D453-4499-8DEE-97C7F803854F}" destId="{CEB320CF-ADEF-414A-8271-F545054B68A1}" srcOrd="0" destOrd="0" presId="urn:microsoft.com/office/officeart/2005/8/layout/radial1"/>
    <dgm:cxn modelId="{D3C9338F-AA50-4398-BD24-E271D3A38702}" type="presOf" srcId="{9000D713-7388-43E9-9FFC-F3ABA18D5AFB}" destId="{677BB7D3-D294-4B44-A8EA-43BB7E221DDD}" srcOrd="1" destOrd="0" presId="urn:microsoft.com/office/officeart/2005/8/layout/radial1"/>
    <dgm:cxn modelId="{F6F4E943-56E8-4554-98E5-A515FE173115}" type="presOf" srcId="{CCEAB02A-4095-472D-B6BD-130E9401F196}" destId="{1EDC8FC6-0652-41E7-A27D-E87B8BD4E6A0}" srcOrd="0" destOrd="0" presId="urn:microsoft.com/office/officeart/2005/8/layout/radial1"/>
    <dgm:cxn modelId="{612A5B56-F891-48B2-9070-B5116FF6CA8E}" type="presOf" srcId="{067C3E91-3ED8-4235-90AB-6367B9A59AD1}" destId="{460D05B1-F9EF-4BC4-889B-462BFE8403CC}" srcOrd="1" destOrd="0" presId="urn:microsoft.com/office/officeart/2005/8/layout/radial1"/>
    <dgm:cxn modelId="{27E36BA0-FAF7-4597-AE01-EC59414C336B}" type="presOf" srcId="{0AA612D9-9E35-47BA-A39E-FD8625AC622E}" destId="{947C85B6-8747-4301-9341-EEDF6A273F9C}" srcOrd="0" destOrd="0" presId="urn:microsoft.com/office/officeart/2005/8/layout/radial1"/>
    <dgm:cxn modelId="{1CDBA57A-50CE-453C-B8CF-1117F72EACFB}" type="presOf" srcId="{BF0CE867-4761-4726-A7FC-FBC4A2479319}" destId="{426542A9-892F-4AE0-92C2-FF948823BE81}" srcOrd="0" destOrd="0" presId="urn:microsoft.com/office/officeart/2005/8/layout/radial1"/>
    <dgm:cxn modelId="{4481A3EF-C54B-48E2-9902-CEB66ABE0D9E}" type="presOf" srcId="{7535B901-E713-44DF-8D03-8F1FD6AEF003}" destId="{472A11E9-1BFE-48B0-B50D-C7CF054FA3A7}" srcOrd="0" destOrd="0" presId="urn:microsoft.com/office/officeart/2005/8/layout/radial1"/>
    <dgm:cxn modelId="{F2597440-9470-4571-8B42-DD38F1B5920A}" type="presOf" srcId="{24B17B45-A699-4C67-BBA3-06217A4DDF46}" destId="{32C2972F-1EC9-48AC-9801-97422DBFB5E1}" srcOrd="0" destOrd="0" presId="urn:microsoft.com/office/officeart/2005/8/layout/radial1"/>
    <dgm:cxn modelId="{7E4079A0-334C-4B2D-BC92-F8CF25DAE7EC}" srcId="{BF0CE867-4761-4726-A7FC-FBC4A2479319}" destId="{7535B901-E713-44DF-8D03-8F1FD6AEF003}" srcOrd="10" destOrd="0" parTransId="{5C7EA235-AF35-46F0-B7AB-0BB14B8DCCD8}" sibTransId="{9E26381C-7715-462F-9AD0-16B9C9C9ED48}"/>
    <dgm:cxn modelId="{BAFB95D1-91CA-41D5-80FE-C3C8FA7A637A}" type="presOf" srcId="{6C28BCC9-2C84-4B42-BD2A-ED1FB640E168}" destId="{1F1FD700-75A6-4E3D-80DF-E785E6C64D43}" srcOrd="1" destOrd="0" presId="urn:microsoft.com/office/officeart/2005/8/layout/radial1"/>
    <dgm:cxn modelId="{7396CBDD-36D1-4916-B4F6-A7EA60918F11}" srcId="{BF0CE867-4761-4726-A7FC-FBC4A2479319}" destId="{ABAD9414-D4BC-433D-902D-7ADE1B96F839}" srcOrd="5" destOrd="0" parTransId="{067C3E91-3ED8-4235-90AB-6367B9A59AD1}" sibTransId="{0F169440-F11B-4566-85E0-479469253EE4}"/>
    <dgm:cxn modelId="{604DCE13-6F3C-46AB-872A-0839532BDAC2}" type="presOf" srcId="{9D2343E9-95C5-4F00-846D-AAA2DB6365BB}" destId="{0A3713BA-6FAF-4033-BBCB-FA0C5A96B54D}" srcOrd="1" destOrd="0" presId="urn:microsoft.com/office/officeart/2005/8/layout/radial1"/>
    <dgm:cxn modelId="{AE1B9FC8-760B-44B3-B8AE-77661B851F87}" type="presOf" srcId="{ABAD9414-D4BC-433D-902D-7ADE1B96F839}" destId="{5230CB61-3485-4661-B336-F0F04C15D6E5}" srcOrd="0" destOrd="0" presId="urn:microsoft.com/office/officeart/2005/8/layout/radial1"/>
    <dgm:cxn modelId="{B588CEA8-7929-4C48-B9BF-37A43C71B931}" type="presOf" srcId="{89791771-1C4C-4889-80F9-72EBA836F474}" destId="{8C65B232-AD05-4D5D-B55D-FD44BDE658BF}" srcOrd="0" destOrd="0" presId="urn:microsoft.com/office/officeart/2005/8/layout/radial1"/>
    <dgm:cxn modelId="{91C6FCEB-CCC0-4762-9271-FC30D64D7BC4}" type="presOf" srcId="{F130901F-3797-4258-8076-D7B2EEACBEAB}" destId="{80E82394-53E4-4B0A-AF71-1A0D3A8A35B7}" srcOrd="0" destOrd="0" presId="urn:microsoft.com/office/officeart/2005/8/layout/radial1"/>
    <dgm:cxn modelId="{90919815-6514-42D5-BAE0-C79CB592B3CA}" type="presParOf" srcId="{25AA0536-3BC2-413F-BFAB-780FB186E9B8}" destId="{426542A9-892F-4AE0-92C2-FF948823BE81}" srcOrd="0" destOrd="0" presId="urn:microsoft.com/office/officeart/2005/8/layout/radial1"/>
    <dgm:cxn modelId="{0CDF051D-8913-4246-A415-BB151A3D22A8}" type="presParOf" srcId="{25AA0536-3BC2-413F-BFAB-780FB186E9B8}" destId="{A742ECEB-8D0D-490D-ABE6-A8E7D453DF31}" srcOrd="1" destOrd="0" presId="urn:microsoft.com/office/officeart/2005/8/layout/radial1"/>
    <dgm:cxn modelId="{EE8201CD-E467-43A6-84C9-D9B943F054DA}" type="presParOf" srcId="{A742ECEB-8D0D-490D-ABE6-A8E7D453DF31}" destId="{3D68F3B3-A300-4A6C-AF4D-5CB65794DA82}" srcOrd="0" destOrd="0" presId="urn:microsoft.com/office/officeart/2005/8/layout/radial1"/>
    <dgm:cxn modelId="{F3392D89-56FC-4485-B5A9-EBE5F4A6F534}" type="presParOf" srcId="{25AA0536-3BC2-413F-BFAB-780FB186E9B8}" destId="{CEB320CF-ADEF-414A-8271-F545054B68A1}" srcOrd="2" destOrd="0" presId="urn:microsoft.com/office/officeart/2005/8/layout/radial1"/>
    <dgm:cxn modelId="{583EF248-CF86-41A7-A17A-4F092A7F6D08}" type="presParOf" srcId="{25AA0536-3BC2-413F-BFAB-780FB186E9B8}" destId="{7221145D-9998-461C-B12B-E01F62AB2001}" srcOrd="3" destOrd="0" presId="urn:microsoft.com/office/officeart/2005/8/layout/radial1"/>
    <dgm:cxn modelId="{379421D6-2DAC-4DDA-89CF-AFF75C4CC300}" type="presParOf" srcId="{7221145D-9998-461C-B12B-E01F62AB2001}" destId="{0A3713BA-6FAF-4033-BBCB-FA0C5A96B54D}" srcOrd="0" destOrd="0" presId="urn:microsoft.com/office/officeart/2005/8/layout/radial1"/>
    <dgm:cxn modelId="{870FE626-F0D8-4D3D-A0FE-BEE28D9636F4}" type="presParOf" srcId="{25AA0536-3BC2-413F-BFAB-780FB186E9B8}" destId="{DB910B06-C0DF-4D7B-AAF8-DDF7F51138A8}" srcOrd="4" destOrd="0" presId="urn:microsoft.com/office/officeart/2005/8/layout/radial1"/>
    <dgm:cxn modelId="{CCA7E43C-0E5D-4DED-B154-E6AA8B58E02D}" type="presParOf" srcId="{25AA0536-3BC2-413F-BFAB-780FB186E9B8}" destId="{1EDC8FC6-0652-41E7-A27D-E87B8BD4E6A0}" srcOrd="5" destOrd="0" presId="urn:microsoft.com/office/officeart/2005/8/layout/radial1"/>
    <dgm:cxn modelId="{239C4249-3617-44F4-AF0E-BACB26120F43}" type="presParOf" srcId="{1EDC8FC6-0652-41E7-A27D-E87B8BD4E6A0}" destId="{C180D7D3-8957-4E21-851E-4C52860E6049}" srcOrd="0" destOrd="0" presId="urn:microsoft.com/office/officeart/2005/8/layout/radial1"/>
    <dgm:cxn modelId="{21CBE3CC-DE46-472C-8D4B-F0172313CD68}" type="presParOf" srcId="{25AA0536-3BC2-413F-BFAB-780FB186E9B8}" destId="{2B046157-1717-4663-A8BC-DDA6CA63F58B}" srcOrd="6" destOrd="0" presId="urn:microsoft.com/office/officeart/2005/8/layout/radial1"/>
    <dgm:cxn modelId="{8AAE0AAF-FF84-4777-AA16-F1C88D6CDAAE}" type="presParOf" srcId="{25AA0536-3BC2-413F-BFAB-780FB186E9B8}" destId="{32C2972F-1EC9-48AC-9801-97422DBFB5E1}" srcOrd="7" destOrd="0" presId="urn:microsoft.com/office/officeart/2005/8/layout/radial1"/>
    <dgm:cxn modelId="{EBD17FDA-495A-4AC1-9CD6-3D54B910CA6F}" type="presParOf" srcId="{32C2972F-1EC9-48AC-9801-97422DBFB5E1}" destId="{975775CC-BE32-4040-BDBC-0C9495B09E80}" srcOrd="0" destOrd="0" presId="urn:microsoft.com/office/officeart/2005/8/layout/radial1"/>
    <dgm:cxn modelId="{BA8D64F4-6419-4309-BFEF-C547C075CEDF}" type="presParOf" srcId="{25AA0536-3BC2-413F-BFAB-780FB186E9B8}" destId="{49C4FA7E-5B73-40C4-9FB7-9BCE1E3CCDE4}" srcOrd="8" destOrd="0" presId="urn:microsoft.com/office/officeart/2005/8/layout/radial1"/>
    <dgm:cxn modelId="{80ED3931-F989-4208-B334-6E521F5754A1}" type="presParOf" srcId="{25AA0536-3BC2-413F-BFAB-780FB186E9B8}" destId="{40B38E65-7E61-4E7C-AB60-3568B5ACCB6B}" srcOrd="9" destOrd="0" presId="urn:microsoft.com/office/officeart/2005/8/layout/radial1"/>
    <dgm:cxn modelId="{AD0ECEF3-CC34-49C3-873F-47FC251F0011}" type="presParOf" srcId="{40B38E65-7E61-4E7C-AB60-3568B5ACCB6B}" destId="{C74F2266-56C7-40E0-B68A-43EC220E86A7}" srcOrd="0" destOrd="0" presId="urn:microsoft.com/office/officeart/2005/8/layout/radial1"/>
    <dgm:cxn modelId="{72FFAF52-46F6-466D-95B4-747C8FE5202B}" type="presParOf" srcId="{25AA0536-3BC2-413F-BFAB-780FB186E9B8}" destId="{80E82394-53E4-4B0A-AF71-1A0D3A8A35B7}" srcOrd="10" destOrd="0" presId="urn:microsoft.com/office/officeart/2005/8/layout/radial1"/>
    <dgm:cxn modelId="{284F9711-B722-4FDB-85CA-3DF984A31C4B}" type="presParOf" srcId="{25AA0536-3BC2-413F-BFAB-780FB186E9B8}" destId="{9714AD74-4D06-4B8B-9D20-C1FCE9061210}" srcOrd="11" destOrd="0" presId="urn:microsoft.com/office/officeart/2005/8/layout/radial1"/>
    <dgm:cxn modelId="{09461247-F15E-401B-AED2-C2BD94C9E6F6}" type="presParOf" srcId="{9714AD74-4D06-4B8B-9D20-C1FCE9061210}" destId="{460D05B1-F9EF-4BC4-889B-462BFE8403CC}" srcOrd="0" destOrd="0" presId="urn:microsoft.com/office/officeart/2005/8/layout/radial1"/>
    <dgm:cxn modelId="{0E74F8BA-DDB6-4931-99E8-9099AAAE49F0}" type="presParOf" srcId="{25AA0536-3BC2-413F-BFAB-780FB186E9B8}" destId="{5230CB61-3485-4661-B336-F0F04C15D6E5}" srcOrd="12" destOrd="0" presId="urn:microsoft.com/office/officeart/2005/8/layout/radial1"/>
    <dgm:cxn modelId="{CA2FFC86-938C-40AA-B8F1-BBD75E7B44EC}" type="presParOf" srcId="{25AA0536-3BC2-413F-BFAB-780FB186E9B8}" destId="{947C85B6-8747-4301-9341-EEDF6A273F9C}" srcOrd="13" destOrd="0" presId="urn:microsoft.com/office/officeart/2005/8/layout/radial1"/>
    <dgm:cxn modelId="{5554A8C1-FE0D-4FBA-A7E9-0388545F4BF1}" type="presParOf" srcId="{947C85B6-8747-4301-9341-EEDF6A273F9C}" destId="{E8857AD0-FAE5-414E-955D-F7A689C57745}" srcOrd="0" destOrd="0" presId="urn:microsoft.com/office/officeart/2005/8/layout/radial1"/>
    <dgm:cxn modelId="{7F61A447-63B2-4E85-B54A-B2AEFEBB1867}" type="presParOf" srcId="{25AA0536-3BC2-413F-BFAB-780FB186E9B8}" destId="{8C65B232-AD05-4D5D-B55D-FD44BDE658BF}" srcOrd="14" destOrd="0" presId="urn:microsoft.com/office/officeart/2005/8/layout/radial1"/>
    <dgm:cxn modelId="{BA76EDAE-B827-4E7C-ADDD-107A2E6907F3}" type="presParOf" srcId="{25AA0536-3BC2-413F-BFAB-780FB186E9B8}" destId="{837EABBC-6B84-4B9F-8270-01AEC748AD79}" srcOrd="15" destOrd="0" presId="urn:microsoft.com/office/officeart/2005/8/layout/radial1"/>
    <dgm:cxn modelId="{94F07BD9-AB33-43BF-A62D-EF79E74AD7ED}" type="presParOf" srcId="{837EABBC-6B84-4B9F-8270-01AEC748AD79}" destId="{1F1FD700-75A6-4E3D-80DF-E785E6C64D43}" srcOrd="0" destOrd="0" presId="urn:microsoft.com/office/officeart/2005/8/layout/radial1"/>
    <dgm:cxn modelId="{6AB08CF7-16A8-4F6D-B9E9-B74B0DE0D220}" type="presParOf" srcId="{25AA0536-3BC2-413F-BFAB-780FB186E9B8}" destId="{B216E7E3-C31C-4FF8-B177-77660571C261}" srcOrd="16" destOrd="0" presId="urn:microsoft.com/office/officeart/2005/8/layout/radial1"/>
    <dgm:cxn modelId="{081EAB9F-E047-4C18-BB67-B19C2AA63F54}" type="presParOf" srcId="{25AA0536-3BC2-413F-BFAB-780FB186E9B8}" destId="{D0EE7A84-8A92-488F-868B-4400716BDCEE}" srcOrd="17" destOrd="0" presId="urn:microsoft.com/office/officeart/2005/8/layout/radial1"/>
    <dgm:cxn modelId="{E658B097-DC05-4AEE-962A-7EB00E8B9B12}" type="presParOf" srcId="{D0EE7A84-8A92-488F-868B-4400716BDCEE}" destId="{BA156346-731B-4A28-9F97-0381596B8B5B}" srcOrd="0" destOrd="0" presId="urn:microsoft.com/office/officeart/2005/8/layout/radial1"/>
    <dgm:cxn modelId="{8F4FAFAD-0D57-401A-9BC9-BF1C907CA612}" type="presParOf" srcId="{25AA0536-3BC2-413F-BFAB-780FB186E9B8}" destId="{459E6B4E-D3E3-4DB0-9151-3BFE4523FB9A}" srcOrd="18" destOrd="0" presId="urn:microsoft.com/office/officeart/2005/8/layout/radial1"/>
    <dgm:cxn modelId="{0E54FCD8-D141-4D14-A498-CADAFC2BE13B}" type="presParOf" srcId="{25AA0536-3BC2-413F-BFAB-780FB186E9B8}" destId="{B2ADF348-B213-4555-BB1D-2015A4A77B6A}" srcOrd="19" destOrd="0" presId="urn:microsoft.com/office/officeart/2005/8/layout/radial1"/>
    <dgm:cxn modelId="{9BEA3338-C16D-4E5B-8B49-28AA76C85F9B}" type="presParOf" srcId="{B2ADF348-B213-4555-BB1D-2015A4A77B6A}" destId="{20BC491D-7F70-4353-8455-A7BBCBBD7B6B}" srcOrd="0" destOrd="0" presId="urn:microsoft.com/office/officeart/2005/8/layout/radial1"/>
    <dgm:cxn modelId="{88C1462E-3E0E-4F83-89E9-90F152B8D702}" type="presParOf" srcId="{25AA0536-3BC2-413F-BFAB-780FB186E9B8}" destId="{110543D1-B59A-40A9-B9AA-10B67FFEAB83}" srcOrd="20" destOrd="0" presId="urn:microsoft.com/office/officeart/2005/8/layout/radial1"/>
    <dgm:cxn modelId="{74EF2763-1EB3-49CE-A08F-7191BD113E50}" type="presParOf" srcId="{25AA0536-3BC2-413F-BFAB-780FB186E9B8}" destId="{7681B3E9-2EE4-4F5B-852E-6251063AA828}" srcOrd="21" destOrd="0" presId="urn:microsoft.com/office/officeart/2005/8/layout/radial1"/>
    <dgm:cxn modelId="{B4E1EAED-7D5D-423D-98CE-0B4CE131A995}" type="presParOf" srcId="{7681B3E9-2EE4-4F5B-852E-6251063AA828}" destId="{E65C999D-1928-404C-8A86-AE206BC3F616}" srcOrd="0" destOrd="0" presId="urn:microsoft.com/office/officeart/2005/8/layout/radial1"/>
    <dgm:cxn modelId="{0AF74D5C-13A5-4C77-99DF-CB0186D5A5FC}" type="presParOf" srcId="{25AA0536-3BC2-413F-BFAB-780FB186E9B8}" destId="{472A11E9-1BFE-48B0-B50D-C7CF054FA3A7}" srcOrd="22" destOrd="0" presId="urn:microsoft.com/office/officeart/2005/8/layout/radial1"/>
    <dgm:cxn modelId="{BE4BA4CD-C9C6-4A3B-AB85-DC9573421BF9}" type="presParOf" srcId="{25AA0536-3BC2-413F-BFAB-780FB186E9B8}" destId="{6151BDD2-7784-44EB-897B-3CE1958064EC}" srcOrd="23" destOrd="0" presId="urn:microsoft.com/office/officeart/2005/8/layout/radial1"/>
    <dgm:cxn modelId="{0E6AC6D4-7B13-49DD-B36E-4672126733E8}" type="presParOf" srcId="{6151BDD2-7784-44EB-897B-3CE1958064EC}" destId="{677BB7D3-D294-4B44-A8EA-43BB7E221DDD}" srcOrd="0" destOrd="0" presId="urn:microsoft.com/office/officeart/2005/8/layout/radial1"/>
    <dgm:cxn modelId="{16D8B322-C9CB-4698-BAB7-F10E9C26EF6F}" type="presParOf" srcId="{25AA0536-3BC2-413F-BFAB-780FB186E9B8}" destId="{C3907D68-38CE-49A8-8290-6BB26508E001}" srcOrd="2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B7600-69AA-4809-BDBB-98426B0FA971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Homens</a:t>
          </a:r>
        </a:p>
      </dsp:txBody>
      <dsp:txXfrm>
        <a:off x="506458" y="951674"/>
        <a:ext cx="1514475" cy="1009649"/>
      </dsp:txXfrm>
    </dsp:sp>
    <dsp:sp modelId="{54766607-45F8-4886-8746-DED4C1722E4D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3,2%</a:t>
          </a:r>
        </a:p>
      </dsp:txBody>
      <dsp:txXfrm>
        <a:off x="2616627" y="1037494"/>
        <a:ext cx="1257014" cy="838009"/>
      </dsp:txXfrm>
    </dsp:sp>
    <dsp:sp modelId="{86EAE5D2-F9B7-4ECF-A017-965EC06708E0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10,8%</a:t>
          </a:r>
        </a:p>
      </dsp:txBody>
      <dsp:txXfrm>
        <a:off x="4418347" y="1037494"/>
        <a:ext cx="1257014" cy="838009"/>
      </dsp:txXfrm>
    </dsp:sp>
    <dsp:sp modelId="{305069C3-3118-48AA-9AAA-8FBDB0FA3784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/>
            <a:t>Mulheres</a:t>
          </a:r>
        </a:p>
      </dsp:txBody>
      <dsp:txXfrm>
        <a:off x="506458" y="2102675"/>
        <a:ext cx="1514475" cy="1009649"/>
      </dsp:txXfrm>
    </dsp:sp>
    <dsp:sp modelId="{B653B8B4-3EE2-4F2C-B560-A8925755C998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6,4%</a:t>
          </a:r>
        </a:p>
      </dsp:txBody>
      <dsp:txXfrm>
        <a:off x="2616627" y="2188495"/>
        <a:ext cx="1257014" cy="838009"/>
      </dsp:txXfrm>
    </dsp:sp>
    <dsp:sp modelId="{90B9C7A4-D3CD-475A-9B65-BFFC5FA4860C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24130" rIns="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800" kern="1200" dirty="0"/>
            <a:t>14,9%</a:t>
          </a:r>
        </a:p>
      </dsp:txBody>
      <dsp:txXfrm>
        <a:off x="4418347" y="2188495"/>
        <a:ext cx="1257014" cy="8380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7E727-1A1D-4ED6-8C36-168CC6337900}">
      <dsp:nvSpPr>
        <dsp:cNvPr id="0" name=""/>
        <dsp:cNvSpPr/>
      </dsp:nvSpPr>
      <dsp:spPr>
        <a:xfrm rot="5400000">
          <a:off x="3352323" y="-95947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/>
            <a:t>69% dos adultos com sobrepeso ou obesidade</a:t>
          </a:r>
        </a:p>
      </dsp:txBody>
      <dsp:txXfrm rot="-5400000">
        <a:off x="2194559" y="275707"/>
        <a:ext cx="3824022" cy="1431076"/>
      </dsp:txXfrm>
    </dsp:sp>
    <dsp:sp modelId="{9973C356-3AFF-4BF4-A23A-CA8290F6F939}">
      <dsp:nvSpPr>
        <dsp:cNvPr id="0" name=""/>
        <dsp:cNvSpPr/>
      </dsp:nvSpPr>
      <dsp:spPr>
        <a:xfrm>
          <a:off x="0" y="4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USA</a:t>
          </a:r>
        </a:p>
      </dsp:txBody>
      <dsp:txXfrm>
        <a:off x="96772" y="96821"/>
        <a:ext cx="2001016" cy="1788846"/>
      </dsp:txXfrm>
    </dsp:sp>
    <dsp:sp modelId="{D16BD856-2ACA-491B-87C7-05651F66F37F}">
      <dsp:nvSpPr>
        <dsp:cNvPr id="0" name=""/>
        <dsp:cNvSpPr/>
      </dsp:nvSpPr>
      <dsp:spPr>
        <a:xfrm rot="5400000">
          <a:off x="3352323" y="1122035"/>
          <a:ext cx="1585912" cy="39014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100" kern="1200" dirty="0"/>
            <a:t>61% dos adultos com sobrepeso ou obesidade</a:t>
          </a:r>
        </a:p>
      </dsp:txBody>
      <dsp:txXfrm rot="-5400000">
        <a:off x="2194559" y="2357217"/>
        <a:ext cx="3824022" cy="1431076"/>
      </dsp:txXfrm>
    </dsp:sp>
    <dsp:sp modelId="{A2AE0053-4AB1-4B42-A831-1DB79C3D8037}">
      <dsp:nvSpPr>
        <dsp:cNvPr id="0" name=""/>
        <dsp:cNvSpPr/>
      </dsp:nvSpPr>
      <dsp:spPr>
        <a:xfrm>
          <a:off x="0" y="2081559"/>
          <a:ext cx="2194560" cy="1982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/>
            <a:t>UK</a:t>
          </a:r>
        </a:p>
      </dsp:txBody>
      <dsp:txXfrm>
        <a:off x="96772" y="2178331"/>
        <a:ext cx="2001016" cy="1788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734D4-9624-4A96-A696-CEEC7FFCD4A4}">
      <dsp:nvSpPr>
        <dsp:cNvPr id="0" name=""/>
        <dsp:cNvSpPr/>
      </dsp:nvSpPr>
      <dsp:spPr>
        <a:xfrm>
          <a:off x="0" y="37457"/>
          <a:ext cx="2724045" cy="17222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>
              <a:latin typeface="Calibri"/>
              <a:cs typeface="Calibri"/>
            </a:rPr>
            <a:t>↑ risco de doença crônica</a:t>
          </a:r>
          <a:endParaRPr lang="pt-BR" sz="3400" kern="1200" dirty="0"/>
        </a:p>
      </dsp:txBody>
      <dsp:txXfrm>
        <a:off x="0" y="37457"/>
        <a:ext cx="2724045" cy="1722286"/>
      </dsp:txXfrm>
    </dsp:sp>
    <dsp:sp modelId="{5D3AD60F-E678-4462-897F-A45E7DA37223}">
      <dsp:nvSpPr>
        <dsp:cNvPr id="0" name=""/>
        <dsp:cNvSpPr/>
      </dsp:nvSpPr>
      <dsp:spPr>
        <a:xfrm>
          <a:off x="3167265" y="1452"/>
          <a:ext cx="2734008" cy="17582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>
              <a:latin typeface="Calibri"/>
              <a:cs typeface="Calibri"/>
            </a:rPr>
            <a:t>↑ risco de mortalidade</a:t>
          </a:r>
          <a:endParaRPr lang="pt-BR" sz="3400" kern="1200" dirty="0"/>
        </a:p>
      </dsp:txBody>
      <dsp:txXfrm>
        <a:off x="3167265" y="1452"/>
        <a:ext cx="2734008" cy="17582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F824-F71A-4D94-877C-43D0B41011D6}">
      <dsp:nvSpPr>
        <dsp:cNvPr id="0" name=""/>
        <dsp:cNvSpPr/>
      </dsp:nvSpPr>
      <dsp:spPr>
        <a:xfrm>
          <a:off x="523858" y="0"/>
          <a:ext cx="5937059" cy="20882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22A8-FCD0-428C-9AFD-9D70B2C3E2CD}">
      <dsp:nvSpPr>
        <dsp:cNvPr id="0" name=""/>
        <dsp:cNvSpPr/>
      </dsp:nvSpPr>
      <dsp:spPr>
        <a:xfrm>
          <a:off x="210088" y="626469"/>
          <a:ext cx="2095432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18,5-24,9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PESO NORMAL</a:t>
          </a:r>
        </a:p>
      </dsp:txBody>
      <dsp:txXfrm>
        <a:off x="250864" y="667245"/>
        <a:ext cx="2013880" cy="753740"/>
      </dsp:txXfrm>
    </dsp:sp>
    <dsp:sp modelId="{505BED0E-BBBD-4EC9-88D7-D662E62774B7}">
      <dsp:nvSpPr>
        <dsp:cNvPr id="0" name=""/>
        <dsp:cNvSpPr/>
      </dsp:nvSpPr>
      <dsp:spPr>
        <a:xfrm>
          <a:off x="2444671" y="626469"/>
          <a:ext cx="2095432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25,0-29,9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SOBREPESO</a:t>
          </a:r>
        </a:p>
      </dsp:txBody>
      <dsp:txXfrm>
        <a:off x="2485447" y="667245"/>
        <a:ext cx="2013880" cy="753740"/>
      </dsp:txXfrm>
    </dsp:sp>
    <dsp:sp modelId="{91BFE6B1-BD71-49A1-A735-38D3DFC4F3E2}">
      <dsp:nvSpPr>
        <dsp:cNvPr id="0" name=""/>
        <dsp:cNvSpPr/>
      </dsp:nvSpPr>
      <dsp:spPr>
        <a:xfrm>
          <a:off x="4679254" y="626469"/>
          <a:ext cx="2095432" cy="8352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30,0-34,9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OBESO</a:t>
          </a:r>
        </a:p>
      </dsp:txBody>
      <dsp:txXfrm>
        <a:off x="4720030" y="667245"/>
        <a:ext cx="2013880" cy="7537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6F824-F71A-4D94-877C-43D0B41011D6}">
      <dsp:nvSpPr>
        <dsp:cNvPr id="0" name=""/>
        <dsp:cNvSpPr/>
      </dsp:nvSpPr>
      <dsp:spPr>
        <a:xfrm>
          <a:off x="518457" y="0"/>
          <a:ext cx="5875852" cy="20162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B22A8-FCD0-428C-9AFD-9D70B2C3E2CD}">
      <dsp:nvSpPr>
        <dsp:cNvPr id="0" name=""/>
        <dsp:cNvSpPr/>
      </dsp:nvSpPr>
      <dsp:spPr>
        <a:xfrm>
          <a:off x="7425" y="604867"/>
          <a:ext cx="2225047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35,0-39,9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OBESIDADE GRAVE</a:t>
          </a:r>
        </a:p>
      </dsp:txBody>
      <dsp:txXfrm>
        <a:off x="46795" y="644237"/>
        <a:ext cx="2146307" cy="727749"/>
      </dsp:txXfrm>
    </dsp:sp>
    <dsp:sp modelId="{505BED0E-BBBD-4EC9-88D7-D662E62774B7}">
      <dsp:nvSpPr>
        <dsp:cNvPr id="0" name=""/>
        <dsp:cNvSpPr/>
      </dsp:nvSpPr>
      <dsp:spPr>
        <a:xfrm>
          <a:off x="2343860" y="555687"/>
          <a:ext cx="2225047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40,0-44,9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OBESIDADE MORBIDA</a:t>
          </a:r>
        </a:p>
      </dsp:txBody>
      <dsp:txXfrm>
        <a:off x="2383230" y="595057"/>
        <a:ext cx="2146307" cy="727749"/>
      </dsp:txXfrm>
    </dsp:sp>
    <dsp:sp modelId="{91BFE6B1-BD71-49A1-A735-38D3DFC4F3E2}">
      <dsp:nvSpPr>
        <dsp:cNvPr id="0" name=""/>
        <dsp:cNvSpPr/>
      </dsp:nvSpPr>
      <dsp:spPr>
        <a:xfrm>
          <a:off x="4680294" y="604867"/>
          <a:ext cx="2225047" cy="8064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latin typeface="Calibri"/>
              <a:cs typeface="Calibri"/>
            </a:rPr>
            <a:t>≥45,0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>
              <a:latin typeface="Calibri"/>
              <a:cs typeface="Calibri"/>
            </a:rPr>
            <a:t>SUPER OBESIDADE</a:t>
          </a:r>
          <a:endParaRPr lang="pt-BR" sz="1700" kern="1200" dirty="0"/>
        </a:p>
      </dsp:txBody>
      <dsp:txXfrm>
        <a:off x="4719664" y="644237"/>
        <a:ext cx="2146307" cy="7277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542A9-892F-4AE0-92C2-FF948823BE81}">
      <dsp:nvSpPr>
        <dsp:cNvPr id="0" name=""/>
        <dsp:cNvSpPr/>
      </dsp:nvSpPr>
      <dsp:spPr>
        <a:xfrm>
          <a:off x="3918740" y="2865496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/>
            <a:t>ANTIDEPRESSIVOS</a:t>
          </a:r>
        </a:p>
      </dsp:txBody>
      <dsp:txXfrm>
        <a:off x="4083786" y="3030542"/>
        <a:ext cx="796915" cy="796915"/>
      </dsp:txXfrm>
    </dsp:sp>
    <dsp:sp modelId="{A742ECEB-8D0D-490D-ABE6-A8E7D453DF31}">
      <dsp:nvSpPr>
        <dsp:cNvPr id="0" name=""/>
        <dsp:cNvSpPr/>
      </dsp:nvSpPr>
      <dsp:spPr>
        <a:xfrm rot="16200000">
          <a:off x="3627853" y="1999791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439524" y="1968386"/>
        <a:ext cx="85439" cy="85439"/>
      </dsp:txXfrm>
    </dsp:sp>
    <dsp:sp modelId="{CEB320CF-ADEF-414A-8271-F545054B68A1}">
      <dsp:nvSpPr>
        <dsp:cNvPr id="0" name=""/>
        <dsp:cNvSpPr/>
      </dsp:nvSpPr>
      <dsp:spPr>
        <a:xfrm>
          <a:off x="3918740" y="29708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MIRTAZAPINA</a:t>
          </a:r>
        </a:p>
      </dsp:txBody>
      <dsp:txXfrm>
        <a:off x="4083786" y="194754"/>
        <a:ext cx="796915" cy="796915"/>
      </dsp:txXfrm>
    </dsp:sp>
    <dsp:sp modelId="{7221145D-9998-461C-B12B-E01F62AB2001}">
      <dsp:nvSpPr>
        <dsp:cNvPr id="0" name=""/>
        <dsp:cNvSpPr/>
      </dsp:nvSpPr>
      <dsp:spPr>
        <a:xfrm rot="18000000">
          <a:off x="4336800" y="2189753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148471" y="2158348"/>
        <a:ext cx="85439" cy="85439"/>
      </dsp:txXfrm>
    </dsp:sp>
    <dsp:sp modelId="{DB910B06-C0DF-4D7B-AAF8-DDF7F51138A8}">
      <dsp:nvSpPr>
        <dsp:cNvPr id="0" name=""/>
        <dsp:cNvSpPr/>
      </dsp:nvSpPr>
      <dsp:spPr>
        <a:xfrm>
          <a:off x="5336634" y="409632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DULOXETINA</a:t>
          </a:r>
        </a:p>
      </dsp:txBody>
      <dsp:txXfrm>
        <a:off x="5501680" y="574678"/>
        <a:ext cx="796915" cy="796915"/>
      </dsp:txXfrm>
    </dsp:sp>
    <dsp:sp modelId="{1EDC8FC6-0652-41E7-A27D-E87B8BD4E6A0}">
      <dsp:nvSpPr>
        <dsp:cNvPr id="0" name=""/>
        <dsp:cNvSpPr/>
      </dsp:nvSpPr>
      <dsp:spPr>
        <a:xfrm rot="19800000">
          <a:off x="4855785" y="2708738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667456" y="2677333"/>
        <a:ext cx="85439" cy="85439"/>
      </dsp:txXfrm>
    </dsp:sp>
    <dsp:sp modelId="{2B046157-1717-4663-A8BC-DDA6CA63F58B}">
      <dsp:nvSpPr>
        <dsp:cNvPr id="0" name=""/>
        <dsp:cNvSpPr/>
      </dsp:nvSpPr>
      <dsp:spPr>
        <a:xfrm>
          <a:off x="6374604" y="1447602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SERTRALINA</a:t>
          </a:r>
        </a:p>
      </dsp:txBody>
      <dsp:txXfrm>
        <a:off x="6539650" y="1612648"/>
        <a:ext cx="796915" cy="796915"/>
      </dsp:txXfrm>
    </dsp:sp>
    <dsp:sp modelId="{32C2972F-1EC9-48AC-9801-97422DBFB5E1}">
      <dsp:nvSpPr>
        <dsp:cNvPr id="0" name=""/>
        <dsp:cNvSpPr/>
      </dsp:nvSpPr>
      <dsp:spPr>
        <a:xfrm>
          <a:off x="5045747" y="3417685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857418" y="3386280"/>
        <a:ext cx="85439" cy="85439"/>
      </dsp:txXfrm>
    </dsp:sp>
    <dsp:sp modelId="{49C4FA7E-5B73-40C4-9FB7-9BCE1E3CCDE4}">
      <dsp:nvSpPr>
        <dsp:cNvPr id="0" name=""/>
        <dsp:cNvSpPr/>
      </dsp:nvSpPr>
      <dsp:spPr>
        <a:xfrm>
          <a:off x="6754528" y="2865496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VENLAFAXINA</a:t>
          </a:r>
        </a:p>
      </dsp:txBody>
      <dsp:txXfrm>
        <a:off x="6919574" y="3030542"/>
        <a:ext cx="796915" cy="796915"/>
      </dsp:txXfrm>
    </dsp:sp>
    <dsp:sp modelId="{40B38E65-7E61-4E7C-AB60-3568B5ACCB6B}">
      <dsp:nvSpPr>
        <dsp:cNvPr id="0" name=""/>
        <dsp:cNvSpPr/>
      </dsp:nvSpPr>
      <dsp:spPr>
        <a:xfrm rot="1800000">
          <a:off x="4855785" y="4126632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667456" y="4095227"/>
        <a:ext cx="85439" cy="85439"/>
      </dsp:txXfrm>
    </dsp:sp>
    <dsp:sp modelId="{80E82394-53E4-4B0A-AF71-1A0D3A8A35B7}">
      <dsp:nvSpPr>
        <dsp:cNvPr id="0" name=""/>
        <dsp:cNvSpPr/>
      </dsp:nvSpPr>
      <dsp:spPr>
        <a:xfrm>
          <a:off x="6374604" y="4283390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CITALOPRAM</a:t>
          </a:r>
        </a:p>
      </dsp:txBody>
      <dsp:txXfrm>
        <a:off x="6539650" y="4448436"/>
        <a:ext cx="796915" cy="796915"/>
      </dsp:txXfrm>
    </dsp:sp>
    <dsp:sp modelId="{9714AD74-4D06-4B8B-9D20-C1FCE9061210}">
      <dsp:nvSpPr>
        <dsp:cNvPr id="0" name=""/>
        <dsp:cNvSpPr/>
      </dsp:nvSpPr>
      <dsp:spPr>
        <a:xfrm rot="3600000">
          <a:off x="4336800" y="4645617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5148471" y="4614212"/>
        <a:ext cx="85439" cy="85439"/>
      </dsp:txXfrm>
    </dsp:sp>
    <dsp:sp modelId="{5230CB61-3485-4661-B336-F0F04C15D6E5}">
      <dsp:nvSpPr>
        <dsp:cNvPr id="0" name=""/>
        <dsp:cNvSpPr/>
      </dsp:nvSpPr>
      <dsp:spPr>
        <a:xfrm>
          <a:off x="5336634" y="5321360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FLUOXETINA</a:t>
          </a:r>
        </a:p>
      </dsp:txBody>
      <dsp:txXfrm>
        <a:off x="5501680" y="5486406"/>
        <a:ext cx="796915" cy="796915"/>
      </dsp:txXfrm>
    </dsp:sp>
    <dsp:sp modelId="{947C85B6-8747-4301-9341-EEDF6A273F9C}">
      <dsp:nvSpPr>
        <dsp:cNvPr id="0" name=""/>
        <dsp:cNvSpPr/>
      </dsp:nvSpPr>
      <dsp:spPr>
        <a:xfrm rot="5400000">
          <a:off x="3627853" y="4835579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>
        <a:off x="4439524" y="4804174"/>
        <a:ext cx="85439" cy="85439"/>
      </dsp:txXfrm>
    </dsp:sp>
    <dsp:sp modelId="{8C65B232-AD05-4D5D-B55D-FD44BDE658BF}">
      <dsp:nvSpPr>
        <dsp:cNvPr id="0" name=""/>
        <dsp:cNvSpPr/>
      </dsp:nvSpPr>
      <dsp:spPr>
        <a:xfrm>
          <a:off x="3918740" y="5701284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ESCITALOPRAM</a:t>
          </a:r>
        </a:p>
      </dsp:txBody>
      <dsp:txXfrm>
        <a:off x="4083786" y="5866330"/>
        <a:ext cx="796915" cy="796915"/>
      </dsp:txXfrm>
    </dsp:sp>
    <dsp:sp modelId="{837EABBC-6B84-4B9F-8270-01AEC748AD79}">
      <dsp:nvSpPr>
        <dsp:cNvPr id="0" name=""/>
        <dsp:cNvSpPr/>
      </dsp:nvSpPr>
      <dsp:spPr>
        <a:xfrm rot="7200000">
          <a:off x="2918906" y="4645617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730577" y="4614212"/>
        <a:ext cx="85439" cy="85439"/>
      </dsp:txXfrm>
    </dsp:sp>
    <dsp:sp modelId="{B216E7E3-C31C-4FF8-B177-77660571C261}">
      <dsp:nvSpPr>
        <dsp:cNvPr id="0" name=""/>
        <dsp:cNvSpPr/>
      </dsp:nvSpPr>
      <dsp:spPr>
        <a:xfrm>
          <a:off x="2500846" y="5321360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TRAZODONA</a:t>
          </a:r>
        </a:p>
      </dsp:txBody>
      <dsp:txXfrm>
        <a:off x="2665892" y="5486406"/>
        <a:ext cx="796915" cy="796915"/>
      </dsp:txXfrm>
    </dsp:sp>
    <dsp:sp modelId="{D0EE7A84-8A92-488F-868B-4400716BDCEE}">
      <dsp:nvSpPr>
        <dsp:cNvPr id="0" name=""/>
        <dsp:cNvSpPr/>
      </dsp:nvSpPr>
      <dsp:spPr>
        <a:xfrm rot="9000000">
          <a:off x="2399921" y="4126632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211592" y="4095227"/>
        <a:ext cx="85439" cy="85439"/>
      </dsp:txXfrm>
    </dsp:sp>
    <dsp:sp modelId="{459E6B4E-D3E3-4DB0-9151-3BFE4523FB9A}">
      <dsp:nvSpPr>
        <dsp:cNvPr id="0" name=""/>
        <dsp:cNvSpPr/>
      </dsp:nvSpPr>
      <dsp:spPr>
        <a:xfrm>
          <a:off x="1462876" y="4283390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AMITRIPTILINA</a:t>
          </a:r>
        </a:p>
      </dsp:txBody>
      <dsp:txXfrm>
        <a:off x="1627922" y="4448436"/>
        <a:ext cx="796915" cy="796915"/>
      </dsp:txXfrm>
    </dsp:sp>
    <dsp:sp modelId="{B2ADF348-B213-4555-BB1D-2015A4A77B6A}">
      <dsp:nvSpPr>
        <dsp:cNvPr id="0" name=""/>
        <dsp:cNvSpPr/>
      </dsp:nvSpPr>
      <dsp:spPr>
        <a:xfrm rot="10800000">
          <a:off x="2209959" y="3417685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021630" y="3386280"/>
        <a:ext cx="85439" cy="85439"/>
      </dsp:txXfrm>
    </dsp:sp>
    <dsp:sp modelId="{110543D1-B59A-40A9-B9AA-10B67FFEAB83}">
      <dsp:nvSpPr>
        <dsp:cNvPr id="0" name=""/>
        <dsp:cNvSpPr/>
      </dsp:nvSpPr>
      <dsp:spPr>
        <a:xfrm>
          <a:off x="1082952" y="2865496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PAROXETINA</a:t>
          </a:r>
        </a:p>
      </dsp:txBody>
      <dsp:txXfrm>
        <a:off x="1247998" y="3030542"/>
        <a:ext cx="796915" cy="796915"/>
      </dsp:txXfrm>
    </dsp:sp>
    <dsp:sp modelId="{7681B3E9-2EE4-4F5B-852E-6251063AA828}">
      <dsp:nvSpPr>
        <dsp:cNvPr id="0" name=""/>
        <dsp:cNvSpPr/>
      </dsp:nvSpPr>
      <dsp:spPr>
        <a:xfrm rot="12600000">
          <a:off x="2399921" y="2708738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211592" y="2677333"/>
        <a:ext cx="85439" cy="85439"/>
      </dsp:txXfrm>
    </dsp:sp>
    <dsp:sp modelId="{472A11E9-1BFE-48B0-B50D-C7CF054FA3A7}">
      <dsp:nvSpPr>
        <dsp:cNvPr id="0" name=""/>
        <dsp:cNvSpPr/>
      </dsp:nvSpPr>
      <dsp:spPr>
        <a:xfrm>
          <a:off x="1462876" y="1447602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NORTRIPTILINA</a:t>
          </a:r>
        </a:p>
      </dsp:txBody>
      <dsp:txXfrm>
        <a:off x="1627922" y="1612648"/>
        <a:ext cx="796915" cy="796915"/>
      </dsp:txXfrm>
    </dsp:sp>
    <dsp:sp modelId="{6151BDD2-7784-44EB-897B-3CE1958064EC}">
      <dsp:nvSpPr>
        <dsp:cNvPr id="0" name=""/>
        <dsp:cNvSpPr/>
      </dsp:nvSpPr>
      <dsp:spPr>
        <a:xfrm rot="14400000">
          <a:off x="2918906" y="2189753"/>
          <a:ext cx="1708780" cy="22629"/>
        </a:xfrm>
        <a:custGeom>
          <a:avLst/>
          <a:gdLst/>
          <a:ahLst/>
          <a:cxnLst/>
          <a:rect l="0" t="0" r="0" b="0"/>
          <a:pathLst>
            <a:path>
              <a:moveTo>
                <a:pt x="0" y="11314"/>
              </a:moveTo>
              <a:lnTo>
                <a:pt x="1708780" y="113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600" kern="1200"/>
        </a:p>
      </dsp:txBody>
      <dsp:txXfrm rot="10800000">
        <a:off x="3730577" y="2158348"/>
        <a:ext cx="85439" cy="85439"/>
      </dsp:txXfrm>
    </dsp:sp>
    <dsp:sp modelId="{C3907D68-38CE-49A8-8290-6BB26508E001}">
      <dsp:nvSpPr>
        <dsp:cNvPr id="0" name=""/>
        <dsp:cNvSpPr/>
      </dsp:nvSpPr>
      <dsp:spPr>
        <a:xfrm>
          <a:off x="2500846" y="409632"/>
          <a:ext cx="1127007" cy="11270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DOSULEPINA</a:t>
          </a:r>
        </a:p>
      </dsp:txBody>
      <dsp:txXfrm>
        <a:off x="2665892" y="574678"/>
        <a:ext cx="796915" cy="796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0993C2-DABE-493C-B2B6-5448A7D2EEEB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4211B-1513-4483-95A6-A0E4F76CB4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127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British Medical </a:t>
            </a:r>
            <a:r>
              <a:rPr lang="pt-BR" dirty="0" err="1"/>
              <a:t>Journal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512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Para fornecer uma amostra para análise, estratificamos</a:t>
            </a:r>
            <a:r>
              <a:rPr lang="pt-BR" baseline="0" dirty="0"/>
              <a:t> </a:t>
            </a:r>
            <a:r>
              <a:rPr lang="pt-BR" dirty="0"/>
              <a:t>participantes de acordo com seu primeiro IMC registrado</a:t>
            </a:r>
          </a:p>
          <a:p>
            <a:r>
              <a:rPr lang="pt-BR" dirty="0"/>
              <a:t>medição (kg / m2): </a:t>
            </a:r>
          </a:p>
          <a:p>
            <a:r>
              <a:rPr lang="pt-BR" dirty="0"/>
              <a:t>18,5-24,9 (peso normal),</a:t>
            </a:r>
          </a:p>
          <a:p>
            <a:r>
              <a:rPr lang="pt-BR" dirty="0"/>
              <a:t>25,0-29,9 (excesso de peso), </a:t>
            </a:r>
          </a:p>
          <a:p>
            <a:r>
              <a:rPr lang="pt-BR" dirty="0"/>
              <a:t>30,0-34,9 (obeso), </a:t>
            </a:r>
          </a:p>
          <a:p>
            <a:r>
              <a:rPr lang="pt-BR" dirty="0"/>
              <a:t>35,0-35,9</a:t>
            </a:r>
            <a:r>
              <a:rPr lang="pt-BR" baseline="0" dirty="0"/>
              <a:t> </a:t>
            </a:r>
            <a:r>
              <a:rPr lang="pt-BR" dirty="0"/>
              <a:t>(obesidade grave), </a:t>
            </a:r>
          </a:p>
          <a:p>
            <a:r>
              <a:rPr lang="pt-BR" dirty="0"/>
              <a:t>40,0-44,9 (obesidade mórbida) e </a:t>
            </a:r>
          </a:p>
          <a:p>
            <a:r>
              <a:rPr lang="pt-BR" dirty="0"/>
              <a:t>≥45,0 (</a:t>
            </a:r>
            <a:r>
              <a:rPr lang="pt-BR" dirty="0" err="1"/>
              <a:t>super</a:t>
            </a:r>
            <a:r>
              <a:rPr lang="pt-BR" dirty="0"/>
              <a:t> obesidade)</a:t>
            </a:r>
          </a:p>
          <a:p>
            <a:endParaRPr lang="pt-BR" dirty="0"/>
          </a:p>
          <a:p>
            <a:r>
              <a:rPr lang="pt-BR" dirty="0"/>
              <a:t>selecionamos uma amostra aleatória de até um máximo de</a:t>
            </a:r>
          </a:p>
          <a:p>
            <a:r>
              <a:rPr lang="pt-BR" dirty="0"/>
              <a:t>30 000 participantes de cada categoria de IMC e sexo,</a:t>
            </a:r>
          </a:p>
          <a:p>
            <a:r>
              <a:rPr lang="pt-BR" dirty="0"/>
              <a:t>resultando em 314 477 participantes, para os quais foram</a:t>
            </a:r>
          </a:p>
          <a:p>
            <a:r>
              <a:rPr lang="pt-BR" dirty="0"/>
              <a:t>extraído para 314 449 participantes. Menos de 30 000</a:t>
            </a:r>
          </a:p>
          <a:p>
            <a:r>
              <a:rPr lang="pt-BR" dirty="0"/>
              <a:t>as mulheres tinham um IMC de ≥45 e menos de 30.000 homens</a:t>
            </a:r>
          </a:p>
          <a:p>
            <a:r>
              <a:rPr lang="pt-BR" dirty="0"/>
              <a:t>tinha um IMC de ≥40. Em seguida, extraímos os registros CPRD completos</a:t>
            </a:r>
          </a:p>
          <a:p>
            <a:r>
              <a:rPr lang="pt-BR" dirty="0"/>
              <a:t>para esta amostra. Na fase de análise, calculamos</a:t>
            </a:r>
          </a:p>
          <a:p>
            <a:r>
              <a:rPr lang="pt-BR" dirty="0"/>
              <a:t>valores adicionais de IMC do peso registrado e</a:t>
            </a:r>
          </a:p>
          <a:p>
            <a:r>
              <a:rPr lang="pt-BR" dirty="0"/>
              <a:t>altura, permitindo que um maior número de participantes</a:t>
            </a:r>
          </a:p>
          <a:p>
            <a:r>
              <a:rPr lang="pt-BR" dirty="0"/>
              <a:t>ser representado em algumas categorias de IMC. Nós excluímos</a:t>
            </a:r>
          </a:p>
          <a:p>
            <a:r>
              <a:rPr lang="pt-BR" dirty="0"/>
              <a:t>participantes sem registros do IMC para 1 de novembro de 2004</a:t>
            </a:r>
          </a:p>
          <a:p>
            <a:r>
              <a:rPr lang="pt-BR" dirty="0"/>
              <a:t>até 31 de outubro de 2014.</a:t>
            </a:r>
          </a:p>
          <a:p>
            <a:r>
              <a:rPr lang="pt-BR" dirty="0"/>
              <a:t>(</a:t>
            </a:r>
            <a:r>
              <a:rPr lang="pt-BR" dirty="0" err="1"/>
              <a:t>super</a:t>
            </a:r>
            <a:r>
              <a:rPr lang="pt-BR" dirty="0"/>
              <a:t> obesidade). Usando o comando “</a:t>
            </a:r>
            <a:r>
              <a:rPr lang="pt-BR" dirty="0" err="1"/>
              <a:t>sample</a:t>
            </a:r>
            <a:r>
              <a:rPr lang="pt-BR" dirty="0"/>
              <a:t>” no </a:t>
            </a:r>
            <a:r>
              <a:rPr lang="pt-BR" dirty="0" err="1"/>
              <a:t>Stata</a:t>
            </a:r>
            <a:r>
              <a:rPr lang="pt-BR" dirty="0"/>
              <a:t>,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516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Usando o comando “</a:t>
            </a:r>
            <a:r>
              <a:rPr lang="pt-BR" dirty="0" err="1"/>
              <a:t>sample</a:t>
            </a:r>
            <a:r>
              <a:rPr lang="pt-BR" dirty="0"/>
              <a:t>” no </a:t>
            </a:r>
            <a:r>
              <a:rPr lang="pt-BR" dirty="0" err="1"/>
              <a:t>Stata</a:t>
            </a:r>
            <a:endParaRPr lang="pt-BR" dirty="0"/>
          </a:p>
          <a:p>
            <a:r>
              <a:rPr lang="pt-BR" dirty="0"/>
              <a:t>selecionamos uma amostra aleatória de até um máximo de</a:t>
            </a:r>
          </a:p>
          <a:p>
            <a:r>
              <a:rPr lang="pt-BR" dirty="0"/>
              <a:t>30 000 participantes de cada categoria de IMC e sexo,</a:t>
            </a:r>
          </a:p>
          <a:p>
            <a:r>
              <a:rPr lang="pt-BR" dirty="0"/>
              <a:t>resultando em 314 477 participantes, para os quais foram</a:t>
            </a:r>
          </a:p>
          <a:p>
            <a:r>
              <a:rPr lang="pt-BR" dirty="0"/>
              <a:t>extraído para 314 449 participantes.</a:t>
            </a:r>
          </a:p>
          <a:p>
            <a:endParaRPr lang="pt-BR" dirty="0"/>
          </a:p>
          <a:p>
            <a:r>
              <a:rPr lang="pt-BR" dirty="0"/>
              <a:t> Menos de 30 000</a:t>
            </a:r>
            <a:r>
              <a:rPr lang="pt-BR" baseline="0" dirty="0"/>
              <a:t> </a:t>
            </a:r>
            <a:r>
              <a:rPr lang="pt-BR" dirty="0"/>
              <a:t>as mulheres tinham um IMC de ≥45 e menos de 30.000 homens</a:t>
            </a:r>
            <a:r>
              <a:rPr lang="pt-BR" baseline="0" dirty="0"/>
              <a:t> </a:t>
            </a:r>
            <a:r>
              <a:rPr lang="pt-BR" dirty="0"/>
              <a:t>tinha um IMC de ≥40. Em seguida, extraímos os registros CPRD completos</a:t>
            </a:r>
            <a:r>
              <a:rPr lang="pt-BR" baseline="0" dirty="0"/>
              <a:t> </a:t>
            </a:r>
            <a:r>
              <a:rPr lang="pt-BR" dirty="0"/>
              <a:t>para esta amostra. </a:t>
            </a:r>
          </a:p>
          <a:p>
            <a:endParaRPr lang="pt-BR" dirty="0"/>
          </a:p>
          <a:p>
            <a:r>
              <a:rPr lang="pt-BR" dirty="0"/>
              <a:t>Na fase de análise, calculamos</a:t>
            </a:r>
            <a:r>
              <a:rPr lang="pt-BR" baseline="0" dirty="0"/>
              <a:t> </a:t>
            </a:r>
            <a:r>
              <a:rPr lang="pt-BR" dirty="0"/>
              <a:t>valores adicionais de IMC do peso registrado e</a:t>
            </a:r>
            <a:r>
              <a:rPr lang="pt-BR" baseline="0" dirty="0"/>
              <a:t> </a:t>
            </a:r>
            <a:r>
              <a:rPr lang="pt-BR" dirty="0"/>
              <a:t>altura, permitindo que um maior número de participantes</a:t>
            </a:r>
          </a:p>
          <a:p>
            <a:r>
              <a:rPr lang="pt-BR" dirty="0"/>
              <a:t>ser representado em algumas categorias de IMC. </a:t>
            </a:r>
          </a:p>
          <a:p>
            <a:endParaRPr lang="pt-BR" dirty="0"/>
          </a:p>
          <a:p>
            <a:r>
              <a:rPr lang="pt-BR" dirty="0"/>
              <a:t>Nós excluímos</a:t>
            </a:r>
            <a:r>
              <a:rPr lang="pt-BR" baseline="0" dirty="0"/>
              <a:t> </a:t>
            </a:r>
            <a:r>
              <a:rPr lang="pt-BR" dirty="0"/>
              <a:t>participantes sem registros do IMC para 1 de novembro de 2004</a:t>
            </a:r>
            <a:r>
              <a:rPr lang="pt-BR" baseline="0" dirty="0"/>
              <a:t> </a:t>
            </a:r>
            <a:r>
              <a:rPr lang="pt-BR" dirty="0"/>
              <a:t>até 31 de outubro de 2014.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716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Medidas de desfechos principais</a:t>
            </a:r>
          </a:p>
          <a:p>
            <a:endParaRPr lang="pt-BR" dirty="0"/>
          </a:p>
          <a:p>
            <a:r>
              <a:rPr lang="pt-BR" dirty="0"/>
              <a:t>As prescrições de antidepressivos foram a exposição</a:t>
            </a:r>
          </a:p>
          <a:p>
            <a:r>
              <a:rPr lang="pt-BR" dirty="0"/>
              <a:t>de interesse. Inicialmente classificamos estes de acordo</a:t>
            </a:r>
          </a:p>
          <a:p>
            <a:r>
              <a:rPr lang="pt-BR" dirty="0"/>
              <a:t>secção 4.3 do British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Formulary</a:t>
            </a:r>
            <a:r>
              <a:rPr lang="pt-BR" dirty="0"/>
              <a:t>, 20</a:t>
            </a:r>
          </a:p>
          <a:p>
            <a:r>
              <a:rPr lang="pt-BR" dirty="0"/>
              <a:t>incluindo antidepressivos tricíclicos e relacionados (</a:t>
            </a:r>
            <a:r>
              <a:rPr lang="pt-BR" dirty="0" err="1"/>
              <a:t>TCAs</a:t>
            </a:r>
            <a:r>
              <a:rPr lang="pt-BR" dirty="0"/>
              <a:t>),</a:t>
            </a:r>
          </a:p>
          <a:p>
            <a:r>
              <a:rPr lang="pt-BR" dirty="0"/>
              <a:t>inibidores da </a:t>
            </a:r>
            <a:r>
              <a:rPr lang="pt-BR" dirty="0" err="1"/>
              <a:t>monoaminoxidase</a:t>
            </a:r>
            <a:r>
              <a:rPr lang="pt-BR" dirty="0"/>
              <a:t> (</a:t>
            </a:r>
            <a:r>
              <a:rPr lang="pt-BR" dirty="0" err="1"/>
              <a:t>IMAOs</a:t>
            </a:r>
            <a:r>
              <a:rPr lang="pt-BR" dirty="0"/>
              <a:t>), seletivos</a:t>
            </a:r>
          </a:p>
          <a:p>
            <a:r>
              <a:rPr lang="pt-BR" dirty="0"/>
              <a:t>inibidores da </a:t>
            </a:r>
            <a:r>
              <a:rPr lang="pt-BR" dirty="0" err="1"/>
              <a:t>recaptação</a:t>
            </a:r>
            <a:r>
              <a:rPr lang="pt-BR" dirty="0"/>
              <a:t> da serotonina (</a:t>
            </a:r>
            <a:r>
              <a:rPr lang="pt-BR" dirty="0" err="1"/>
              <a:t>SSRIs</a:t>
            </a:r>
            <a:r>
              <a:rPr lang="pt-BR" dirty="0"/>
              <a:t>), </a:t>
            </a:r>
            <a:r>
              <a:rPr lang="pt-BR" dirty="0" err="1"/>
              <a:t>serotoninoradrenalina</a:t>
            </a:r>
            <a:endParaRPr lang="pt-BR" dirty="0"/>
          </a:p>
          <a:p>
            <a:r>
              <a:rPr lang="pt-BR" dirty="0"/>
              <a:t>(</a:t>
            </a:r>
            <a:r>
              <a:rPr lang="pt-BR" dirty="0" err="1"/>
              <a:t>norepinefrina</a:t>
            </a:r>
            <a:r>
              <a:rPr lang="pt-BR" dirty="0"/>
              <a:t>) inibidores da </a:t>
            </a:r>
            <a:r>
              <a:rPr lang="pt-BR" dirty="0" err="1"/>
              <a:t>recaptação</a:t>
            </a:r>
            <a:endParaRPr lang="pt-BR" dirty="0"/>
          </a:p>
          <a:p>
            <a:r>
              <a:rPr lang="pt-BR" dirty="0"/>
              <a:t>(</a:t>
            </a:r>
            <a:r>
              <a:rPr lang="pt-BR" dirty="0" err="1"/>
              <a:t>SNRIs</a:t>
            </a:r>
            <a:r>
              <a:rPr lang="pt-BR" dirty="0"/>
              <a:t>) e outras drogas antidepressivas. Nós então</a:t>
            </a:r>
          </a:p>
          <a:p>
            <a:r>
              <a:rPr lang="pt-BR" dirty="0"/>
              <a:t>analisados antidepressivos individuais: </a:t>
            </a:r>
            <a:r>
              <a:rPr lang="pt-BR" dirty="0" err="1"/>
              <a:t>mirtazapina</a:t>
            </a:r>
            <a:r>
              <a:rPr lang="pt-BR" dirty="0"/>
              <a:t>,</a:t>
            </a:r>
          </a:p>
          <a:p>
            <a:r>
              <a:rPr lang="pt-BR" dirty="0" err="1"/>
              <a:t>duloxetina</a:t>
            </a:r>
            <a:r>
              <a:rPr lang="pt-BR" dirty="0"/>
              <a:t>, </a:t>
            </a:r>
            <a:r>
              <a:rPr lang="pt-BR" dirty="0" err="1"/>
              <a:t>sertralina</a:t>
            </a:r>
            <a:r>
              <a:rPr lang="pt-BR" dirty="0"/>
              <a:t>, </a:t>
            </a:r>
            <a:r>
              <a:rPr lang="pt-BR" dirty="0" err="1"/>
              <a:t>venlafaxina</a:t>
            </a:r>
            <a:r>
              <a:rPr lang="pt-BR" dirty="0"/>
              <a:t>, </a:t>
            </a:r>
            <a:r>
              <a:rPr lang="pt-BR" dirty="0" err="1"/>
              <a:t>citalopram</a:t>
            </a:r>
            <a:r>
              <a:rPr lang="pt-BR" dirty="0"/>
              <a:t>,</a:t>
            </a:r>
          </a:p>
          <a:p>
            <a:r>
              <a:rPr lang="pt-BR" dirty="0"/>
              <a:t>fluoxetina, </a:t>
            </a:r>
            <a:r>
              <a:rPr lang="pt-BR" dirty="0" err="1"/>
              <a:t>escitalopram</a:t>
            </a:r>
            <a:r>
              <a:rPr lang="pt-BR" dirty="0"/>
              <a:t>, </a:t>
            </a:r>
            <a:r>
              <a:rPr lang="pt-BR" dirty="0" err="1"/>
              <a:t>trazodona</a:t>
            </a:r>
            <a:r>
              <a:rPr lang="pt-BR" dirty="0"/>
              <a:t>, </a:t>
            </a:r>
            <a:r>
              <a:rPr lang="pt-BR" dirty="0" err="1"/>
              <a:t>amitriptilina</a:t>
            </a:r>
            <a:r>
              <a:rPr lang="pt-BR" dirty="0"/>
              <a:t>,</a:t>
            </a:r>
          </a:p>
          <a:p>
            <a:r>
              <a:rPr lang="pt-BR" dirty="0" err="1"/>
              <a:t>paroxetina</a:t>
            </a:r>
            <a:r>
              <a:rPr lang="pt-BR" dirty="0"/>
              <a:t>, </a:t>
            </a:r>
            <a:r>
              <a:rPr lang="pt-BR" dirty="0" err="1"/>
              <a:t>nortriptilina</a:t>
            </a:r>
            <a:r>
              <a:rPr lang="pt-BR" dirty="0"/>
              <a:t> e </a:t>
            </a:r>
            <a:r>
              <a:rPr lang="pt-BR" dirty="0" err="1"/>
              <a:t>dosulepina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770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Medidas de desfechos principais</a:t>
            </a:r>
          </a:p>
          <a:p>
            <a:endParaRPr lang="pt-BR" dirty="0"/>
          </a:p>
          <a:p>
            <a:r>
              <a:rPr lang="pt-BR" dirty="0"/>
              <a:t>Nós então</a:t>
            </a:r>
          </a:p>
          <a:p>
            <a:r>
              <a:rPr lang="pt-BR" dirty="0"/>
              <a:t>analisados antidepressivos individuais: </a:t>
            </a:r>
            <a:r>
              <a:rPr lang="pt-BR" dirty="0" err="1"/>
              <a:t>mirtazapina</a:t>
            </a:r>
            <a:r>
              <a:rPr lang="pt-BR" dirty="0"/>
              <a:t>,</a:t>
            </a:r>
          </a:p>
          <a:p>
            <a:r>
              <a:rPr lang="pt-BR" dirty="0" err="1"/>
              <a:t>duloxetina</a:t>
            </a:r>
            <a:r>
              <a:rPr lang="pt-BR" dirty="0"/>
              <a:t>, </a:t>
            </a:r>
            <a:r>
              <a:rPr lang="pt-BR" dirty="0" err="1"/>
              <a:t>sertralina</a:t>
            </a:r>
            <a:r>
              <a:rPr lang="pt-BR" dirty="0"/>
              <a:t>, </a:t>
            </a:r>
            <a:r>
              <a:rPr lang="pt-BR" dirty="0" err="1"/>
              <a:t>venlafaxina</a:t>
            </a:r>
            <a:r>
              <a:rPr lang="pt-BR" dirty="0"/>
              <a:t>, </a:t>
            </a:r>
            <a:r>
              <a:rPr lang="pt-BR" dirty="0" err="1"/>
              <a:t>citalopram</a:t>
            </a:r>
            <a:r>
              <a:rPr lang="pt-BR" dirty="0"/>
              <a:t>,</a:t>
            </a:r>
          </a:p>
          <a:p>
            <a:r>
              <a:rPr lang="pt-BR" dirty="0"/>
              <a:t>fluoxetina, </a:t>
            </a:r>
            <a:r>
              <a:rPr lang="pt-BR" dirty="0" err="1"/>
              <a:t>escitalopram</a:t>
            </a:r>
            <a:r>
              <a:rPr lang="pt-BR" dirty="0"/>
              <a:t>, </a:t>
            </a:r>
            <a:r>
              <a:rPr lang="pt-BR" dirty="0" err="1"/>
              <a:t>trazodona</a:t>
            </a:r>
            <a:r>
              <a:rPr lang="pt-BR" dirty="0"/>
              <a:t>, </a:t>
            </a:r>
            <a:r>
              <a:rPr lang="pt-BR" dirty="0" err="1"/>
              <a:t>amitriptilina</a:t>
            </a:r>
            <a:r>
              <a:rPr lang="pt-BR" dirty="0"/>
              <a:t>,</a:t>
            </a:r>
          </a:p>
          <a:p>
            <a:r>
              <a:rPr lang="pt-BR" dirty="0" err="1"/>
              <a:t>paroxetina</a:t>
            </a:r>
            <a:r>
              <a:rPr lang="pt-BR" dirty="0"/>
              <a:t>, </a:t>
            </a:r>
            <a:r>
              <a:rPr lang="pt-BR" dirty="0" err="1"/>
              <a:t>nortriptilina</a:t>
            </a:r>
            <a:r>
              <a:rPr lang="pt-BR" dirty="0"/>
              <a:t> e </a:t>
            </a:r>
            <a:r>
              <a:rPr lang="pt-BR" dirty="0" err="1"/>
              <a:t>dosulepina</a:t>
            </a:r>
            <a:r>
              <a:rPr lang="pt-BR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0770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peso corporal foi o resultado de interesse. </a:t>
            </a:r>
          </a:p>
          <a:p>
            <a:endParaRPr lang="pt-BR" dirty="0"/>
          </a:p>
          <a:p>
            <a:r>
              <a:rPr lang="pt-BR" dirty="0"/>
              <a:t>Nós</a:t>
            </a:r>
            <a:r>
              <a:rPr lang="pt-BR" baseline="0" dirty="0"/>
              <a:t> </a:t>
            </a:r>
            <a:r>
              <a:rPr lang="pt-BR" dirty="0"/>
              <a:t>avaliaram todos os registros de peso corporal, altura e IMC.</a:t>
            </a:r>
          </a:p>
          <a:p>
            <a:endParaRPr lang="pt-BR" dirty="0"/>
          </a:p>
          <a:p>
            <a:r>
              <a:rPr lang="pt-BR" dirty="0"/>
              <a:t>Se um valor de peso corporal foi registrado que indicava</a:t>
            </a:r>
            <a:r>
              <a:rPr lang="pt-BR" baseline="0" dirty="0"/>
              <a:t> </a:t>
            </a:r>
            <a:r>
              <a:rPr lang="pt-BR" dirty="0"/>
              <a:t>aumento de peso ≥5% em relação ao anterior</a:t>
            </a:r>
          </a:p>
          <a:p>
            <a:r>
              <a:rPr lang="pt-BR" dirty="0"/>
              <a:t>ano, classificamos o ano como associado</a:t>
            </a:r>
            <a:r>
              <a:rPr lang="pt-BR" baseline="0" dirty="0"/>
              <a:t> </a:t>
            </a:r>
            <a:r>
              <a:rPr lang="pt-BR" dirty="0"/>
              <a:t>com ganho de peso. </a:t>
            </a:r>
          </a:p>
          <a:p>
            <a:endParaRPr lang="pt-BR" dirty="0"/>
          </a:p>
          <a:p>
            <a:r>
              <a:rPr lang="pt-BR" dirty="0"/>
              <a:t>Na análise nós mantivemos a pessoa</a:t>
            </a:r>
            <a:r>
              <a:rPr lang="pt-BR" baseline="0" dirty="0"/>
              <a:t> </a:t>
            </a:r>
            <a:r>
              <a:rPr lang="pt-BR" dirty="0"/>
              <a:t>tempo não associado a valores de peso corporal registrados,</a:t>
            </a:r>
          </a:p>
          <a:p>
            <a:r>
              <a:rPr lang="pt-BR" dirty="0"/>
              <a:t>incorporando a hipótese de que o ganho de peso</a:t>
            </a:r>
            <a:r>
              <a:rPr lang="pt-BR" baseline="0" dirty="0"/>
              <a:t> </a:t>
            </a:r>
            <a:r>
              <a:rPr lang="pt-BR" dirty="0"/>
              <a:t>não ocorreu. </a:t>
            </a:r>
          </a:p>
          <a:p>
            <a:endParaRPr lang="pt-BR" dirty="0"/>
          </a:p>
          <a:p>
            <a:r>
              <a:rPr lang="pt-BR" dirty="0"/>
              <a:t>Em uma análise de sensibilidade, excluímos</a:t>
            </a:r>
            <a:r>
              <a:rPr lang="pt-BR" baseline="0" dirty="0"/>
              <a:t> </a:t>
            </a:r>
            <a:r>
              <a:rPr lang="pt-BR" dirty="0"/>
              <a:t>tempo da pessoa sem registros de peso, de modo a fornecer</a:t>
            </a:r>
          </a:p>
          <a:p>
            <a:r>
              <a:rPr lang="pt-BR" dirty="0"/>
              <a:t>Análise de “caso completo”.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7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Incluímos várias variáveis ​​conhecidas</a:t>
            </a:r>
          </a:p>
          <a:p>
            <a:r>
              <a:rPr lang="pt-BR" dirty="0" err="1"/>
              <a:t>confundidores</a:t>
            </a:r>
            <a:r>
              <a:rPr lang="pt-BR" dirty="0"/>
              <a:t> ou modificadores de efeito na relação entre</a:t>
            </a:r>
          </a:p>
          <a:p>
            <a:r>
              <a:rPr lang="pt-BR" dirty="0"/>
              <a:t>uso de antidepressivos e </a:t>
            </a:r>
            <a:r>
              <a:rPr lang="pt-BR" dirty="0" err="1"/>
              <a:t>subseqüente</a:t>
            </a:r>
            <a:r>
              <a:rPr lang="pt-BR" dirty="0"/>
              <a:t> ganho de peso: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sexo;</a:t>
            </a:r>
          </a:p>
          <a:p>
            <a:r>
              <a:rPr lang="pt-BR" dirty="0"/>
              <a:t>categoria inicial de IMC; era; </a:t>
            </a:r>
          </a:p>
          <a:p>
            <a:r>
              <a:rPr lang="pt-BR" dirty="0"/>
              <a:t>condição de fumante; </a:t>
            </a:r>
          </a:p>
          <a:p>
            <a:r>
              <a:rPr lang="pt-BR" dirty="0" err="1"/>
              <a:t>Coprescribing</a:t>
            </a:r>
            <a:r>
              <a:rPr lang="pt-BR" baseline="0" dirty="0"/>
              <a:t> </a:t>
            </a:r>
            <a:r>
              <a:rPr lang="pt-BR" dirty="0"/>
              <a:t>de antiepilépticos ou </a:t>
            </a:r>
            <a:r>
              <a:rPr lang="pt-BR" dirty="0" err="1"/>
              <a:t>antipsicóticos</a:t>
            </a:r>
            <a:r>
              <a:rPr lang="pt-BR" dirty="0"/>
              <a:t>; e </a:t>
            </a:r>
          </a:p>
          <a:p>
            <a:r>
              <a:rPr lang="pt-BR" dirty="0" err="1"/>
              <a:t>Comorbidades</a:t>
            </a:r>
            <a:r>
              <a:rPr lang="pt-BR" baseline="0" dirty="0"/>
              <a:t> </a:t>
            </a:r>
            <a:r>
              <a:rPr lang="pt-BR" dirty="0"/>
              <a:t>de diabetes, doença coronariana, acidente vascular cerebral, câncer,</a:t>
            </a:r>
            <a:r>
              <a:rPr lang="pt-BR" baseline="0" dirty="0"/>
              <a:t> </a:t>
            </a:r>
            <a:r>
              <a:rPr lang="pt-BR" dirty="0"/>
              <a:t>e depressão. </a:t>
            </a:r>
          </a:p>
          <a:p>
            <a:endParaRPr lang="pt-BR" b="1" dirty="0"/>
          </a:p>
          <a:p>
            <a:r>
              <a:rPr lang="pt-BR" b="1" dirty="0"/>
              <a:t>Classificações de presença ou ausência</a:t>
            </a:r>
            <a:r>
              <a:rPr lang="pt-BR" b="1" baseline="0" dirty="0"/>
              <a:t> </a:t>
            </a:r>
            <a:r>
              <a:rPr lang="pt-BR" b="1" dirty="0"/>
              <a:t>de câncer, doença coronariana e acidente vascular cerebral</a:t>
            </a:r>
          </a:p>
          <a:p>
            <a:r>
              <a:rPr lang="pt-BR" b="1" dirty="0"/>
              <a:t>registrado clinicamente, ou se o participante tivesse sido</a:t>
            </a:r>
            <a:r>
              <a:rPr lang="pt-BR" b="1" baseline="0" dirty="0"/>
              <a:t> </a:t>
            </a:r>
            <a:r>
              <a:rPr lang="pt-BR" b="1" dirty="0"/>
              <a:t>referidos serviços especializados para a gestão de qualquer</a:t>
            </a:r>
          </a:p>
          <a:p>
            <a:r>
              <a:rPr lang="pt-BR" b="1" dirty="0"/>
              <a:t>destas condições.</a:t>
            </a:r>
          </a:p>
          <a:p>
            <a:endParaRPr lang="pt-BR" dirty="0"/>
          </a:p>
          <a:p>
            <a:r>
              <a:rPr lang="pt-BR" dirty="0"/>
              <a:t> Nós classificamos diabetes como sendo</a:t>
            </a:r>
            <a:r>
              <a:rPr lang="pt-BR" baseline="0" dirty="0"/>
              <a:t> </a:t>
            </a:r>
            <a:r>
              <a:rPr lang="pt-BR" dirty="0"/>
              <a:t>presente se a condição tivesse sido registrada no</a:t>
            </a:r>
            <a:r>
              <a:rPr lang="pt-BR" baseline="0" dirty="0"/>
              <a:t> </a:t>
            </a:r>
            <a:r>
              <a:rPr lang="pt-BR" dirty="0"/>
              <a:t>conjunto de dados clinicamente, o participante tinha sido prescrito</a:t>
            </a:r>
            <a:r>
              <a:rPr lang="pt-BR" baseline="0" dirty="0"/>
              <a:t> </a:t>
            </a:r>
            <a:r>
              <a:rPr lang="pt-BR" dirty="0"/>
              <a:t>uma droga para o controle de insulina dependente ou não insulina</a:t>
            </a:r>
            <a:r>
              <a:rPr lang="pt-BR" baseline="0" dirty="0"/>
              <a:t> </a:t>
            </a:r>
            <a:r>
              <a:rPr lang="pt-BR" dirty="0"/>
              <a:t>diabetes dependente, ou o participante teve</a:t>
            </a:r>
          </a:p>
          <a:p>
            <a:r>
              <a:rPr lang="pt-BR" dirty="0"/>
              <a:t>foi encaminhado para uma clínica de diabetes. </a:t>
            </a:r>
          </a:p>
          <a:p>
            <a:endParaRPr lang="pt-BR" dirty="0"/>
          </a:p>
          <a:p>
            <a:r>
              <a:rPr lang="pt-BR" b="1" dirty="0"/>
              <a:t>Os participantes foram</a:t>
            </a:r>
            <a:r>
              <a:rPr lang="pt-BR" b="1" baseline="0" dirty="0"/>
              <a:t> </a:t>
            </a:r>
            <a:r>
              <a:rPr lang="pt-BR" b="1" dirty="0"/>
              <a:t>classificados como deprimidos em cada ano de acompanhamento se</a:t>
            </a:r>
            <a:r>
              <a:rPr lang="pt-BR" b="1" baseline="0" dirty="0"/>
              <a:t> </a:t>
            </a:r>
            <a:r>
              <a:rPr lang="pt-BR" b="1" dirty="0"/>
              <a:t>foram registrados como tendo depressão em um determinado ano.21</a:t>
            </a:r>
          </a:p>
          <a:p>
            <a:endParaRPr lang="pt-BR" dirty="0"/>
          </a:p>
          <a:p>
            <a:r>
              <a:rPr lang="pt-BR" dirty="0"/>
              <a:t>O status de fumante foi retirado dos registros clínicos,</a:t>
            </a:r>
            <a:r>
              <a:rPr lang="pt-BR" baseline="0" dirty="0"/>
              <a:t> </a:t>
            </a:r>
            <a:r>
              <a:rPr lang="pt-BR" dirty="0"/>
              <a:t>ou inferidos a partir de encaminhamentos para clínicas de cessação do tabagismo</a:t>
            </a:r>
          </a:p>
          <a:p>
            <a:r>
              <a:rPr lang="pt-BR" dirty="0"/>
              <a:t>ou de prescrições de dispositivos ou drogas para fumar</a:t>
            </a:r>
            <a:r>
              <a:rPr lang="pt-BR" baseline="0" dirty="0"/>
              <a:t> </a:t>
            </a:r>
            <a:r>
              <a:rPr lang="pt-BR" dirty="0"/>
              <a:t>cessação.22 </a:t>
            </a:r>
          </a:p>
          <a:p>
            <a:endParaRPr lang="pt-BR" dirty="0"/>
          </a:p>
          <a:p>
            <a:r>
              <a:rPr lang="pt-BR" dirty="0"/>
              <a:t>Incluímos também se os participantes</a:t>
            </a:r>
            <a:r>
              <a:rPr lang="pt-BR" baseline="0" dirty="0"/>
              <a:t> </a:t>
            </a:r>
            <a:r>
              <a:rPr lang="pt-BR" dirty="0"/>
              <a:t>recebeu conselhos sobre o controle de peso ou</a:t>
            </a:r>
            <a:r>
              <a:rPr lang="pt-BR" baseline="0" dirty="0"/>
              <a:t> </a:t>
            </a:r>
            <a:r>
              <a:rPr lang="pt-BR" dirty="0"/>
              <a:t>dieta.23 </a:t>
            </a:r>
          </a:p>
          <a:p>
            <a:endParaRPr lang="pt-BR" dirty="0"/>
          </a:p>
          <a:p>
            <a:r>
              <a:rPr lang="pt-BR" dirty="0"/>
              <a:t>A classificação de privação foi baseada em quintas do índice inglês de privação múltipla (2010),</a:t>
            </a:r>
            <a:r>
              <a:rPr lang="pt-BR" baseline="0" dirty="0"/>
              <a:t> </a:t>
            </a:r>
            <a:r>
              <a:rPr lang="pt-BR" dirty="0"/>
              <a:t>que avalia a privação social e material</a:t>
            </a:r>
          </a:p>
          <a:p>
            <a:r>
              <a:rPr lang="pt-BR" dirty="0"/>
              <a:t>sete domínios. Para análises de subgrupo, </a:t>
            </a:r>
            <a:r>
              <a:rPr lang="pt-BR" b="1" dirty="0"/>
              <a:t>categorizamos</a:t>
            </a:r>
            <a:r>
              <a:rPr lang="pt-BR" b="1" baseline="0" dirty="0"/>
              <a:t> </a:t>
            </a:r>
            <a:r>
              <a:rPr lang="pt-BR" b="1" dirty="0"/>
              <a:t>idade em grupos de 10 anos.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546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#análise estatística</a:t>
            </a:r>
          </a:p>
          <a:p>
            <a:endParaRPr lang="pt-BR" dirty="0"/>
          </a:p>
          <a:p>
            <a:r>
              <a:rPr lang="pt-BR" dirty="0"/>
              <a:t>A unidade de análise foi anos pessoa, com cada</a:t>
            </a:r>
            <a:r>
              <a:rPr lang="pt-BR" baseline="0" dirty="0"/>
              <a:t> </a:t>
            </a:r>
            <a:r>
              <a:rPr lang="pt-BR" dirty="0"/>
              <a:t>o registro do participante é dividido em anos de calendário</a:t>
            </a:r>
            <a:r>
              <a:rPr lang="pt-BR" baseline="0" dirty="0"/>
              <a:t> </a:t>
            </a:r>
            <a:r>
              <a:rPr lang="pt-BR" dirty="0"/>
              <a:t>acompanhamento. </a:t>
            </a:r>
          </a:p>
          <a:p>
            <a:endParaRPr lang="pt-BR" dirty="0"/>
          </a:p>
          <a:p>
            <a:r>
              <a:rPr lang="pt-BR" dirty="0"/>
              <a:t>Eu classifiquei tempo de pessoa para cada calendário</a:t>
            </a:r>
            <a:r>
              <a:rPr lang="pt-BR" baseline="0" dirty="0"/>
              <a:t> </a:t>
            </a:r>
            <a:r>
              <a:rPr lang="pt-BR" dirty="0"/>
              <a:t>ano como “exposto” se uma prescrição de antidepressivo ou</a:t>
            </a:r>
            <a:r>
              <a:rPr lang="pt-BR" baseline="0" dirty="0"/>
              <a:t> </a:t>
            </a:r>
            <a:r>
              <a:rPr lang="pt-BR" dirty="0"/>
              <a:t>mais foi emitido naquele ano. Em análises </a:t>
            </a:r>
            <a:r>
              <a:rPr lang="pt-BR" dirty="0" err="1"/>
              <a:t>univariadas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dirty="0"/>
              <a:t>estimamos a incidência de ≥ 5% de ganho de peso corporal</a:t>
            </a:r>
            <a:r>
              <a:rPr lang="pt-BR" baseline="0" dirty="0"/>
              <a:t> </a:t>
            </a:r>
            <a:r>
              <a:rPr lang="pt-BR" dirty="0"/>
              <a:t>por 100 pessoas / ano para participantes tratados ou não</a:t>
            </a:r>
          </a:p>
          <a:p>
            <a:r>
              <a:rPr lang="pt-BR" dirty="0"/>
              <a:t>tratado com antidepressivos. </a:t>
            </a:r>
          </a:p>
          <a:p>
            <a:endParaRPr lang="pt-BR" dirty="0"/>
          </a:p>
          <a:p>
            <a:r>
              <a:rPr lang="pt-BR" dirty="0"/>
              <a:t>O número necessário para</a:t>
            </a:r>
            <a:r>
              <a:rPr lang="pt-BR" baseline="0" dirty="0"/>
              <a:t> </a:t>
            </a:r>
            <a:r>
              <a:rPr lang="pt-BR" dirty="0"/>
              <a:t>dano (NNH) foi computado como o recíproco do risco</a:t>
            </a:r>
            <a:r>
              <a:rPr lang="pt-BR" baseline="0" dirty="0"/>
              <a:t> </a:t>
            </a:r>
            <a:r>
              <a:rPr lang="pt-BR" dirty="0"/>
              <a:t>diferença. </a:t>
            </a:r>
          </a:p>
          <a:p>
            <a:endParaRPr lang="pt-BR" dirty="0"/>
          </a:p>
          <a:p>
            <a:r>
              <a:rPr lang="pt-BR" dirty="0"/>
              <a:t>Realizamos análises de regressão de Poisson</a:t>
            </a:r>
            <a:r>
              <a:rPr lang="pt-BR" baseline="0" dirty="0"/>
              <a:t> </a:t>
            </a:r>
            <a:r>
              <a:rPr lang="pt-BR" dirty="0"/>
              <a:t>usando anos pessoa como observações. O resultado foi</a:t>
            </a:r>
            <a:r>
              <a:rPr lang="pt-BR" baseline="0" dirty="0"/>
              <a:t> </a:t>
            </a:r>
            <a:r>
              <a:rPr lang="pt-BR" dirty="0"/>
              <a:t>incidência de ≥ 5% de ganho de peso corporal, a exposição foi o uso de antidepressivos em um ano, e o registro da pessoa</a:t>
            </a:r>
          </a:p>
          <a:p>
            <a:r>
              <a:rPr lang="pt-BR" dirty="0"/>
              <a:t>o tempo foi incluído como compensado. Para permitir a correlação</a:t>
            </a:r>
          </a:p>
          <a:p>
            <a:r>
              <a:rPr lang="pt-BR" dirty="0"/>
              <a:t>de repetidas observações sobre os participantes que usamos</a:t>
            </a:r>
          </a:p>
          <a:p>
            <a:r>
              <a:rPr lang="pt-BR" dirty="0"/>
              <a:t>estimativas robustas de variância. </a:t>
            </a:r>
          </a:p>
          <a:p>
            <a:endParaRPr lang="pt-BR" dirty="0"/>
          </a:p>
          <a:p>
            <a:r>
              <a:rPr lang="pt-BR" dirty="0"/>
              <a:t>Nós estimamos taxa ajustada</a:t>
            </a:r>
            <a:r>
              <a:rPr lang="pt-BR" baseline="0" dirty="0"/>
              <a:t> </a:t>
            </a:r>
            <a:r>
              <a:rPr lang="pt-BR" dirty="0"/>
              <a:t>proporções e intervalos de confiança. </a:t>
            </a:r>
          </a:p>
          <a:p>
            <a:r>
              <a:rPr lang="pt-BR" dirty="0"/>
              <a:t>Os modelos</a:t>
            </a:r>
            <a:r>
              <a:rPr lang="pt-BR" baseline="0" dirty="0"/>
              <a:t> </a:t>
            </a:r>
            <a:r>
              <a:rPr lang="pt-BR" dirty="0"/>
              <a:t>incluiu o termo quadrático age2. </a:t>
            </a:r>
          </a:p>
          <a:p>
            <a:r>
              <a:rPr lang="pt-BR" dirty="0"/>
              <a:t>A final totalmente</a:t>
            </a:r>
            <a:r>
              <a:rPr lang="pt-BR" baseline="0" dirty="0"/>
              <a:t> </a:t>
            </a:r>
            <a:r>
              <a:rPr lang="pt-BR" dirty="0"/>
              <a:t>modelo ajustado </a:t>
            </a:r>
            <a:r>
              <a:rPr lang="pt-BR" dirty="0" err="1"/>
              <a:t>ajustado</a:t>
            </a:r>
            <a:r>
              <a:rPr lang="pt-BR" dirty="0"/>
              <a:t> para sexo, categoria inicial de IMC,</a:t>
            </a:r>
          </a:p>
          <a:p>
            <a:r>
              <a:rPr lang="pt-BR" dirty="0"/>
              <a:t>idade, idade2, diabetes, doença cardíaca coronária, acidente vascular cerebral,</a:t>
            </a:r>
          </a:p>
          <a:p>
            <a:r>
              <a:rPr lang="pt-BR" dirty="0"/>
              <a:t>câncer, depressão, tabagismo, </a:t>
            </a:r>
            <a:r>
              <a:rPr lang="pt-BR" dirty="0" err="1"/>
              <a:t>coprescribing</a:t>
            </a:r>
            <a:endParaRPr lang="pt-BR" dirty="0"/>
          </a:p>
          <a:p>
            <a:r>
              <a:rPr lang="pt-BR" dirty="0"/>
              <a:t>de antiepilépticos ou </a:t>
            </a:r>
            <a:r>
              <a:rPr lang="pt-BR" dirty="0" err="1"/>
              <a:t>antipsicóticos</a:t>
            </a:r>
            <a:r>
              <a:rPr lang="pt-BR" dirty="0"/>
              <a:t>, aconselhamento dietético, ano,</a:t>
            </a:r>
          </a:p>
          <a:p>
            <a:r>
              <a:rPr lang="pt-BR" dirty="0"/>
              <a:t>região de residência e quinta de privação. </a:t>
            </a:r>
          </a:p>
          <a:p>
            <a:endParaRPr lang="pt-BR" dirty="0"/>
          </a:p>
          <a:p>
            <a:r>
              <a:rPr lang="pt-BR" dirty="0"/>
              <a:t>Para</a:t>
            </a:r>
          </a:p>
          <a:p>
            <a:r>
              <a:rPr lang="pt-BR" dirty="0"/>
              <a:t>análises ajustadas, calculamos o NNH aplicando</a:t>
            </a:r>
          </a:p>
          <a:p>
            <a:r>
              <a:rPr lang="pt-BR" dirty="0"/>
              <a:t>a razão da taxa ajustada para a incidência de ganho de peso em</a:t>
            </a:r>
          </a:p>
          <a:p>
            <a:r>
              <a:rPr lang="pt-BR" dirty="0"/>
              <a:t>participantes não tratados com antidepressivos, possibilitando</a:t>
            </a:r>
          </a:p>
          <a:p>
            <a:r>
              <a:rPr lang="pt-BR" dirty="0"/>
              <a:t>estimação da diferença de risco e sua reciprocidade</a:t>
            </a:r>
          </a:p>
          <a:p>
            <a:r>
              <a:rPr lang="pt-BR" dirty="0"/>
              <a:t>NNH. </a:t>
            </a:r>
          </a:p>
          <a:p>
            <a:endParaRPr lang="pt-BR" dirty="0"/>
          </a:p>
          <a:p>
            <a:r>
              <a:rPr lang="pt-BR" dirty="0"/>
              <a:t>Parcelas florestais apresentam medidas de associação</a:t>
            </a:r>
          </a:p>
          <a:p>
            <a:r>
              <a:rPr lang="pt-BR" dirty="0"/>
              <a:t>para subgrupos e antidepressivos individuais e para</a:t>
            </a:r>
          </a:p>
          <a:p>
            <a:r>
              <a:rPr lang="pt-BR" dirty="0"/>
              <a:t>classes de antidepressivos. </a:t>
            </a:r>
          </a:p>
          <a:p>
            <a:endParaRPr lang="pt-BR" dirty="0"/>
          </a:p>
          <a:p>
            <a:r>
              <a:rPr lang="pt-BR" dirty="0"/>
              <a:t>Para avaliar a heterogeneidade por</a:t>
            </a:r>
            <a:r>
              <a:rPr lang="pt-BR" baseline="0" dirty="0"/>
              <a:t> </a:t>
            </a:r>
            <a:r>
              <a:rPr lang="pt-BR" dirty="0"/>
              <a:t>tanto classe antidepressiva e global conduzimos</a:t>
            </a:r>
          </a:p>
          <a:p>
            <a:r>
              <a:rPr lang="pt-BR" dirty="0" err="1"/>
              <a:t>metanálise</a:t>
            </a:r>
            <a:r>
              <a:rPr lang="pt-BR" dirty="0"/>
              <a:t> de efeitos aleatórios. </a:t>
            </a:r>
          </a:p>
          <a:p>
            <a:endParaRPr lang="pt-BR" dirty="0"/>
          </a:p>
          <a:p>
            <a:r>
              <a:rPr lang="pt-BR" dirty="0"/>
              <a:t>Nós usamos a versão </a:t>
            </a:r>
            <a:r>
              <a:rPr lang="pt-BR" dirty="0" err="1"/>
              <a:t>Stata</a:t>
            </a:r>
            <a:endParaRPr lang="pt-BR" dirty="0"/>
          </a:p>
          <a:p>
            <a:r>
              <a:rPr lang="pt-BR" dirty="0"/>
              <a:t>14.224 e R versão 3.4.225 para análises estatísticas.</a:t>
            </a:r>
          </a:p>
          <a:p>
            <a:endParaRPr lang="pt-BR" dirty="0"/>
          </a:p>
          <a:p>
            <a:r>
              <a:rPr lang="pt-BR" dirty="0"/>
              <a:t># Envolvimento do paciente</a:t>
            </a:r>
          </a:p>
          <a:p>
            <a:r>
              <a:rPr lang="pt-BR" dirty="0"/>
              <a:t>Nenhum paciente esteve envolvido na definição da pesquisa</a:t>
            </a:r>
          </a:p>
          <a:p>
            <a:r>
              <a:rPr lang="pt-BR" dirty="0"/>
              <a:t>questão ou as medidas de resultado, nem foram</a:t>
            </a:r>
          </a:p>
          <a:p>
            <a:r>
              <a:rPr lang="pt-BR" dirty="0"/>
              <a:t>eles envolvidos no desenvolvimento de planos de design ou</a:t>
            </a:r>
          </a:p>
          <a:p>
            <a:r>
              <a:rPr lang="pt-BR" dirty="0"/>
              <a:t>implementação do estudo. Nós recebemos entrada</a:t>
            </a:r>
          </a:p>
          <a:p>
            <a:r>
              <a:rPr lang="pt-BR" dirty="0"/>
              <a:t>no relatório do Paciente e Envolvimento Público</a:t>
            </a:r>
          </a:p>
          <a:p>
            <a:r>
              <a:rPr lang="pt-BR" dirty="0"/>
              <a:t>representantes que comentaram sobre a relevância</a:t>
            </a:r>
          </a:p>
          <a:p>
            <a:r>
              <a:rPr lang="pt-BR" dirty="0"/>
              <a:t>da questão do design, a legibilidade do relatório,</a:t>
            </a:r>
          </a:p>
          <a:p>
            <a:r>
              <a:rPr lang="pt-BR" dirty="0"/>
              <a:t>e o impacto potencial dos resultados em suas</a:t>
            </a:r>
          </a:p>
          <a:p>
            <a:r>
              <a:rPr lang="pt-BR" dirty="0"/>
              <a:t>tratamento.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448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  <a:p>
            <a:endParaRPr lang="pt-BR" dirty="0"/>
          </a:p>
          <a:p>
            <a:r>
              <a:rPr lang="pt-BR" dirty="0"/>
              <a:t>A coorte inicial compreendeu 314 449 participantes. Nós</a:t>
            </a:r>
          </a:p>
          <a:p>
            <a:r>
              <a:rPr lang="pt-BR" dirty="0"/>
              <a:t>excluiu todo o tempo da pessoa para 3809 (1.2%) participantes</a:t>
            </a:r>
          </a:p>
          <a:p>
            <a:r>
              <a:rPr lang="pt-BR" dirty="0"/>
              <a:t>com registros insuficientes para análise; 2404 (0,8%)</a:t>
            </a:r>
          </a:p>
          <a:p>
            <a:r>
              <a:rPr lang="pt-BR" dirty="0"/>
              <a:t>com registro de cirurgia bariátrica para tratamento</a:t>
            </a:r>
          </a:p>
          <a:p>
            <a:r>
              <a:rPr lang="pt-BR" dirty="0"/>
              <a:t>de obesidade; 13 517 (4,3%) sem valores de IMC registrados</a:t>
            </a:r>
          </a:p>
          <a:p>
            <a:r>
              <a:rPr lang="pt-BR" dirty="0"/>
              <a:t>entre 2004 e 2014 ou nenhum registro de tabagismo</a:t>
            </a:r>
          </a:p>
          <a:p>
            <a:r>
              <a:rPr lang="pt-BR" dirty="0"/>
              <a:t>status; e hora da pessoa para mulheres que deram à luz</a:t>
            </a:r>
          </a:p>
          <a:p>
            <a:endParaRPr lang="pt-BR" dirty="0"/>
          </a:p>
          <a:p>
            <a:r>
              <a:rPr lang="pt-BR" dirty="0"/>
              <a:t>durante um período definido como 280 dias (40 semanas) antes</a:t>
            </a:r>
          </a:p>
          <a:p>
            <a:r>
              <a:rPr lang="pt-BR" dirty="0"/>
              <a:t>e após a data de entrega registrada. A amostra final</a:t>
            </a:r>
          </a:p>
          <a:p>
            <a:r>
              <a:rPr lang="pt-BR" dirty="0"/>
              <a:t>para análise incluiu 294 719 (93,7%) participantes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1354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Tabela 1 apresenta as características dos participantes</a:t>
            </a:r>
            <a:r>
              <a:rPr lang="pt-BR" baseline="0" dirty="0"/>
              <a:t> </a:t>
            </a:r>
            <a:r>
              <a:rPr lang="pt-BR" dirty="0"/>
              <a:t>na sua entrada para o estudo de acordo com o antidepressivo</a:t>
            </a:r>
          </a:p>
          <a:p>
            <a:r>
              <a:rPr lang="pt-BR" dirty="0"/>
              <a:t>estado de prescrição.</a:t>
            </a:r>
          </a:p>
          <a:p>
            <a:endParaRPr lang="pt-BR" dirty="0"/>
          </a:p>
          <a:p>
            <a:r>
              <a:rPr lang="pt-BR" dirty="0"/>
              <a:t>Entre 294 719 participantes,</a:t>
            </a:r>
            <a:r>
              <a:rPr lang="pt-BR" baseline="0" dirty="0"/>
              <a:t> </a:t>
            </a:r>
            <a:r>
              <a:rPr lang="pt-BR" dirty="0"/>
              <a:t>53 110 (18,0%) foram prescritos antidepressivos em</a:t>
            </a:r>
            <a:r>
              <a:rPr lang="pt-BR" baseline="0" dirty="0"/>
              <a:t> </a:t>
            </a:r>
            <a:r>
              <a:rPr lang="pt-BR" dirty="0"/>
              <a:t>seu primeiro ano de calendário de entrada no estudo. </a:t>
            </a:r>
          </a:p>
          <a:p>
            <a:endParaRPr lang="pt-BR" dirty="0"/>
          </a:p>
          <a:p>
            <a:r>
              <a:rPr lang="pt-BR" dirty="0"/>
              <a:t>A proporção</a:t>
            </a:r>
            <a:r>
              <a:rPr lang="pt-BR" baseline="0" dirty="0"/>
              <a:t> </a:t>
            </a:r>
            <a:r>
              <a:rPr lang="pt-BR" dirty="0"/>
              <a:t>antidepressivos prescritos foi maior em mulheres</a:t>
            </a:r>
            <a:r>
              <a:rPr lang="pt-BR" baseline="0" dirty="0"/>
              <a:t> </a:t>
            </a:r>
            <a:r>
              <a:rPr lang="pt-BR" dirty="0"/>
              <a:t>(22,4%) do que nos homens (13,0%) e foi maior entre</a:t>
            </a:r>
          </a:p>
          <a:p>
            <a:r>
              <a:rPr lang="pt-BR" dirty="0"/>
              <a:t>as idades de 30 e 59 anos. </a:t>
            </a:r>
          </a:p>
          <a:p>
            <a:endParaRPr lang="pt-BR" dirty="0"/>
          </a:p>
          <a:p>
            <a:r>
              <a:rPr lang="pt-BR" dirty="0"/>
              <a:t>O uso de antidepressivo foi</a:t>
            </a:r>
            <a:r>
              <a:rPr lang="pt-BR" baseline="0" dirty="0"/>
              <a:t> </a:t>
            </a:r>
            <a:r>
              <a:rPr lang="pt-BR" dirty="0"/>
              <a:t>fortemente associada à categoria IMC, sendo menor</a:t>
            </a:r>
            <a:r>
              <a:rPr lang="pt-BR" baseline="0" dirty="0"/>
              <a:t> </a:t>
            </a:r>
            <a:r>
              <a:rPr lang="pt-BR" dirty="0"/>
              <a:t>com peso corporal normal (13,9%) e aumento</a:t>
            </a:r>
          </a:p>
          <a:p>
            <a:r>
              <a:rPr lang="pt-BR" dirty="0"/>
              <a:t>com categoria IMC  &gt;= 45 de até</a:t>
            </a:r>
            <a:r>
              <a:rPr lang="pt-BR" baseline="0" dirty="0"/>
              <a:t> </a:t>
            </a:r>
            <a:r>
              <a:rPr lang="pt-BR" dirty="0"/>
              <a:t>26,5% .</a:t>
            </a:r>
            <a:r>
              <a:rPr lang="pt-BR" baseline="0" dirty="0"/>
              <a:t> </a:t>
            </a:r>
          </a:p>
          <a:p>
            <a:endParaRPr lang="pt-BR" baseline="0" dirty="0"/>
          </a:p>
          <a:p>
            <a:r>
              <a:rPr lang="pt-BR" dirty="0"/>
              <a:t>O uso de antidepressivos foi maior em pacientes com</a:t>
            </a:r>
            <a:r>
              <a:rPr lang="pt-BR" baseline="0" dirty="0"/>
              <a:t> </a:t>
            </a:r>
            <a:r>
              <a:rPr lang="pt-BR" dirty="0" err="1"/>
              <a:t>comorbidade</a:t>
            </a:r>
            <a:r>
              <a:rPr lang="pt-BR" dirty="0"/>
              <a:t> e </a:t>
            </a:r>
            <a:r>
              <a:rPr lang="pt-BR" dirty="0" err="1"/>
              <a:t>coprescrições</a:t>
            </a:r>
            <a:r>
              <a:rPr lang="pt-BR" dirty="0"/>
              <a:t>, particularmente com</a:t>
            </a:r>
          </a:p>
          <a:p>
            <a:r>
              <a:rPr lang="pt-BR" dirty="0"/>
              <a:t>diagnósticos de acidente vascular cerebral e diabetes ou </a:t>
            </a:r>
            <a:r>
              <a:rPr lang="pt-BR" dirty="0" err="1"/>
              <a:t>coprescribing</a:t>
            </a:r>
            <a:r>
              <a:rPr lang="pt-BR" dirty="0"/>
              <a:t> de</a:t>
            </a:r>
          </a:p>
          <a:p>
            <a:r>
              <a:rPr lang="pt-BR" dirty="0"/>
              <a:t>antiepilépticos ou </a:t>
            </a:r>
            <a:r>
              <a:rPr lang="pt-BR" dirty="0" err="1"/>
              <a:t>antipsicóticos</a:t>
            </a:r>
            <a:r>
              <a:rPr lang="pt-BR" dirty="0"/>
              <a:t>, do que naqueles sem.</a:t>
            </a:r>
          </a:p>
          <a:p>
            <a:endParaRPr lang="pt-BR" dirty="0"/>
          </a:p>
          <a:p>
            <a:r>
              <a:rPr lang="pt-BR" dirty="0"/>
              <a:t>O uso de antidepressivos também foi associado a</a:t>
            </a:r>
            <a:r>
              <a:rPr lang="pt-BR" baseline="0" dirty="0"/>
              <a:t> </a:t>
            </a:r>
            <a:r>
              <a:rPr lang="pt-BR" dirty="0"/>
              <a:t>tabagismo e maior categoria de privação.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0789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/>
          </a:p>
          <a:p>
            <a:r>
              <a:rPr lang="pt-BR" dirty="0"/>
              <a:t>O uso de antidepressivos foi maior em pacientes com</a:t>
            </a:r>
            <a:r>
              <a:rPr lang="pt-BR" baseline="0" dirty="0"/>
              <a:t> </a:t>
            </a:r>
            <a:r>
              <a:rPr lang="pt-BR" dirty="0" err="1"/>
              <a:t>comorbidade</a:t>
            </a:r>
            <a:r>
              <a:rPr lang="pt-BR" dirty="0"/>
              <a:t> e </a:t>
            </a:r>
            <a:r>
              <a:rPr lang="pt-BR" dirty="0" err="1"/>
              <a:t>coprescrições</a:t>
            </a:r>
            <a:r>
              <a:rPr lang="pt-BR" dirty="0"/>
              <a:t>, particularmente com</a:t>
            </a:r>
          </a:p>
          <a:p>
            <a:r>
              <a:rPr lang="pt-BR" dirty="0"/>
              <a:t>diagnósticos de acidente vascular cerebral e diabetes ou </a:t>
            </a:r>
            <a:r>
              <a:rPr lang="pt-BR" dirty="0" err="1"/>
              <a:t>coprescribing</a:t>
            </a:r>
            <a:r>
              <a:rPr lang="pt-BR" dirty="0"/>
              <a:t> de</a:t>
            </a:r>
          </a:p>
          <a:p>
            <a:r>
              <a:rPr lang="pt-BR" dirty="0"/>
              <a:t>antiepilépticos ou </a:t>
            </a:r>
            <a:r>
              <a:rPr lang="pt-BR" dirty="0" err="1"/>
              <a:t>antipsicóticos</a:t>
            </a:r>
            <a:r>
              <a:rPr lang="pt-BR" dirty="0"/>
              <a:t>, do que naqueles sem.</a:t>
            </a:r>
          </a:p>
          <a:p>
            <a:endParaRPr lang="pt-BR" dirty="0"/>
          </a:p>
          <a:p>
            <a:r>
              <a:rPr lang="pt-BR" dirty="0"/>
              <a:t>O uso de antidepressivos também foi associado a</a:t>
            </a:r>
            <a:r>
              <a:rPr lang="pt-BR" baseline="0" dirty="0"/>
              <a:t> </a:t>
            </a:r>
            <a:r>
              <a:rPr lang="pt-BR" dirty="0"/>
              <a:t>tabagismo e maior categoria de Index</a:t>
            </a:r>
            <a:r>
              <a:rPr lang="pt-BR" baseline="0" dirty="0"/>
              <a:t> </a:t>
            </a:r>
            <a:r>
              <a:rPr lang="pt-BR" baseline="0" dirty="0" err="1"/>
              <a:t>of</a:t>
            </a:r>
            <a:r>
              <a:rPr lang="pt-BR" baseline="0" dirty="0"/>
              <a:t> </a:t>
            </a:r>
            <a:r>
              <a:rPr lang="pt-BR" baseline="0" dirty="0" err="1"/>
              <a:t>multiple</a:t>
            </a:r>
            <a:r>
              <a:rPr lang="pt-BR" baseline="0" dirty="0"/>
              <a:t> </a:t>
            </a:r>
            <a:r>
              <a:rPr lang="pt-BR" baseline="0" dirty="0" err="1"/>
              <a:t>deprivation</a:t>
            </a:r>
            <a:r>
              <a:rPr lang="pt-BR" baseline="0" dirty="0"/>
              <a:t> </a:t>
            </a:r>
            <a:r>
              <a:rPr lang="pt-BR" baseline="0" dirty="0" err="1"/>
              <a:t>fifth</a:t>
            </a:r>
            <a:r>
              <a:rPr lang="pt-BR" baseline="0" dirty="0"/>
              <a:t> (IMD)</a:t>
            </a:r>
            <a:r>
              <a:rPr lang="pt-BR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4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obesidade é uma preocupação crescente em todo o mundo. Entre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1975 e 2014 a prevalência global da obesidade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aumentou de 3,2% para 10,8% para homens e de 6,4%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14,9% para as mulheres.1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Estados Unidos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Unido têm entre as maiores taxas de obesidade no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mundo: 69% dos adultos norte-americanos estão com sobrepeso ou obesos 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36% são obesos, 2 e 61% dos adultos do Reino Unido têm excesso de peso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obesos, com a prevalência de obesidade aumentando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15% em 1993 para 26% em 2016.3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obesidade severa é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fortemente associada à desigualdade socioeconômica na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 os EUA quanto o Reino Unido.4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ganho de peso e a obesidade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 problemas de saúde pública, sendo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risco aumentado de doença crônica e mortalidade.5 6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estabelecida a obesidade, é difícil alcançar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perda de peso substancial e sustentada.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910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Tabela 2 apresenta a distribuição do tempo da pessoa para</a:t>
            </a:r>
          </a:p>
          <a:p>
            <a:r>
              <a:rPr lang="pt-BR" dirty="0"/>
              <a:t>toda a amostra e para subgrupos por </a:t>
            </a:r>
            <a:r>
              <a:rPr lang="pt-BR" dirty="0" err="1"/>
              <a:t>covariáveis</a:t>
            </a:r>
            <a:r>
              <a:rPr lang="pt-BR" dirty="0"/>
              <a:t>,</a:t>
            </a:r>
          </a:p>
          <a:p>
            <a:r>
              <a:rPr lang="pt-BR" dirty="0"/>
              <a:t>juntamente com o número de novos casos de ≥ 5% de peso, ganho. </a:t>
            </a:r>
          </a:p>
          <a:p>
            <a:endParaRPr lang="pt-BR" dirty="0"/>
          </a:p>
          <a:p>
            <a:r>
              <a:rPr lang="pt-BR" dirty="0"/>
              <a:t>Ao longo de um período de 10 anos, houve um total de</a:t>
            </a:r>
            <a:r>
              <a:rPr lang="pt-BR" baseline="0" dirty="0"/>
              <a:t> </a:t>
            </a:r>
            <a:r>
              <a:rPr lang="pt-BR" dirty="0"/>
              <a:t>1 836 452 pessoas por ano de acompanhamento. </a:t>
            </a:r>
          </a:p>
          <a:p>
            <a:endParaRPr lang="pt-BR" dirty="0"/>
          </a:p>
          <a:p>
            <a:r>
              <a:rPr lang="pt-BR" dirty="0"/>
              <a:t>Por 1 454 909</a:t>
            </a:r>
            <a:r>
              <a:rPr lang="pt-BR" baseline="0" dirty="0"/>
              <a:t> </a:t>
            </a:r>
            <a:r>
              <a:rPr lang="pt-BR" dirty="0"/>
              <a:t>pessoa </a:t>
            </a:r>
            <a:r>
              <a:rPr lang="pt-BR" b="1" dirty="0"/>
              <a:t>anos não associados ao antidepressivo</a:t>
            </a:r>
            <a:r>
              <a:rPr lang="pt-BR" b="1" baseline="0" dirty="0"/>
              <a:t> </a:t>
            </a:r>
            <a:r>
              <a:rPr lang="pt-BR" b="1" dirty="0"/>
              <a:t>uso, a incidência de ≥ 5% de ganho de peso foi de </a:t>
            </a:r>
          </a:p>
          <a:p>
            <a:r>
              <a:rPr lang="pt-BR" b="1" dirty="0"/>
              <a:t>8,1 por</a:t>
            </a:r>
            <a:r>
              <a:rPr lang="pt-BR" b="1" baseline="0" dirty="0"/>
              <a:t> </a:t>
            </a:r>
            <a:r>
              <a:rPr lang="pt-BR" b="1" dirty="0"/>
              <a:t>100 pessoas por ano, </a:t>
            </a:r>
          </a:p>
          <a:p>
            <a:r>
              <a:rPr lang="pt-BR" b="1" dirty="0"/>
              <a:t>enquanto para 381 543 pessoas</a:t>
            </a:r>
            <a:r>
              <a:rPr lang="pt-BR" b="1" baseline="0" dirty="0"/>
              <a:t> </a:t>
            </a:r>
            <a:r>
              <a:rPr lang="pt-BR" b="1" dirty="0"/>
              <a:t>associado ao uso de antidepressivos a incidência</a:t>
            </a:r>
            <a:r>
              <a:rPr lang="pt-BR" b="1" baseline="0" dirty="0"/>
              <a:t> </a:t>
            </a:r>
            <a:r>
              <a:rPr lang="pt-BR" b="1" dirty="0"/>
              <a:t>foi de 11,2 por 100 pessoas / ano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A taxa não ajustada</a:t>
            </a:r>
            <a:r>
              <a:rPr lang="pt-BR" baseline="0" dirty="0"/>
              <a:t> </a:t>
            </a:r>
            <a:r>
              <a:rPr lang="pt-BR" dirty="0"/>
              <a:t>proporção foi de 1,38 (intervalo de confiança de 95% 1,36 a 1,39,</a:t>
            </a:r>
          </a:p>
          <a:p>
            <a:r>
              <a:rPr lang="pt-BR" dirty="0"/>
              <a:t>P &lt;0,001). </a:t>
            </a:r>
          </a:p>
          <a:p>
            <a:endParaRPr lang="pt-BR" dirty="0"/>
          </a:p>
          <a:p>
            <a:r>
              <a:rPr lang="pt-BR" dirty="0"/>
              <a:t>A Tabela 2 também apresenta </a:t>
            </a:r>
            <a:r>
              <a:rPr lang="pt-BR" b="1" dirty="0"/>
              <a:t>dados para subgrupos</a:t>
            </a:r>
            <a:r>
              <a:rPr lang="pt-BR" b="1" baseline="0" dirty="0"/>
              <a:t> </a:t>
            </a:r>
            <a:r>
              <a:rPr lang="pt-BR" b="1" dirty="0"/>
              <a:t>por sexo, idade, IMC inicial, </a:t>
            </a:r>
            <a:r>
              <a:rPr lang="pt-BR" b="1" dirty="0" err="1"/>
              <a:t>comorbidade</a:t>
            </a:r>
            <a:r>
              <a:rPr lang="pt-BR" b="1" dirty="0"/>
              <a:t>, </a:t>
            </a:r>
            <a:r>
              <a:rPr lang="pt-BR" b="1" dirty="0" err="1"/>
              <a:t>coprescrição</a:t>
            </a:r>
            <a:r>
              <a:rPr lang="pt-BR" b="1" dirty="0"/>
              <a:t>,</a:t>
            </a:r>
            <a:r>
              <a:rPr lang="pt-BR" b="1" baseline="0" dirty="0"/>
              <a:t> </a:t>
            </a:r>
            <a:r>
              <a:rPr lang="pt-BR" b="1" dirty="0"/>
              <a:t>privação, tabagismo e aconselhamento dietético. </a:t>
            </a:r>
          </a:p>
          <a:p>
            <a:r>
              <a:rPr lang="pt-BR" dirty="0"/>
              <a:t>Enquanto o </a:t>
            </a:r>
            <a:r>
              <a:rPr lang="pt-BR" b="1" dirty="0"/>
              <a:t>risco</a:t>
            </a:r>
            <a:r>
              <a:rPr lang="pt-BR" b="1" baseline="0" dirty="0"/>
              <a:t> </a:t>
            </a:r>
            <a:r>
              <a:rPr lang="pt-BR" b="1" dirty="0"/>
              <a:t>de ganho de peso sem uso de antidepressivos diminuiu</a:t>
            </a:r>
            <a:r>
              <a:rPr lang="pt-BR" b="1" baseline="0" dirty="0"/>
              <a:t> </a:t>
            </a:r>
            <a:r>
              <a:rPr lang="pt-BR" b="1" dirty="0"/>
              <a:t>com a idade e aumentou com o aumento da categoria IMC,</a:t>
            </a:r>
          </a:p>
          <a:p>
            <a:r>
              <a:rPr lang="pt-BR" b="1" dirty="0"/>
              <a:t>a incidência de ganho de peso foi maior para os participantes</a:t>
            </a:r>
            <a:r>
              <a:rPr lang="pt-BR" b="1" baseline="0" dirty="0"/>
              <a:t> </a:t>
            </a:r>
            <a:r>
              <a:rPr lang="pt-BR" b="1" dirty="0"/>
              <a:t>tratados com antidepressivos </a:t>
            </a:r>
            <a:r>
              <a:rPr lang="pt-BR" dirty="0"/>
              <a:t>do que para aqueles não tratados</a:t>
            </a:r>
          </a:p>
          <a:p>
            <a:r>
              <a:rPr lang="pt-BR" dirty="0"/>
              <a:t>com antidepressivos em todos os subgrupos.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152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figura 1 apresenta taxa não ajustada e ajustada</a:t>
            </a:r>
            <a:r>
              <a:rPr lang="pt-BR" baseline="0" dirty="0"/>
              <a:t> </a:t>
            </a:r>
            <a:r>
              <a:rPr lang="pt-BR" dirty="0"/>
              <a:t> para aumento de peso de acordo com o uso de antidepressivo, assim como estimativas de subgrupos de </a:t>
            </a:r>
            <a:r>
              <a:rPr lang="pt-BR" dirty="0" err="1"/>
              <a:t>covariáveis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Após o ajuste para </a:t>
            </a:r>
            <a:r>
              <a:rPr lang="pt-BR" dirty="0" err="1"/>
              <a:t>covariáveis</a:t>
            </a:r>
            <a:r>
              <a:rPr lang="pt-BR" dirty="0"/>
              <a:t>, a razão da taxa foi</a:t>
            </a:r>
            <a:r>
              <a:rPr lang="pt-BR" baseline="0" dirty="0"/>
              <a:t> </a:t>
            </a:r>
            <a:r>
              <a:rPr lang="pt-BR" dirty="0"/>
              <a:t>1,21 (intervalo de confiança de 95% 1,19 a 1,22, P &lt;0,001)</a:t>
            </a:r>
          </a:p>
          <a:p>
            <a:r>
              <a:rPr lang="pt-BR" dirty="0"/>
              <a:t>indicando que </a:t>
            </a:r>
            <a:r>
              <a:rPr lang="pt-BR" b="1" dirty="0"/>
              <a:t>durante todo o período de acompanhamento</a:t>
            </a:r>
            <a:r>
              <a:rPr lang="pt-BR" b="1" baseline="0" dirty="0"/>
              <a:t> </a:t>
            </a:r>
            <a:r>
              <a:rPr lang="pt-BR" b="1" dirty="0"/>
              <a:t>o risco de ganho de peso ≥5% foi 21% maior durante</a:t>
            </a:r>
          </a:p>
          <a:p>
            <a:r>
              <a:rPr lang="pt-BR" b="1" dirty="0"/>
              <a:t>tratamento antidepressivo do que em outros momentos. </a:t>
            </a:r>
          </a:p>
          <a:p>
            <a:endParaRPr lang="pt-BR" dirty="0"/>
          </a:p>
          <a:p>
            <a:r>
              <a:rPr lang="pt-BR" dirty="0"/>
              <a:t>O</a:t>
            </a:r>
            <a:r>
              <a:rPr lang="pt-BR" baseline="0" dirty="0"/>
              <a:t> </a:t>
            </a:r>
            <a:r>
              <a:rPr lang="pt-BR" dirty="0"/>
              <a:t>risco absoluto de ganho de peso sem antidepressivo</a:t>
            </a:r>
            <a:r>
              <a:rPr lang="pt-BR" baseline="0" dirty="0"/>
              <a:t> </a:t>
            </a:r>
            <a:r>
              <a:rPr lang="pt-BR" dirty="0"/>
              <a:t>o uso foi de </a:t>
            </a:r>
            <a:r>
              <a:rPr lang="pt-BR" b="1" dirty="0"/>
              <a:t>8,1 por 100 pessoas / ano; uma razão de taxa de 1,21</a:t>
            </a:r>
          </a:p>
          <a:p>
            <a:r>
              <a:rPr lang="pt-BR" b="1" dirty="0"/>
              <a:t>é consistente com um risco absoluto de ganho de peso com</a:t>
            </a:r>
            <a:r>
              <a:rPr lang="pt-BR" b="1" baseline="0" dirty="0"/>
              <a:t> </a:t>
            </a:r>
            <a:r>
              <a:rPr lang="pt-BR" b="1" dirty="0"/>
              <a:t>uso de antidepressivos de 9,8 por 100 pessoas / ano. </a:t>
            </a:r>
          </a:p>
          <a:p>
            <a:endParaRPr lang="pt-BR" dirty="0"/>
          </a:p>
          <a:p>
            <a:r>
              <a:rPr lang="pt-BR" b="1" dirty="0"/>
              <a:t>O</a:t>
            </a:r>
            <a:r>
              <a:rPr lang="pt-BR" b="1" baseline="0" dirty="0"/>
              <a:t> </a:t>
            </a:r>
            <a:r>
              <a:rPr lang="pt-BR" b="1" dirty="0"/>
              <a:t>diferença de risco de 1,7 por 100 pessoas / ano é consistente</a:t>
            </a:r>
            <a:r>
              <a:rPr lang="pt-BR" b="1" baseline="0" dirty="0"/>
              <a:t> </a:t>
            </a:r>
            <a:r>
              <a:rPr lang="pt-BR" b="1" dirty="0"/>
              <a:t>com um NNH de 59 </a:t>
            </a:r>
            <a:r>
              <a:rPr lang="pt-BR" dirty="0"/>
              <a:t>(intervalo de confiança de 95% 57 a 65)</a:t>
            </a:r>
          </a:p>
          <a:p>
            <a:r>
              <a:rPr lang="pt-BR" dirty="0"/>
              <a:t>anos de pacientes tratados com antidepressivos por um</a:t>
            </a:r>
            <a:r>
              <a:rPr lang="pt-BR" baseline="0" dirty="0"/>
              <a:t> </a:t>
            </a:r>
            <a:r>
              <a:rPr lang="pt-BR" dirty="0"/>
              <a:t>episódio de ganho de peso, </a:t>
            </a:r>
            <a:r>
              <a:rPr lang="pt-BR" b="1" dirty="0"/>
              <a:t>assumindo que a associação é</a:t>
            </a:r>
            <a:r>
              <a:rPr lang="pt-BR" b="1" baseline="0" dirty="0"/>
              <a:t> </a:t>
            </a:r>
            <a:r>
              <a:rPr lang="pt-BR" b="1" dirty="0"/>
              <a:t>causal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tabela suplementar 1 mostra os resultados de uma</a:t>
            </a:r>
          </a:p>
          <a:p>
            <a:r>
              <a:rPr lang="pt-BR" dirty="0"/>
              <a:t>análise de sensibilidade para avaliar o efeito da exclusão</a:t>
            </a:r>
          </a:p>
          <a:p>
            <a:r>
              <a:rPr lang="pt-BR" dirty="0"/>
              <a:t>hora da pessoa em que não havia registros de peso.</a:t>
            </a:r>
          </a:p>
          <a:p>
            <a:r>
              <a:rPr lang="pt-BR" dirty="0"/>
              <a:t>Registros de peso estavam disponíveis para 67,1% da pessoa</a:t>
            </a:r>
          </a:p>
          <a:p>
            <a:r>
              <a:rPr lang="pt-BR" dirty="0"/>
              <a:t>anos no grupo de antidepressivos e 64,2% da pessoa</a:t>
            </a:r>
          </a:p>
          <a:p>
            <a:r>
              <a:rPr lang="pt-BR" dirty="0"/>
              <a:t>anos no grupo sem antidepressivo. Consequentemente,</a:t>
            </a:r>
          </a:p>
          <a:p>
            <a:r>
              <a:rPr lang="pt-BR" dirty="0"/>
              <a:t>omitindo o tempo da pessoa sem registros de peso</a:t>
            </a:r>
          </a:p>
          <a:p>
            <a:r>
              <a:rPr lang="pt-BR" dirty="0"/>
              <a:t>reduziu desproporcionalmente o denominador para o</a:t>
            </a:r>
          </a:p>
          <a:p>
            <a:r>
              <a:rPr lang="pt-BR" dirty="0"/>
              <a:t>nenhum grupo antidepressivo que leva a um menor</a:t>
            </a:r>
          </a:p>
          <a:p>
            <a:r>
              <a:rPr lang="pt-BR" dirty="0"/>
              <a:t>estimativa da taxa de juros de 1,16 (1,16 a 1,17). A descoberta</a:t>
            </a:r>
          </a:p>
          <a:p>
            <a:r>
              <a:rPr lang="pt-BR" dirty="0"/>
              <a:t>que o uso de antidepressivos está associado ao ganho de peso</a:t>
            </a:r>
          </a:p>
          <a:p>
            <a:r>
              <a:rPr lang="pt-BR" dirty="0"/>
              <a:t>é robusto para diferentes suposições sobre o tempo da pessoa</a:t>
            </a:r>
          </a:p>
          <a:p>
            <a:r>
              <a:rPr lang="pt-BR" dirty="0"/>
              <a:t>sem registros de peso.</a:t>
            </a:r>
          </a:p>
          <a:p>
            <a:endParaRPr lang="pt-BR" dirty="0"/>
          </a:p>
          <a:p>
            <a:r>
              <a:rPr lang="pt-BR" b="1" dirty="0" err="1"/>
              <a:t>Indices</a:t>
            </a:r>
            <a:r>
              <a:rPr lang="pt-BR" b="1" dirty="0"/>
              <a:t> de taxa ajustada para ganho de peso associado</a:t>
            </a:r>
            <a:r>
              <a:rPr lang="pt-BR" b="1" baseline="0" dirty="0"/>
              <a:t> </a:t>
            </a:r>
            <a:r>
              <a:rPr lang="pt-BR" b="1" dirty="0"/>
              <a:t>com tratamento antidepressivo foram consistentes em</a:t>
            </a:r>
            <a:r>
              <a:rPr lang="pt-BR" b="1" baseline="0" dirty="0"/>
              <a:t> </a:t>
            </a:r>
            <a:r>
              <a:rPr lang="pt-BR" b="1" dirty="0"/>
              <a:t>subgrupos de idade, IMC, região de residência, privação</a:t>
            </a:r>
            <a:r>
              <a:rPr lang="pt-BR" b="1" baseline="0" dirty="0"/>
              <a:t> </a:t>
            </a:r>
            <a:r>
              <a:rPr lang="pt-BR" b="1" dirty="0"/>
              <a:t>nível, </a:t>
            </a:r>
            <a:r>
              <a:rPr lang="pt-BR" b="1" dirty="0" err="1"/>
              <a:t>coprescribing</a:t>
            </a:r>
            <a:r>
              <a:rPr lang="pt-BR" b="1" dirty="0"/>
              <a:t> de </a:t>
            </a:r>
            <a:r>
              <a:rPr lang="pt-BR" b="1" dirty="0" err="1"/>
              <a:t>antipsicóticos</a:t>
            </a:r>
            <a:r>
              <a:rPr lang="pt-BR" b="1" dirty="0"/>
              <a:t> ou antiepilépticos,</a:t>
            </a:r>
            <a:r>
              <a:rPr lang="pt-BR" b="1" baseline="0" dirty="0"/>
              <a:t> </a:t>
            </a:r>
            <a:r>
              <a:rPr lang="pt-BR" b="1" dirty="0"/>
              <a:t>e tabagismo (fig. 1). </a:t>
            </a:r>
          </a:p>
          <a:p>
            <a:r>
              <a:rPr lang="pt-BR" dirty="0"/>
              <a:t>No entanto, as taxas de</a:t>
            </a:r>
            <a:r>
              <a:rPr lang="pt-BR" baseline="0" dirty="0"/>
              <a:t> </a:t>
            </a:r>
            <a:r>
              <a:rPr lang="pt-BR" dirty="0"/>
              <a:t>ganho de peso tende a ser um pouco menor para os participantes</a:t>
            </a:r>
            <a:r>
              <a:rPr lang="pt-BR" baseline="0" dirty="0"/>
              <a:t> </a:t>
            </a:r>
            <a:r>
              <a:rPr lang="pt-BR" dirty="0"/>
              <a:t>com diabetes mellitus ou doença coronariana</a:t>
            </a:r>
            <a:r>
              <a:rPr lang="pt-BR" baseline="0" dirty="0"/>
              <a:t> </a:t>
            </a:r>
            <a:r>
              <a:rPr lang="pt-BR" dirty="0"/>
              <a:t>em comparação com aqueles sem </a:t>
            </a:r>
            <a:r>
              <a:rPr lang="pt-BR" dirty="0" err="1"/>
              <a:t>comorbidade</a:t>
            </a:r>
            <a:r>
              <a:rPr lang="pt-BR" dirty="0"/>
              <a:t>. </a:t>
            </a:r>
          </a:p>
          <a:p>
            <a:r>
              <a:rPr lang="pt-BR" dirty="0"/>
              <a:t>Não semelhante</a:t>
            </a:r>
            <a:r>
              <a:rPr lang="pt-BR" baseline="0" dirty="0"/>
              <a:t> </a:t>
            </a:r>
            <a:r>
              <a:rPr lang="pt-BR" dirty="0"/>
              <a:t>associação foi observada nos participantes com câncer.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639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figura 1 apresenta taxa não ajustada e ajustada</a:t>
            </a:r>
            <a:r>
              <a:rPr lang="pt-BR" baseline="0" dirty="0"/>
              <a:t> </a:t>
            </a:r>
            <a:r>
              <a:rPr lang="pt-BR" dirty="0"/>
              <a:t> para aumento de peso de acordo com o uso de antidepressivo, assim como estimativas de subgrupos de </a:t>
            </a:r>
            <a:r>
              <a:rPr lang="pt-BR" dirty="0" err="1"/>
              <a:t>covariáveis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Após o ajuste para </a:t>
            </a:r>
            <a:r>
              <a:rPr lang="pt-BR" dirty="0" err="1"/>
              <a:t>covariáveis</a:t>
            </a:r>
            <a:r>
              <a:rPr lang="pt-BR" dirty="0"/>
              <a:t>, a razão da taxa foi</a:t>
            </a:r>
            <a:r>
              <a:rPr lang="pt-BR" baseline="0" dirty="0"/>
              <a:t> </a:t>
            </a:r>
            <a:r>
              <a:rPr lang="pt-BR" dirty="0"/>
              <a:t>1,21 (intervalo de confiança de 95% 1,19 a 1,22, P &lt;0,001)</a:t>
            </a:r>
          </a:p>
          <a:p>
            <a:r>
              <a:rPr lang="pt-BR" dirty="0"/>
              <a:t>indicando que </a:t>
            </a:r>
            <a:r>
              <a:rPr lang="pt-BR" b="1" dirty="0"/>
              <a:t>durante todo o período de acompanhamento</a:t>
            </a:r>
            <a:r>
              <a:rPr lang="pt-BR" b="1" baseline="0" dirty="0"/>
              <a:t> </a:t>
            </a:r>
            <a:r>
              <a:rPr lang="pt-BR" b="1" dirty="0"/>
              <a:t>o risco de ganho de peso ≥5% foi 21% maior durante</a:t>
            </a:r>
          </a:p>
          <a:p>
            <a:r>
              <a:rPr lang="pt-BR" b="1" dirty="0"/>
              <a:t>tratamento antidepressivo do que em outros momentos. </a:t>
            </a:r>
          </a:p>
          <a:p>
            <a:endParaRPr lang="pt-BR" dirty="0"/>
          </a:p>
          <a:p>
            <a:r>
              <a:rPr lang="pt-BR" dirty="0"/>
              <a:t>O</a:t>
            </a:r>
            <a:r>
              <a:rPr lang="pt-BR" baseline="0" dirty="0"/>
              <a:t> </a:t>
            </a:r>
            <a:r>
              <a:rPr lang="pt-BR" dirty="0"/>
              <a:t>risco absoluto de ganho de peso sem antidepressivo</a:t>
            </a:r>
            <a:r>
              <a:rPr lang="pt-BR" baseline="0" dirty="0"/>
              <a:t> </a:t>
            </a:r>
            <a:r>
              <a:rPr lang="pt-BR" dirty="0"/>
              <a:t>o uso foi de </a:t>
            </a:r>
            <a:r>
              <a:rPr lang="pt-BR" b="1" dirty="0"/>
              <a:t>8,1 por 100 pessoas / ano; uma razão de taxa de 1,21</a:t>
            </a:r>
          </a:p>
          <a:p>
            <a:r>
              <a:rPr lang="pt-BR" b="1" dirty="0"/>
              <a:t>é consistente com um risco absoluto de ganho de peso com</a:t>
            </a:r>
            <a:r>
              <a:rPr lang="pt-BR" b="1" baseline="0" dirty="0"/>
              <a:t> </a:t>
            </a:r>
            <a:r>
              <a:rPr lang="pt-BR" b="1" dirty="0"/>
              <a:t>uso de antidepressivos de 9,8 por 100 pessoas / ano. </a:t>
            </a:r>
          </a:p>
          <a:p>
            <a:endParaRPr lang="pt-BR" dirty="0"/>
          </a:p>
          <a:p>
            <a:r>
              <a:rPr lang="pt-BR" b="1" dirty="0"/>
              <a:t>O</a:t>
            </a:r>
            <a:r>
              <a:rPr lang="pt-BR" b="1" baseline="0" dirty="0"/>
              <a:t> </a:t>
            </a:r>
            <a:r>
              <a:rPr lang="pt-BR" b="1" dirty="0"/>
              <a:t>diferença de risco de 1,7 por 100 pessoas / ano é consistente</a:t>
            </a:r>
            <a:r>
              <a:rPr lang="pt-BR" b="1" baseline="0" dirty="0"/>
              <a:t> </a:t>
            </a:r>
            <a:r>
              <a:rPr lang="pt-BR" b="1" dirty="0"/>
              <a:t>com um NNH de 59 </a:t>
            </a:r>
            <a:r>
              <a:rPr lang="pt-BR" dirty="0"/>
              <a:t>(intervalo de confiança de 95% 57 a 65)</a:t>
            </a:r>
          </a:p>
          <a:p>
            <a:r>
              <a:rPr lang="pt-BR" dirty="0"/>
              <a:t>anos de pacientes tratados com antidepressivos por um</a:t>
            </a:r>
            <a:r>
              <a:rPr lang="pt-BR" baseline="0" dirty="0"/>
              <a:t> </a:t>
            </a:r>
            <a:r>
              <a:rPr lang="pt-BR" dirty="0"/>
              <a:t>episódio de ganho de peso, </a:t>
            </a:r>
            <a:r>
              <a:rPr lang="pt-BR" b="1" dirty="0"/>
              <a:t>assumindo que a associação é</a:t>
            </a:r>
            <a:r>
              <a:rPr lang="pt-BR" b="1" baseline="0" dirty="0"/>
              <a:t> </a:t>
            </a:r>
            <a:r>
              <a:rPr lang="pt-BR" b="1" dirty="0"/>
              <a:t>causal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A tabela suplementar 1 mostra os resultados de uma</a:t>
            </a:r>
          </a:p>
          <a:p>
            <a:r>
              <a:rPr lang="pt-BR" dirty="0"/>
              <a:t>análise de sensibilidade para avaliar o efeito da exclusão</a:t>
            </a:r>
          </a:p>
          <a:p>
            <a:r>
              <a:rPr lang="pt-BR" dirty="0"/>
              <a:t>hora da pessoa em que não havia registros de peso.</a:t>
            </a:r>
          </a:p>
          <a:p>
            <a:r>
              <a:rPr lang="pt-BR" dirty="0"/>
              <a:t>Registros de peso estavam disponíveis para 67,1% da pessoa</a:t>
            </a:r>
          </a:p>
          <a:p>
            <a:r>
              <a:rPr lang="pt-BR" dirty="0"/>
              <a:t>anos no grupo de antidepressivos e 64,2% da pessoa</a:t>
            </a:r>
          </a:p>
          <a:p>
            <a:r>
              <a:rPr lang="pt-BR" dirty="0"/>
              <a:t>anos no grupo sem antidepressivo. Consequentemente,</a:t>
            </a:r>
          </a:p>
          <a:p>
            <a:r>
              <a:rPr lang="pt-BR" dirty="0"/>
              <a:t>omitindo o tempo da pessoa sem registros de peso</a:t>
            </a:r>
          </a:p>
          <a:p>
            <a:r>
              <a:rPr lang="pt-BR" dirty="0"/>
              <a:t>reduziu desproporcionalmente o denominador para o</a:t>
            </a:r>
          </a:p>
          <a:p>
            <a:r>
              <a:rPr lang="pt-BR" dirty="0"/>
              <a:t>nenhum grupo antidepressivo que leva a um menor</a:t>
            </a:r>
          </a:p>
          <a:p>
            <a:r>
              <a:rPr lang="pt-BR" dirty="0"/>
              <a:t>estimativa da taxa de juros de 1,16 (1,16 a 1,17). A descoberta</a:t>
            </a:r>
          </a:p>
          <a:p>
            <a:r>
              <a:rPr lang="pt-BR" dirty="0"/>
              <a:t>que o uso de antidepressivos está associado ao ganho de peso</a:t>
            </a:r>
          </a:p>
          <a:p>
            <a:r>
              <a:rPr lang="pt-BR" dirty="0"/>
              <a:t>é robusto para diferentes suposições sobre o tempo da pessoa</a:t>
            </a:r>
          </a:p>
          <a:p>
            <a:r>
              <a:rPr lang="pt-BR" dirty="0"/>
              <a:t>sem registros de peso.</a:t>
            </a:r>
          </a:p>
          <a:p>
            <a:endParaRPr lang="pt-BR" dirty="0"/>
          </a:p>
          <a:p>
            <a:r>
              <a:rPr lang="pt-BR" b="1" dirty="0" err="1"/>
              <a:t>Indices</a:t>
            </a:r>
            <a:r>
              <a:rPr lang="pt-BR" b="1" dirty="0"/>
              <a:t> de taxa ajustada para ganho de peso associado</a:t>
            </a:r>
            <a:r>
              <a:rPr lang="pt-BR" b="1" baseline="0" dirty="0"/>
              <a:t> </a:t>
            </a:r>
            <a:r>
              <a:rPr lang="pt-BR" b="1" dirty="0"/>
              <a:t>com tratamento antidepressivo foram consistentes em</a:t>
            </a:r>
            <a:r>
              <a:rPr lang="pt-BR" b="1" baseline="0" dirty="0"/>
              <a:t> </a:t>
            </a:r>
            <a:r>
              <a:rPr lang="pt-BR" b="1" dirty="0"/>
              <a:t>subgrupos de idade, IMC, região de residência, privação</a:t>
            </a:r>
            <a:r>
              <a:rPr lang="pt-BR" b="1" baseline="0" dirty="0"/>
              <a:t> </a:t>
            </a:r>
            <a:r>
              <a:rPr lang="pt-BR" b="1" dirty="0"/>
              <a:t>nível, </a:t>
            </a:r>
            <a:r>
              <a:rPr lang="pt-BR" b="1" dirty="0" err="1"/>
              <a:t>coprescribing</a:t>
            </a:r>
            <a:r>
              <a:rPr lang="pt-BR" b="1" dirty="0"/>
              <a:t> de </a:t>
            </a:r>
            <a:r>
              <a:rPr lang="pt-BR" b="1" dirty="0" err="1"/>
              <a:t>antipsicóticos</a:t>
            </a:r>
            <a:r>
              <a:rPr lang="pt-BR" b="1" dirty="0"/>
              <a:t> ou antiepilépticos,</a:t>
            </a:r>
            <a:r>
              <a:rPr lang="pt-BR" b="1" baseline="0" dirty="0"/>
              <a:t> </a:t>
            </a:r>
            <a:r>
              <a:rPr lang="pt-BR" b="1" dirty="0"/>
              <a:t>e tabagismo (fig. 1). </a:t>
            </a:r>
          </a:p>
          <a:p>
            <a:r>
              <a:rPr lang="pt-BR" dirty="0"/>
              <a:t>No entanto, as taxas de</a:t>
            </a:r>
            <a:r>
              <a:rPr lang="pt-BR" baseline="0" dirty="0"/>
              <a:t> </a:t>
            </a:r>
            <a:r>
              <a:rPr lang="pt-BR" dirty="0"/>
              <a:t>ganho de peso tende a ser um pouco menor para os participantes</a:t>
            </a:r>
            <a:r>
              <a:rPr lang="pt-BR" baseline="0" dirty="0"/>
              <a:t> </a:t>
            </a:r>
            <a:r>
              <a:rPr lang="pt-BR" dirty="0"/>
              <a:t>com diabetes mellitus ou doença coronariana</a:t>
            </a:r>
            <a:r>
              <a:rPr lang="pt-BR" baseline="0" dirty="0"/>
              <a:t> </a:t>
            </a:r>
            <a:r>
              <a:rPr lang="pt-BR" dirty="0"/>
              <a:t>em comparação com aqueles sem </a:t>
            </a:r>
            <a:r>
              <a:rPr lang="pt-BR" dirty="0" err="1"/>
              <a:t>comorbidade</a:t>
            </a:r>
            <a:r>
              <a:rPr lang="pt-BR" dirty="0"/>
              <a:t>. </a:t>
            </a:r>
          </a:p>
          <a:p>
            <a:r>
              <a:rPr lang="pt-BR" dirty="0"/>
              <a:t>Não semelhante</a:t>
            </a:r>
            <a:r>
              <a:rPr lang="pt-BR" baseline="0" dirty="0"/>
              <a:t> </a:t>
            </a:r>
            <a:r>
              <a:rPr lang="pt-BR" dirty="0"/>
              <a:t>associação foi observada nos participantes com câncer.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639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 2 | Adjusted rate ratios for ≥5% weight gain by number of years of antidepressant treatment. Rate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ratios were adjusted for sex, body mass index category, age, age2, diabetes, coronary heart disease, stroke,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cancer, depression, smoking status,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coprescribing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antiepileptics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antipsychotics, diet advice, year,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region, and fifth of deprivation. Whiskers represent 95%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confidence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intervals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b="1" dirty="0"/>
              <a:t>A figura 2 apresenta as taxas de  ajustadas de acordo com</a:t>
            </a:r>
            <a:r>
              <a:rPr lang="pt-BR" b="1" baseline="0" dirty="0"/>
              <a:t> </a:t>
            </a:r>
            <a:r>
              <a:rPr lang="pt-BR" b="1" dirty="0"/>
              <a:t>anos de tratamento antidepressivo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Participantes com</a:t>
            </a:r>
            <a:r>
              <a:rPr lang="pt-BR" baseline="0" dirty="0"/>
              <a:t> </a:t>
            </a:r>
            <a:r>
              <a:rPr lang="pt-BR" dirty="0"/>
              <a:t>um ou mais anos de tratamento mostraram um</a:t>
            </a:r>
            <a:r>
              <a:rPr lang="pt-BR" baseline="0" dirty="0"/>
              <a:t> </a:t>
            </a:r>
            <a:r>
              <a:rPr lang="pt-BR" dirty="0"/>
              <a:t>risco de ganho de peso que foi mantido durante seis</a:t>
            </a:r>
          </a:p>
          <a:p>
            <a:r>
              <a:rPr lang="pt-BR" dirty="0"/>
              <a:t>anos de acompanhamento. </a:t>
            </a:r>
          </a:p>
          <a:p>
            <a:endParaRPr lang="pt-BR" dirty="0"/>
          </a:p>
          <a:p>
            <a:r>
              <a:rPr lang="pt-BR" dirty="0"/>
              <a:t>As taxas ajustadas foram de 1,46 (1,43</a:t>
            </a:r>
            <a:r>
              <a:rPr lang="pt-BR" baseline="0" dirty="0"/>
              <a:t> </a:t>
            </a:r>
            <a:r>
              <a:rPr lang="pt-BR" dirty="0"/>
              <a:t>para 1,49) no segundo ano de seguimento e 1,48 (1,45</a:t>
            </a:r>
          </a:p>
          <a:p>
            <a:r>
              <a:rPr lang="pt-BR" dirty="0"/>
              <a:t>para 1,51) no terceiro ano. </a:t>
            </a:r>
          </a:p>
          <a:p>
            <a:endParaRPr lang="pt-BR" dirty="0"/>
          </a:p>
          <a:p>
            <a:r>
              <a:rPr lang="pt-BR" b="1" dirty="0"/>
              <a:t>Taxas  ajustadas então</a:t>
            </a:r>
            <a:r>
              <a:rPr lang="pt-BR" b="1" baseline="0" dirty="0"/>
              <a:t> </a:t>
            </a:r>
            <a:r>
              <a:rPr lang="pt-BR" b="1" dirty="0"/>
              <a:t>reduziram</a:t>
            </a:r>
            <a:r>
              <a:rPr lang="pt-BR" b="1" baseline="0" dirty="0"/>
              <a:t> </a:t>
            </a:r>
            <a:r>
              <a:rPr lang="pt-BR" b="1" dirty="0"/>
              <a:t>a partir do ano 7 em diante não houve provas</a:t>
            </a:r>
            <a:r>
              <a:rPr lang="pt-BR" b="1" baseline="0" dirty="0"/>
              <a:t> </a:t>
            </a:r>
            <a:r>
              <a:rPr lang="pt-BR" b="1" dirty="0"/>
              <a:t>para um aumento do risco de ganho de peso.</a:t>
            </a:r>
          </a:p>
          <a:p>
            <a:endParaRPr lang="pt-BR" dirty="0"/>
          </a:p>
          <a:p>
            <a:r>
              <a:rPr lang="pt-BR" b="1" dirty="0"/>
              <a:t> Durante o segundo</a:t>
            </a:r>
            <a:r>
              <a:rPr lang="pt-BR" b="1" baseline="0" dirty="0"/>
              <a:t> </a:t>
            </a:r>
            <a:r>
              <a:rPr lang="pt-BR" b="1" dirty="0"/>
              <a:t>ano de tratamento, o risco de um episódio adicional de</a:t>
            </a:r>
            <a:r>
              <a:rPr lang="pt-BR" b="1" baseline="0" dirty="0"/>
              <a:t> </a:t>
            </a:r>
            <a:r>
              <a:rPr lang="pt-BR" b="1" dirty="0"/>
              <a:t>≥5% de ganho de peso pode ser esperado para cada 27 (25 a</a:t>
            </a:r>
          </a:p>
          <a:p>
            <a:r>
              <a:rPr lang="pt-BR" b="1" dirty="0"/>
              <a:t>29) pacientes tratados.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44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163 542 person years were accounted for by initial BMI categories of &lt;18.5 or ≥45.0.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†Adjusted for age, sex, depression recording, comorbidity,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coprescribing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antiepileptics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antipsychotics, deprivation, smoking, and advice on diet.</a:t>
            </a:r>
            <a:endParaRPr lang="pt-PT" dirty="0"/>
          </a:p>
          <a:p>
            <a:endParaRPr lang="pt-PT" dirty="0"/>
          </a:p>
          <a:p>
            <a:r>
              <a:rPr lang="pt-PT" b="1" dirty="0"/>
              <a:t>A tabela 3 mostra a associação do antidepressivo tratamento com risco de aumento na categoria IMC. </a:t>
            </a:r>
          </a:p>
          <a:p>
            <a:endParaRPr lang="pt-PT" dirty="0"/>
          </a:p>
          <a:p>
            <a:r>
              <a:rPr lang="pt-PT" dirty="0"/>
              <a:t>Em pessoas que estavam inicialmente com peso normal (IMC 18,5-24,9), a razão da taxa ajustada para transição para excesso de peso ou obesidade foi de 1,29 (1,25 a 1,34);</a:t>
            </a:r>
          </a:p>
          <a:p>
            <a:endParaRPr lang="pt-PT" dirty="0"/>
          </a:p>
          <a:p>
            <a:r>
              <a:rPr lang="pt-PT" dirty="0"/>
              <a:t> em pessoas que estavam inicialmente com excesso de peso (IMC 25,0-29,9), a razão da taxa ajustada para a transição para a obesidade foi de 1,29 (1,25 a 1,33)</a:t>
            </a:r>
          </a:p>
          <a:p>
            <a:r>
              <a:rPr lang="pt-PT" dirty="0"/>
              <a:t>. </a:t>
            </a:r>
          </a:p>
          <a:p>
            <a:r>
              <a:rPr lang="pt-PT" dirty="0"/>
              <a:t>Estas análises secundárias confirmam o uso de antidepressivos pode estar associado clinicamente importante ganho de peso quando avaliado usando categorias para aumento de peso.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3502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 3 | Adjusted rate ratios (95% confidence intervals) for ≥5% weight gain by antidepressant type. Rate ratios were adjusted for sex, body mass index category, age, age2, diabetes, coronary heart disease, stroke, cancer, depression, smoking status,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coprescribing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antiepileptics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antipsychotics, diet advice, year, region, and fifth of deprivation. SNRI=serotonin-noradrenaline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norepinephrine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reuptake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SSRI=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serotonin reuptake inhibitors; TCA=tricyclic and related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antidepressants</a:t>
            </a:r>
            <a:endParaRPr lang="pt-PT" dirty="0"/>
          </a:p>
          <a:p>
            <a:endParaRPr lang="pt-PT" dirty="0"/>
          </a:p>
          <a:p>
            <a:r>
              <a:rPr lang="pt-PT" b="1" dirty="0"/>
              <a:t>Uma meta-análise de efeitos aleatórios foi conduzida (fig. 3) para avaliar a heterogeneidade dentro e entre classes de antidepressivos. </a:t>
            </a:r>
          </a:p>
          <a:p>
            <a:endParaRPr lang="pt-PT" dirty="0"/>
          </a:p>
          <a:p>
            <a:r>
              <a:rPr lang="pt-PT" b="1" dirty="0"/>
              <a:t>Classes ISRS (inibidores</a:t>
            </a:r>
            <a:r>
              <a:rPr lang="pt-PT" b="1" baseline="0" dirty="0"/>
              <a:t> seletivos da recaptação de serotonina)</a:t>
            </a:r>
            <a:r>
              <a:rPr lang="pt-PT" b="1" dirty="0"/>
              <a:t> e TCA (triciclicos)</a:t>
            </a:r>
            <a:r>
              <a:rPr lang="pt-PT" b="1" baseline="0" dirty="0"/>
              <a:t> </a:t>
            </a:r>
            <a:r>
              <a:rPr lang="pt-PT" b="1" dirty="0"/>
              <a:t> foram heterogêneos </a:t>
            </a:r>
            <a:r>
              <a:rPr lang="pt-PT" dirty="0"/>
              <a:t>(I2 = 92,8%, P &lt;0,001 e I2 = 75,0%, P = 0,018, respectivamente). </a:t>
            </a:r>
          </a:p>
          <a:p>
            <a:endParaRPr lang="pt-PT" dirty="0"/>
          </a:p>
          <a:p>
            <a:r>
              <a:rPr lang="pt-PT" b="1" dirty="0"/>
              <a:t>Evidência fraca de heterogeneidade foi encontrado para a classe SNRI (venlafaxina e duloxetina) </a:t>
            </a:r>
            <a:r>
              <a:rPr lang="pt-PT" dirty="0"/>
              <a:t>(I2 = 64,3%, P = 0,094). </a:t>
            </a:r>
          </a:p>
          <a:p>
            <a:endParaRPr lang="pt-PT" dirty="0"/>
          </a:p>
          <a:p>
            <a:r>
              <a:rPr lang="pt-PT" b="1" dirty="0"/>
              <a:t>Considerando a heterogeneidade dentro das classes de antidepressivos, a relação entre antidepressivos individuais e</a:t>
            </a: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ganho de peso foi explorado (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figs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 e 4). </a:t>
            </a:r>
          </a:p>
          <a:p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Mirtazapina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parecia estar associado ao maior ajuste razão de taxa de ganho de peso (1,50, intervalo de confiança de 95% 1,45 a 1,56). 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figura 4 mostra as frequências relativas de prescrição em comparação com a taxa ajustada para antidepressivos individuais - em ordem de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freqüência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uso: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amitriptilina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(25,9%),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citalopram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(19,8%), fluoxetina (16,0%),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sertralina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(9,0%),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venlafaxina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(6,4%),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paroxetina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(5,5%),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mirtazapina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(4,5%),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dosulepina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(3,9%),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escitalopram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(3,7%),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trazodona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(1,9%),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duloxetina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(2,1%) e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nortriptilina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(1,1%).</a:t>
            </a:r>
            <a:endParaRPr lang="pt-PT" dirty="0"/>
          </a:p>
          <a:p>
            <a:endParaRPr lang="pt-PT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0606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 4 | Scatter plot of adjusted rate ratios for ≥5% weight gain by number of prescriptions. Rate ratios were adjusted for sex, body mass index category,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age, age2, diabetes, coronary heart disease, stroke, cancer, depression, smoking status,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coprescribing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antiepileptics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antipsychotics, diet advice, year, region, and fifth of deprivation.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SNRI=serotonin-noradrenaline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norepinephrine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reuptake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inhibitors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 </a:t>
            </a:r>
          </a:p>
          <a:p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SSRI=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selective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serotonin reuptake inhibitors;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TCA=tricyclic and related </a:t>
            </a:r>
            <a:r>
              <a:rPr lang="pt-B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antidepressants</a:t>
            </a:r>
            <a:endParaRPr lang="pt-PT" b="0" dirty="0"/>
          </a:p>
          <a:p>
            <a:endParaRPr lang="pt-PT" dirty="0"/>
          </a:p>
          <a:p>
            <a:r>
              <a:rPr lang="pt-PT" dirty="0"/>
              <a:t>Considerando a heterogeneidade dentro das classes de antidepressivos, a relação entre antidepressivos individuais e</a:t>
            </a:r>
            <a:r>
              <a:rPr lang="pt-PT" baseline="0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ganho de peso foi explorado (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 e 4). 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Mirtazapina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parecia estar associado ao maior ajuste razão de taxa de ganho de peso (1,50, intervalo de confiança de 95% 1,45 a 1,56). </a:t>
            </a:r>
          </a:p>
          <a:p>
            <a:endParaRPr lang="pt-BR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figura 4 mostra as frequências relativas de prescrição em comparação com a taxa ajustada para antidepressivos individuais - em ordem de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freqüência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uso: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amitriptilina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(25,9%),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citalopram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(19,8%), fluoxetina (16,0%),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sertralina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(9,0%),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venlafaxina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(6,4%),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paroxetina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(5,5%),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mirtazapina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(4,5%),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dosulepina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(3,9%),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escitalopram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(3,7%),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trazodona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(1,9%),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duloxetina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(2,1%) e </a:t>
            </a:r>
            <a:r>
              <a:rPr lang="pt-BR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nortriptilina</a:t>
            </a:r>
            <a:r>
              <a:rPr lang="pt-BR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(1,1%).</a:t>
            </a:r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506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Discussão </a:t>
            </a:r>
          </a:p>
          <a:p>
            <a:endParaRPr lang="pt-PT" dirty="0"/>
          </a:p>
          <a:p>
            <a:r>
              <a:rPr lang="pt-PT" dirty="0"/>
              <a:t>Este estudo de coorte de base populacional relata dados para participantes cadastrados na atenção primária que possuíam três ou mais medidas para o índice de massa corporal (IMC), com amostragem estratificada pela categoria IMC. </a:t>
            </a:r>
          </a:p>
          <a:p>
            <a:endParaRPr lang="pt-PT" dirty="0"/>
          </a:p>
          <a:p>
            <a:r>
              <a:rPr lang="pt-PT" b="1" dirty="0"/>
              <a:t>Análise revela um alta prevalência de exposição a drogas antidepressivas</a:t>
            </a:r>
            <a:r>
              <a:rPr lang="pt-PT" dirty="0"/>
              <a:t>. </a:t>
            </a:r>
          </a:p>
          <a:p>
            <a:endParaRPr lang="pt-PT" dirty="0"/>
          </a:p>
          <a:p>
            <a:r>
              <a:rPr lang="pt-PT" dirty="0"/>
              <a:t>Considerando todo o período de seguimento (10 anos), participantes que foram prescritos um antidepressivo teve um risco aumentado de ≥5% de ganho de peso comparado com aqueles que nunca tinham sido prescritos antidepressivo, depois de permitir diferenças no caso de misturar. </a:t>
            </a:r>
          </a:p>
          <a:p>
            <a:endParaRPr lang="pt-PT" dirty="0"/>
          </a:p>
          <a:p>
            <a:r>
              <a:rPr lang="pt-PT" dirty="0"/>
              <a:t>Esta associação foi consistentemente observada uma ampla gama de subgrupos populacionais. </a:t>
            </a:r>
          </a:p>
          <a:p>
            <a:endParaRPr lang="pt-PT" dirty="0"/>
          </a:p>
          <a:p>
            <a:r>
              <a:rPr lang="pt-PT" dirty="0"/>
              <a:t>Participantes peso normal mostrou um risco aumentado de transição para excesso de peso ou obesidade e sobrepeso os participantes eram mais propensos a se tornarem obesos se foram tratados com um antidepressivo. </a:t>
            </a:r>
          </a:p>
          <a:p>
            <a:endParaRPr lang="pt-PT" dirty="0"/>
          </a:p>
          <a:p>
            <a:r>
              <a:rPr lang="pt-PT" dirty="0"/>
              <a:t>O risco de peso ganho foi substancialmente aumentado durante o segundo e terceiro ano de tratamento. </a:t>
            </a:r>
          </a:p>
          <a:p>
            <a:endParaRPr lang="pt-PT" dirty="0"/>
          </a:p>
          <a:p>
            <a:r>
              <a:rPr lang="pt-PT" dirty="0"/>
              <a:t>Menos de 12 meses o uso de antidepressivos não parece estar associado com ganho de peso, mas isso pode ser um artefato de registro incompleto de dados.</a:t>
            </a:r>
          </a:p>
          <a:p>
            <a:endParaRPr lang="pt-PT" dirty="0"/>
          </a:p>
          <a:p>
            <a:r>
              <a:rPr lang="pt-PT" dirty="0"/>
              <a:t>Classes farmacológicas de antidepressivos mostraram heterogeneidade intraclasse para mais tarde risco de ganho de peso. </a:t>
            </a:r>
          </a:p>
          <a:p>
            <a:endParaRPr lang="pt-PT" dirty="0"/>
          </a:p>
          <a:p>
            <a:r>
              <a:rPr lang="pt-PT" dirty="0"/>
              <a:t>A mirtazapina foi associada com a maior taxa de taxa de incidência de peso ganho, embora a droga foi relativamente pouco frequente prescrito.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69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Discussão </a:t>
            </a:r>
          </a:p>
          <a:p>
            <a:endParaRPr lang="pt-PT" dirty="0"/>
          </a:p>
          <a:p>
            <a:r>
              <a:rPr lang="pt-PT" dirty="0"/>
              <a:t>Participantes peso normal mostrou um risco aumentado de transição para excesso de peso ou obesidade e sobrepeso os participantes eram mais propensos a se tornarem obesos se foram tratados com um antidepressivo. </a:t>
            </a:r>
          </a:p>
          <a:p>
            <a:endParaRPr lang="pt-PT" dirty="0"/>
          </a:p>
          <a:p>
            <a:r>
              <a:rPr lang="pt-PT" dirty="0"/>
              <a:t>O risco de peso ganho foi substancialmente aumentado durante o segundo e terceiro ano de tratamento. </a:t>
            </a:r>
          </a:p>
          <a:p>
            <a:endParaRPr lang="pt-PT" dirty="0"/>
          </a:p>
          <a:p>
            <a:r>
              <a:rPr lang="pt-PT" dirty="0"/>
              <a:t>Menos de 12 meses o uso de antidepressivos não parece estar associado com ganho de peso, mas isso pode ser um artefato de registro incompleto de dados.</a:t>
            </a:r>
          </a:p>
          <a:p>
            <a:endParaRPr lang="pt-PT" dirty="0"/>
          </a:p>
          <a:p>
            <a:r>
              <a:rPr lang="pt-PT" dirty="0"/>
              <a:t>Classes farmacológicas de antidepressivos mostraram heterogeneidade intraclasse para mais tarde risco de ganho de peso. </a:t>
            </a:r>
          </a:p>
          <a:p>
            <a:endParaRPr lang="pt-PT" dirty="0"/>
          </a:p>
          <a:p>
            <a:r>
              <a:rPr lang="pt-PT" dirty="0"/>
              <a:t>A mirtazapina foi associada com a maior taxa de taxa de incidência de peso ganho, embora a droga foi relativamente pouco frequente prescrito.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690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Discussão </a:t>
            </a:r>
          </a:p>
          <a:p>
            <a:r>
              <a:rPr lang="pt-PT" dirty="0"/>
              <a:t>. </a:t>
            </a:r>
          </a:p>
          <a:p>
            <a:endParaRPr lang="pt-PT" dirty="0"/>
          </a:p>
          <a:p>
            <a:r>
              <a:rPr lang="pt-PT" dirty="0"/>
              <a:t>O risco de peso ganho foi substancialmente aumentado durante o segundo e terceiro ano de tratamento. </a:t>
            </a:r>
          </a:p>
          <a:p>
            <a:endParaRPr lang="pt-PT" dirty="0"/>
          </a:p>
          <a:p>
            <a:r>
              <a:rPr lang="pt-PT" dirty="0"/>
              <a:t>Menos de 12 meses o uso de antidepressivos não parece estar associado com ganho de peso, mas isso pode ser um artefato de registro incompleto de dados.</a:t>
            </a:r>
          </a:p>
          <a:p>
            <a:endParaRPr lang="pt-PT" dirty="0"/>
          </a:p>
          <a:p>
            <a:r>
              <a:rPr lang="pt-PT" dirty="0"/>
              <a:t>Classes farmacológicas de antidepressivos mostraram heterogeneidade intraclasse para mais tarde risco de ganho de peso. </a:t>
            </a:r>
          </a:p>
          <a:p>
            <a:endParaRPr lang="pt-PT" dirty="0"/>
          </a:p>
          <a:p>
            <a:r>
              <a:rPr lang="pt-PT" dirty="0"/>
              <a:t>A mirtazapina foi associada com a maior taxa de taxa de incidência de peso ganho, embora a droga foi relativamente pouco frequente prescrito.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6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ctr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obesidade é uma preocupação crescente em todo o mundo. Entre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1975 e 2014 a prevalência global da obesidade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aumentou de 3,2% para 10,8% para homens e de 6,4%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14,9% para as mulheres.1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Estados Unidos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Unido têm entre as maiores taxas de obesidade no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mundo: 69% dos adultos norte-americanos estão com sobrepeso ou obesos e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36% são obesos, 2 e 61% dos adultos do Reino Unido têm excesso de peso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obesos, com a prevalência de obesidade aumentando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15% em 1993 para 26% em 2016.3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obesidade severa é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fortemente associada à desigualdade socioeconômica na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 os EUA quanto o Reino Unido.4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ganho de peso e a obesidade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 problemas de saúde pública, sendo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risco aumentado de doença crônica e mortalidade.5 6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estabelecida a obesidade, é difícil alcançar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perda de peso substancial e sustentada.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910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Discussão </a:t>
            </a:r>
          </a:p>
          <a:p>
            <a:endParaRPr lang="pt-PT" dirty="0"/>
          </a:p>
          <a:p>
            <a:r>
              <a:rPr lang="pt-PT" dirty="0"/>
              <a:t>Classes farmacológicas de antidepressivos mostraram heterogeneidade intraclasse para mais tarde risco de ganho de peso. </a:t>
            </a:r>
          </a:p>
          <a:p>
            <a:endParaRPr lang="pt-PT" dirty="0"/>
          </a:p>
          <a:p>
            <a:r>
              <a:rPr lang="pt-PT" dirty="0"/>
              <a:t>A mirtazapina foi associada com a maior taxa de taxa de incidência de peso ganho, embora a droga foi relativamente pouco frequente prescrito.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569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Pontos fortes e limitações deste estudo:</a:t>
            </a:r>
          </a:p>
          <a:p>
            <a:endParaRPr lang="pt-PT" dirty="0"/>
          </a:p>
          <a:p>
            <a:r>
              <a:rPr lang="pt-PT" dirty="0"/>
              <a:t>Este estudo utilizou dados de um grande banco de dados de atendimento primário representativo no Reino Unido Reino. O uso de registros eletrônicos de saúde nos permitiu verificar exaustivamente se os participantes havia recebido prescrições de antidepressivos. Nós utilizou registros clínicos de peso, alturae IMC. Estes</a:t>
            </a:r>
            <a:r>
              <a:rPr lang="pt-PT" baseline="0" dirty="0"/>
              <a:t> </a:t>
            </a:r>
            <a:r>
              <a:rPr lang="pt-PT" dirty="0"/>
              <a:t>medidas nem sempre são sistematicamente registadas em cuidados primários.19 </a:t>
            </a:r>
          </a:p>
          <a:p>
            <a:endParaRPr lang="pt-PT" dirty="0"/>
          </a:p>
          <a:p>
            <a:r>
              <a:rPr lang="pt-PT" dirty="0"/>
              <a:t>O registro pouco frequente do IMC levar a subestimação de associações se o ganho de peso ocorreu, mas nenhuma medida foi tomada; por outro lado, confundimento de medição por indicação pode ocorrer se os médicos de família são mais propensos a registrar peso quando houve ganho de peso. </a:t>
            </a:r>
          </a:p>
          <a:p>
            <a:endParaRPr lang="pt-PT" dirty="0"/>
          </a:p>
          <a:p>
            <a:r>
              <a:rPr lang="pt-PT" dirty="0"/>
              <a:t>A direção de qualquer possível viés do registro incompleto do corpo o peso é difícil de prever. </a:t>
            </a:r>
          </a:p>
          <a:p>
            <a:endParaRPr lang="pt-PT" dirty="0"/>
          </a:p>
          <a:p>
            <a:r>
              <a:rPr lang="pt-PT" dirty="0"/>
              <a:t>Nós inicialmente selecionados participantes que tiveram pelo menos três medidas de IMC gravados, levando à sobre-representação daqueles com comorbidade; participantes sem comorbidades sendo menos provável ter o IMC gravado do que aqueles com doenças concomitantes. </a:t>
            </a:r>
          </a:p>
          <a:p>
            <a:endParaRPr lang="pt-PT" dirty="0"/>
          </a:p>
          <a:p>
            <a:r>
              <a:rPr lang="pt-PT" dirty="0"/>
              <a:t>Pacientes com comorbidades como diabetes mellitus ou doença coronariana pode ser mais provável que esteja matriculado em autogestão intervenções que se concentram na dieta, exercício e controle de peso e isso pode modificar estimado associações. </a:t>
            </a:r>
          </a:p>
          <a:p>
            <a:endParaRPr lang="pt-PT" dirty="0"/>
          </a:p>
          <a:p>
            <a:r>
              <a:rPr lang="pt-PT" dirty="0"/>
              <a:t>Além disso, neste estudo não randomizado, confundimento residual pode levar a viés. </a:t>
            </a:r>
            <a:r>
              <a:rPr lang="pt-PT" b="1" dirty="0"/>
              <a:t>Confundindo por indicação pode ocorrer se a propensão a ser antidepressivos prescritos também está associado a propensão para ganhar peso. Os dados presentes mostram que 94% dos pacientes tratados tinham diagnóstico de depressão. No entanto, os antidepressivos podem ser prescrito para vários distúrbios e depressão pode nem sempre ter sido a única indicação para</a:t>
            </a:r>
            <a:r>
              <a:rPr lang="pt-PT" b="1" baseline="0" dirty="0"/>
              <a:t> </a:t>
            </a:r>
            <a:r>
              <a:rPr lang="pt-PT" dirty="0"/>
              <a:t>prescrição. </a:t>
            </a:r>
          </a:p>
          <a:p>
            <a:endParaRPr lang="pt-PT" dirty="0"/>
          </a:p>
          <a:p>
            <a:r>
              <a:rPr lang="pt-PT" b="1" dirty="0"/>
              <a:t>Não podemos excluir a possibilidade de sintomas depressivos, em vez de antidepressivo o tratamento foi o motivo das alterações no peso corporal. </a:t>
            </a:r>
          </a:p>
          <a:p>
            <a:endParaRPr lang="pt-PT" b="1" dirty="0"/>
          </a:p>
          <a:p>
            <a:r>
              <a:rPr lang="pt-PT" b="1" dirty="0"/>
              <a:t>As análises foram baseadas na prescrição de antidepressivos, mas a não adesão pode ser comum e poderia diminuir as associações estimadas.26 </a:t>
            </a:r>
          </a:p>
          <a:p>
            <a:endParaRPr lang="pt-PT" b="1" dirty="0"/>
          </a:p>
          <a:p>
            <a:r>
              <a:rPr lang="pt-PT" dirty="0"/>
              <a:t>No entanto, ensaios em pacientes deprimidos mostram que o antidepressivo o tratamento está associado ao ganho de peso.14</a:t>
            </a:r>
          </a:p>
          <a:p>
            <a:endParaRPr lang="pt-PT" dirty="0"/>
          </a:p>
          <a:p>
            <a:r>
              <a:rPr lang="pt-PT" dirty="0"/>
              <a:t>Forte associação temporal entre iniciação de tratamento antidepressivo e ganho de peso também sugere uma associação causal. </a:t>
            </a:r>
          </a:p>
          <a:p>
            <a:endParaRPr lang="pt-PT" dirty="0"/>
          </a:p>
          <a:p>
            <a:r>
              <a:rPr lang="pt-PT" dirty="0"/>
              <a:t>Este conjunto de dados reflete prescrevendo hábitos ao longo de uma década. Durante esse tempo um interruptor ocorreu a partir de antidepressivos tricíclicos mais antigos inibidores seletivos da recaptação da serotonina (ISRSs) e inibidores de recaptação de serotonina e noradrenalina. </a:t>
            </a:r>
          </a:p>
          <a:p>
            <a:endParaRPr lang="pt-PT" dirty="0"/>
          </a:p>
          <a:p>
            <a:r>
              <a:rPr lang="pt-PT" dirty="0"/>
              <a:t>Medicamentos de geração mais velha, incluindo monoamina oxidase inibidores e antidepressivos tricíclicos são geralmente mais associado com o ganho de peso do que o SSRIs mais novos, mas as drogas da geração mais velha são raramente prescrito. </a:t>
            </a:r>
          </a:p>
          <a:p>
            <a:endParaRPr lang="pt-PT" dirty="0"/>
          </a:p>
          <a:p>
            <a:r>
              <a:rPr lang="pt-PT" dirty="0"/>
              <a:t>Associações com ganho de peso pode depender da dose de droga, mas não foi possível reconstruir a informação de dosagem para este estudo.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892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Pontos fortes e limitações deste estudo:. </a:t>
            </a:r>
          </a:p>
          <a:p>
            <a:endParaRPr lang="pt-PT" dirty="0"/>
          </a:p>
          <a:p>
            <a:r>
              <a:rPr lang="pt-PT" dirty="0"/>
              <a:t>Além disso, neste estudo não randomizado, confundimento residual pode levar a viés. </a:t>
            </a:r>
            <a:r>
              <a:rPr lang="pt-PT" b="1" dirty="0"/>
              <a:t>Confundindo por indicação pode ocorrer se a propensão a ser antidepressivos prescritos também está associado a propensão para ganhar peso. Os dados presentes mostram que 94% dos pacientes tratados tinham diagnóstico de depressão. No entanto, os antidepressivos podem ser prescrito para vários distúrbios e depressão pode nem sempre ter sido a única indicação para</a:t>
            </a:r>
            <a:r>
              <a:rPr lang="pt-PT" b="1" baseline="0" dirty="0"/>
              <a:t> </a:t>
            </a:r>
            <a:r>
              <a:rPr lang="pt-PT" dirty="0"/>
              <a:t>prescrição. </a:t>
            </a:r>
          </a:p>
          <a:p>
            <a:endParaRPr lang="pt-PT" dirty="0"/>
          </a:p>
          <a:p>
            <a:r>
              <a:rPr lang="pt-PT" b="1" dirty="0"/>
              <a:t>Não podemos excluir a possibilidade de sintomas depressivos, em vez de antidepressivo o tratamento foi o motivo das alterações no peso corporal. </a:t>
            </a:r>
          </a:p>
          <a:p>
            <a:endParaRPr lang="pt-PT" b="1" dirty="0"/>
          </a:p>
          <a:p>
            <a:endParaRPr lang="pt-PT" b="1" dirty="0"/>
          </a:p>
          <a:p>
            <a:r>
              <a:rPr lang="pt-PT" b="1" dirty="0"/>
              <a:t>No entanto, ensaios em pacientes deprimidos mostram que o antidepressivo o tratamento está associado ao ganho de peso.14</a:t>
            </a:r>
          </a:p>
          <a:p>
            <a:endParaRPr lang="pt-PT" b="1" dirty="0"/>
          </a:p>
          <a:p>
            <a:r>
              <a:rPr lang="pt-PT" b="1" dirty="0"/>
              <a:t>Forte associação temporal entre iniciação de tratamento antidepressivo e ganho de peso também sugere uma associação causal. </a:t>
            </a:r>
          </a:p>
          <a:p>
            <a:endParaRPr lang="pt-PT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8926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b="1" dirty="0"/>
              <a:t>As análises foram baseadas na prescrição de antidepressivos, mas a não adesão pode ser comum e poderia diminuir as associações estimadas.26 </a:t>
            </a:r>
          </a:p>
          <a:p>
            <a:endParaRPr lang="pt-BR" dirty="0"/>
          </a:p>
          <a:p>
            <a:endParaRPr lang="pt-BR" dirty="0"/>
          </a:p>
          <a:p>
            <a:r>
              <a:rPr lang="pt-PT" dirty="0"/>
              <a:t>Este conjunto de dados reflete prescrevendo hábitos ao longo de uma década. Durante esse tempo um interruptor ocorreu a partir de antidepressivos tricíclicos mais antigos inibidores seletivos da recaptação da serotonina (ISRSs) e inibidores de recaptação de serotonina e noradrenalina. </a:t>
            </a:r>
          </a:p>
          <a:p>
            <a:endParaRPr lang="pt-PT" dirty="0"/>
          </a:p>
          <a:p>
            <a:r>
              <a:rPr lang="pt-PT" dirty="0"/>
              <a:t>Medicamentos de geração mais velha, incluindo monoamina oxidase inibidores e antidepressivos tricíclicos são geralmente mais associado com o ganho de peso do que o SSRIs mais novos, mas as drogas da geração mais velha são raramente prescrito. </a:t>
            </a:r>
          </a:p>
          <a:p>
            <a:endParaRPr lang="pt-PT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3941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dirty="0"/>
              <a:t>Associações com ganho de peso pode depender da dose de droga, mas não foi possível reconstruir a informação de dosagem para este estudo.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8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Comparação com outros estudos </a:t>
            </a:r>
          </a:p>
          <a:p>
            <a:endParaRPr lang="pt-PT" dirty="0"/>
          </a:p>
          <a:p>
            <a:r>
              <a:rPr lang="pt-PT" dirty="0"/>
              <a:t>Uma revisão sistemática analisou estudos de curto prazo e o peso estimado aumenta ao longo de oito meses follow-up.14 </a:t>
            </a:r>
          </a:p>
          <a:p>
            <a:endParaRPr lang="pt-PT" dirty="0"/>
          </a:p>
          <a:p>
            <a:r>
              <a:rPr lang="pt-PT" dirty="0"/>
              <a:t>Outro estudo avaliou o ganho de peso a dois anos usando registros eletrônicos de saúde, 15 com estimativas consistentes com um ganho de peso de 2,1 kg com tratamento com fluoxetina e aumento de cerca de 4,8 kg setralina. </a:t>
            </a:r>
          </a:p>
          <a:p>
            <a:endParaRPr lang="pt-PT" dirty="0"/>
          </a:p>
          <a:p>
            <a:r>
              <a:rPr lang="pt-PT" dirty="0"/>
              <a:t>Estes números sugerem que aumentos de ≥ 5% peso corporal são plausíveis. </a:t>
            </a:r>
          </a:p>
          <a:p>
            <a:endParaRPr lang="pt-PT" dirty="0"/>
          </a:p>
          <a:p>
            <a:r>
              <a:rPr lang="pt-PT" dirty="0"/>
              <a:t>Nosso estudo adiciona ao anterior dados fornecendo um acompanhamento mais longo (até 10 anos) tratamento antidepressivo, mostrando que o risco de ganho de peso é aumentado pelo menos nos primeiros cinco anos de tratamento. </a:t>
            </a:r>
          </a:p>
          <a:p>
            <a:endParaRPr lang="pt-PT" dirty="0"/>
          </a:p>
          <a:p>
            <a:r>
              <a:rPr lang="pt-PT" dirty="0"/>
              <a:t>Nosso estudo também adiciona uma comparação com um amostra da população geral que não foi tratada com antidepressivos, mostrando uma associação entre</a:t>
            </a:r>
            <a:r>
              <a:rPr lang="pt-PT" baseline="0" dirty="0"/>
              <a:t> </a:t>
            </a:r>
            <a:r>
              <a:rPr lang="pt-PT" dirty="0"/>
              <a:t>uso de antidepressivos e transições para excesso de peso e obesidade. </a:t>
            </a:r>
          </a:p>
          <a:p>
            <a:endParaRPr lang="pt-PT" dirty="0"/>
          </a:p>
          <a:p>
            <a:r>
              <a:rPr lang="pt-PT" dirty="0"/>
              <a:t>O ganho de peso é um efeito colateral bem reconhecido tratamento antipsicótico, 27 mas diretrizes de prescrição geralmente dedicar menos atenção ao controle de peso no contexto do tratamento antidepressivo.28 </a:t>
            </a:r>
          </a:p>
          <a:p>
            <a:endParaRPr lang="pt-PT" dirty="0"/>
          </a:p>
          <a:p>
            <a:r>
              <a:rPr lang="pt-PT" dirty="0"/>
              <a:t>Obesidade e depressão são comuns, muitas vezes coexistem, e são associada à comorbidade física e pior desfechos em saúde.5 </a:t>
            </a:r>
          </a:p>
          <a:p>
            <a:endParaRPr lang="pt-PT" dirty="0"/>
          </a:p>
          <a:p>
            <a:r>
              <a:rPr lang="pt-PT" dirty="0"/>
              <a:t>Pesquisadores observaram que as percepções negativas associadas a um diagnóstico de depressão ou um diagnóstico de obesidade pode ser potencializado quando as condições se sobrepõem. faz controle de peso e prevenção da obesidade particularmente importante nesta população. A relação entre sintomas de depressão e comportamentos de saúde que pode contribuir para o ganho de peso também é um relevante preocupação.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22076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Comparação com outros estudos </a:t>
            </a:r>
          </a:p>
          <a:p>
            <a:endParaRPr lang="pt-PT" dirty="0"/>
          </a:p>
          <a:p>
            <a:r>
              <a:rPr lang="pt-PT" dirty="0"/>
              <a:t>O ganho de peso é um efeito colateral bem reconhecido tratamento antipsicótico, 27 mas diretrizes de prescrição geralmente dedicar menos atenção ao controle de peso no contexto do tratamento antidepressivo.28 </a:t>
            </a:r>
          </a:p>
          <a:p>
            <a:endParaRPr lang="pt-PT" dirty="0"/>
          </a:p>
          <a:p>
            <a:r>
              <a:rPr lang="pt-PT" dirty="0"/>
              <a:t>Obesidade e depressão são comuns, muitas vezes coexistem, e são associada à comorbidade física e pior desfechos em saúde.5 </a:t>
            </a:r>
          </a:p>
          <a:p>
            <a:endParaRPr lang="pt-PT" dirty="0"/>
          </a:p>
          <a:p>
            <a:r>
              <a:rPr lang="pt-PT" dirty="0"/>
              <a:t>Pesquisadores observaram que as percepções negativas associadas a um diagnóstico de depressão ou um diagnóstico de obesidade pode ser potencializado quando as condições se sobrepõem. faz controle de peso e prevenção da obesidade particularmente importante nesta população. A relação entre sintomas de depressão e comportamentos de saúde que pode contribuir para o ganho de peso também é um relevante preocupação.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2220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  <a:p>
            <a:r>
              <a:rPr lang="pt-PT" dirty="0"/>
              <a:t>O potencial para ganho de peso pode também ser uma consideração na seleção de indivíduos medicamentos antidepressivos.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Conclusões e implicações políticas </a:t>
            </a: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início de drogas antidepressivas mostra uma forte associação temporal com ganho de peso, que é maior durante o segundo e terceiro anos de tratamento. 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Durante o segundo ano de tratamento, o risco de ≥5% de ganho de peso é 46,3% maior do que em geral grupo de comparação de população. </a:t>
            </a:r>
          </a:p>
          <a:p>
            <a:endParaRPr lang="pt-B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Estas associações são consistentes em uma ampla gama de aspectos clínicos, sociais, e características demográficas. O crescente o uso generalizado de antidepressivos é preocupante no contexto da crescente prevalência da obesidade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46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obesidade severa é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fortemente associada à desigualdade socioeconômica na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 os EUA quanto o Reino Unido.4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ganho de peso e a obesidade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 problemas de saúde pública, sendo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risco aumentado de doença crônica e mortalidade.5 6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estabelecida a obesidade, é difícil alcançar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perda de peso substancial e sustentada.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91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obesidade severa é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fortemente associada à desigualdade socioeconômica na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tanto os EUA quanto o Reino Unido.4 </a:t>
            </a:r>
          </a:p>
          <a:p>
            <a:pPr rtl="0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ganho de peso e a obesidade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importantes problemas de saúde pública, sendo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risco aumentado de doença crônica e mortalidade.5 6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vez estabelecida a obesidade, é difícil alcançar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perda de peso substancial e sustentada.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91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- A obesidade é global e o uso de antidepressivos é cada vez mais difundido</a:t>
            </a:r>
          </a:p>
          <a:p>
            <a:r>
              <a:rPr lang="pt-BR" dirty="0"/>
              <a:t>- Estudos de curto prazo sugerem fortes associações entre o uso de antidepressivos e</a:t>
            </a:r>
          </a:p>
          <a:p>
            <a:r>
              <a:rPr lang="pt-BR" dirty="0"/>
              <a:t>ganho de peso</a:t>
            </a:r>
          </a:p>
          <a:p>
            <a:r>
              <a:rPr lang="pt-BR" dirty="0"/>
              <a:t>- Não existem dados sólidos sobre os riscos a longo prazo do ganho de peso ou os riscos relativos</a:t>
            </a:r>
          </a:p>
          <a:p>
            <a:r>
              <a:rPr lang="pt-BR" dirty="0"/>
              <a:t>ganho de peso para antidepressivos individuais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Os antidepressivos são cada vez mais prescritos.8</a:t>
            </a:r>
          </a:p>
          <a:p>
            <a:r>
              <a:rPr lang="pt-BR" dirty="0"/>
              <a:t>Numa população de cuidados primários, 23% de 1,5 milhões</a:t>
            </a:r>
          </a:p>
          <a:p>
            <a:r>
              <a:rPr lang="pt-BR" dirty="0"/>
              <a:t>participantes foram prescritos um antidepressivo em</a:t>
            </a:r>
          </a:p>
          <a:p>
            <a:r>
              <a:rPr lang="pt-BR" dirty="0"/>
              <a:t>pelo menos uma vez entre 1995 e 2011.9.</a:t>
            </a:r>
          </a:p>
          <a:p>
            <a:r>
              <a:rPr lang="pt-BR" dirty="0"/>
              <a:t>número de prescrições de antidepressivos emitidos quase</a:t>
            </a:r>
          </a:p>
          <a:p>
            <a:r>
              <a:rPr lang="pt-BR" dirty="0"/>
              <a:t>dobrou no mesmo período, embora alguns dos</a:t>
            </a:r>
          </a:p>
          <a:p>
            <a:r>
              <a:rPr lang="pt-BR" dirty="0"/>
              <a:t>aumento pode ser explicado por duração prolongada</a:t>
            </a:r>
          </a:p>
          <a:p>
            <a:r>
              <a:rPr lang="pt-BR" dirty="0"/>
              <a:t>de cursos de tratamento.9 </a:t>
            </a:r>
          </a:p>
          <a:p>
            <a:r>
              <a:rPr lang="pt-BR" dirty="0"/>
              <a:t>A obesidade está associada</a:t>
            </a:r>
            <a:r>
              <a:rPr lang="pt-BR" baseline="0" dirty="0"/>
              <a:t> </a:t>
            </a:r>
            <a:r>
              <a:rPr lang="pt-BR" dirty="0"/>
              <a:t>depressão, que é particularmente comum em pacientes</a:t>
            </a:r>
            <a:r>
              <a:rPr lang="pt-BR" baseline="0" dirty="0"/>
              <a:t> </a:t>
            </a:r>
            <a:r>
              <a:rPr lang="pt-BR" dirty="0"/>
              <a:t>com obesidade grave.10 11 Tratamento antidepressivo</a:t>
            </a:r>
          </a:p>
          <a:p>
            <a:r>
              <a:rPr lang="pt-BR" dirty="0"/>
              <a:t>também pode estar associada ao ganho de peso, 12 a</a:t>
            </a:r>
            <a:r>
              <a:rPr lang="pt-BR" baseline="0" dirty="0"/>
              <a:t> </a:t>
            </a:r>
            <a:r>
              <a:rPr lang="pt-BR" dirty="0"/>
              <a:t>mecanismos que são apenas parcialmente compreendidos.</a:t>
            </a:r>
          </a:p>
          <a:p>
            <a:r>
              <a:rPr lang="pt-BR" dirty="0"/>
              <a:t>alta prevalência atual de uso de antidepressivos poderia</a:t>
            </a:r>
            <a:r>
              <a:rPr lang="pt-BR" baseline="0" dirty="0"/>
              <a:t> </a:t>
            </a:r>
            <a:r>
              <a:rPr lang="pt-BR" dirty="0"/>
              <a:t>têm impactos potencialmente importantes sobre a saúde pública</a:t>
            </a:r>
          </a:p>
          <a:p>
            <a:r>
              <a:rPr lang="pt-BR" dirty="0"/>
              <a:t>através da associação com ganho de peso corporal, mas</a:t>
            </a:r>
            <a:r>
              <a:rPr lang="pt-BR" baseline="0" dirty="0"/>
              <a:t> </a:t>
            </a:r>
            <a:r>
              <a:rPr lang="pt-BR" dirty="0"/>
              <a:t>a natureza dessa associação é pouco descrita.</a:t>
            </a:r>
          </a:p>
          <a:p>
            <a:endParaRPr lang="pt-BR" dirty="0"/>
          </a:p>
          <a:p>
            <a:r>
              <a:rPr lang="pt-BR" dirty="0"/>
              <a:t>Embora uma revisão sistemática do uso de antidepressivos</a:t>
            </a:r>
            <a:r>
              <a:rPr lang="pt-BR" baseline="0" dirty="0"/>
              <a:t> </a:t>
            </a:r>
            <a:r>
              <a:rPr lang="pt-BR" dirty="0"/>
              <a:t>e ganho de peso coletaram evidências de 116</a:t>
            </a:r>
          </a:p>
          <a:p>
            <a:r>
              <a:rPr lang="pt-BR" dirty="0"/>
              <a:t>estudos clínicos e estudos de coorte, 14 a menos da metade</a:t>
            </a:r>
            <a:r>
              <a:rPr lang="pt-BR" baseline="0" dirty="0"/>
              <a:t> </a:t>
            </a:r>
            <a:r>
              <a:rPr lang="pt-BR" dirty="0"/>
              <a:t>dos estudos contribuíram com dados para mais de três</a:t>
            </a:r>
            <a:r>
              <a:rPr lang="pt-BR" baseline="0" dirty="0"/>
              <a:t> </a:t>
            </a:r>
            <a:r>
              <a:rPr lang="pt-BR" dirty="0"/>
              <a:t>meses de acompanhamento e não foi relatado quantos</a:t>
            </a:r>
            <a:r>
              <a:rPr lang="pt-BR" baseline="0" dirty="0"/>
              <a:t> </a:t>
            </a:r>
            <a:r>
              <a:rPr lang="pt-BR" dirty="0"/>
              <a:t>os estudos incluíram mais de 12 meses de acompanhamento.</a:t>
            </a:r>
          </a:p>
          <a:p>
            <a:endParaRPr lang="pt-BR" dirty="0"/>
          </a:p>
          <a:p>
            <a:r>
              <a:rPr lang="pt-BR" dirty="0"/>
              <a:t>A revisão também chamou a atenção para a heterogeneidade</a:t>
            </a:r>
            <a:r>
              <a:rPr lang="pt-BR" baseline="0" dirty="0"/>
              <a:t> </a:t>
            </a:r>
            <a:r>
              <a:rPr lang="pt-BR" dirty="0"/>
              <a:t>entre diferentes drogas antidepressivas, com </a:t>
            </a:r>
            <a:r>
              <a:rPr lang="pt-BR" dirty="0" err="1"/>
              <a:t>bupropiona</a:t>
            </a:r>
            <a:endParaRPr lang="pt-BR" dirty="0"/>
          </a:p>
          <a:p>
            <a:r>
              <a:rPr lang="pt-BR" dirty="0"/>
              <a:t>e fluoxetina associada a menor ganho de peso</a:t>
            </a:r>
            <a:r>
              <a:rPr lang="pt-BR" baseline="0" dirty="0"/>
              <a:t> </a:t>
            </a:r>
            <a:r>
              <a:rPr lang="pt-BR" dirty="0"/>
              <a:t>que </a:t>
            </a:r>
            <a:r>
              <a:rPr lang="pt-BR" dirty="0" err="1"/>
              <a:t>mirtazapina</a:t>
            </a:r>
            <a:r>
              <a:rPr lang="pt-BR" dirty="0"/>
              <a:t> e nortriptilina.14 </a:t>
            </a:r>
          </a:p>
          <a:p>
            <a:endParaRPr lang="pt-BR" dirty="0"/>
          </a:p>
          <a:p>
            <a:r>
              <a:rPr lang="pt-BR" dirty="0"/>
              <a:t>A maioria dos estudos</a:t>
            </a:r>
            <a:r>
              <a:rPr lang="pt-BR" baseline="0" dirty="0"/>
              <a:t> </a:t>
            </a:r>
            <a:r>
              <a:rPr lang="pt-BR" dirty="0"/>
              <a:t>relataram mudança de peso em pacientes deprimidos</a:t>
            </a:r>
            <a:r>
              <a:rPr lang="pt-BR" baseline="0" dirty="0"/>
              <a:t> </a:t>
            </a:r>
            <a:r>
              <a:rPr lang="pt-BR" dirty="0"/>
              <a:t>tratados em contextos clínicos, mas poucos</a:t>
            </a:r>
          </a:p>
          <a:p>
            <a:r>
              <a:rPr lang="pt-BR" dirty="0"/>
              <a:t>estudos têm investigado a população potencial</a:t>
            </a:r>
            <a:r>
              <a:rPr lang="pt-BR" baseline="0" dirty="0"/>
              <a:t> </a:t>
            </a:r>
            <a:r>
              <a:rPr lang="pt-BR" dirty="0"/>
              <a:t>impacto do tratamento antidepressivo generalizado</a:t>
            </a:r>
            <a:r>
              <a:rPr lang="pt-BR" baseline="0" dirty="0"/>
              <a:t> </a:t>
            </a:r>
            <a:r>
              <a:rPr lang="pt-BR" dirty="0"/>
              <a:t>ganho de peso. </a:t>
            </a:r>
          </a:p>
          <a:p>
            <a:endParaRPr lang="pt-BR" dirty="0"/>
          </a:p>
          <a:p>
            <a:r>
              <a:rPr lang="pt-BR" dirty="0"/>
              <a:t>Um estudo avaliou a mudança de peso</a:t>
            </a:r>
            <a:r>
              <a:rPr lang="pt-BR" baseline="0" dirty="0"/>
              <a:t> </a:t>
            </a:r>
            <a:r>
              <a:rPr lang="pt-BR" dirty="0"/>
              <a:t>após o início do tratamento antidepressivo em 5932</a:t>
            </a:r>
          </a:p>
          <a:p>
            <a:r>
              <a:rPr lang="pt-BR" dirty="0"/>
              <a:t>pacientes cadastrados no Sistema de Saúde do Grupo</a:t>
            </a:r>
            <a:r>
              <a:rPr lang="pt-BR" baseline="0" dirty="0"/>
              <a:t> </a:t>
            </a:r>
            <a:r>
              <a:rPr lang="pt-BR" dirty="0"/>
              <a:t>Estado de Washington, EUA, e descobriu que o ganho de peso</a:t>
            </a:r>
          </a:p>
          <a:p>
            <a:r>
              <a:rPr lang="pt-BR" dirty="0"/>
              <a:t>persistiu por pelo menos dois anos.15 </a:t>
            </a:r>
          </a:p>
          <a:p>
            <a:endParaRPr lang="pt-BR" dirty="0"/>
          </a:p>
          <a:p>
            <a:r>
              <a:rPr lang="pt-BR" dirty="0"/>
              <a:t>Um estudo no Reino Unido analisou</a:t>
            </a:r>
            <a:r>
              <a:rPr lang="pt-BR" baseline="0" dirty="0"/>
              <a:t> </a:t>
            </a:r>
            <a:r>
              <a:rPr lang="pt-BR" dirty="0"/>
              <a:t>dados de 268 pacientes tratados com antidepressivos de</a:t>
            </a:r>
            <a:r>
              <a:rPr lang="pt-BR" baseline="0" dirty="0"/>
              <a:t> </a:t>
            </a:r>
            <a:r>
              <a:rPr lang="pt-BR" dirty="0"/>
              <a:t>uma prática geral com 11 994 pacientes registrados,</a:t>
            </a:r>
          </a:p>
          <a:p>
            <a:r>
              <a:rPr lang="pt-BR" dirty="0"/>
              <a:t>e concluíram que o ganho de peso persistiu durante</a:t>
            </a:r>
            <a:r>
              <a:rPr lang="pt-BR" baseline="0" dirty="0"/>
              <a:t> </a:t>
            </a:r>
            <a:r>
              <a:rPr lang="pt-BR" dirty="0"/>
              <a:t>tratamento a termo, com, em alguns casos, prescrições</a:t>
            </a:r>
          </a:p>
          <a:p>
            <a:r>
              <a:rPr lang="pt-BR" dirty="0"/>
              <a:t>mantido por vários anos.16</a:t>
            </a:r>
          </a:p>
          <a:p>
            <a:endParaRPr lang="pt-BR" dirty="0"/>
          </a:p>
          <a:p>
            <a:r>
              <a:rPr lang="pt-BR" dirty="0"/>
              <a:t> Outro estudo nos EUA</a:t>
            </a:r>
            <a:r>
              <a:rPr lang="pt-BR" baseline="0" dirty="0"/>
              <a:t> </a:t>
            </a:r>
            <a:r>
              <a:rPr lang="pt-BR" dirty="0"/>
              <a:t>avaliaram o ganho de peso nos 12 meses após o início</a:t>
            </a:r>
            <a:r>
              <a:rPr lang="pt-BR" baseline="0" dirty="0"/>
              <a:t> </a:t>
            </a:r>
            <a:r>
              <a:rPr lang="pt-BR" dirty="0"/>
              <a:t>de tratamento antidepressivo em 22 610 adultos tratados</a:t>
            </a:r>
            <a:r>
              <a:rPr lang="pt-BR" baseline="0" dirty="0"/>
              <a:t> </a:t>
            </a:r>
            <a:r>
              <a:rPr lang="pt-BR" dirty="0"/>
              <a:t>em clínicas na Nova Inglaterra e encontrou diferenças na</a:t>
            </a:r>
            <a:r>
              <a:rPr lang="pt-BR" baseline="0" dirty="0"/>
              <a:t> </a:t>
            </a:r>
            <a:r>
              <a:rPr lang="pt-BR" dirty="0"/>
              <a:t>propensão de antidepressivos individuais para resultar em</a:t>
            </a:r>
            <a:r>
              <a:rPr lang="pt-BR" baseline="0" dirty="0"/>
              <a:t> </a:t>
            </a:r>
            <a:r>
              <a:rPr lang="pt-BR" dirty="0"/>
              <a:t>ganho de peso.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11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  <a:p>
            <a:r>
              <a:rPr lang="pt-BR" dirty="0"/>
              <a:t>Fonte de dados</a:t>
            </a:r>
          </a:p>
          <a:p>
            <a:endParaRPr lang="pt-BR" dirty="0"/>
          </a:p>
          <a:p>
            <a:r>
              <a:rPr lang="pt-BR" dirty="0"/>
              <a:t>Realizamos um estudo de coorte populacional no</a:t>
            </a:r>
            <a:r>
              <a:rPr lang="pt-BR" baseline="0" dirty="0"/>
              <a:t> </a:t>
            </a:r>
            <a:r>
              <a:rPr lang="pt-BR" dirty="0"/>
              <a:t>Ligação de dados de pesquisa de prática clínica do Reino Unido (CPRD). o</a:t>
            </a:r>
          </a:p>
          <a:p>
            <a:r>
              <a:rPr lang="pt-BR" dirty="0"/>
              <a:t>A CPRD é uma das maiores bases de dados primárias do mundo</a:t>
            </a:r>
            <a:r>
              <a:rPr lang="pt-BR" baseline="0" dirty="0"/>
              <a:t> </a:t>
            </a:r>
            <a:r>
              <a:rPr lang="pt-BR" dirty="0"/>
              <a:t>cuidados registros eletrônicos de saúde, com participação</a:t>
            </a:r>
          </a:p>
          <a:p>
            <a:r>
              <a:rPr lang="pt-BR" dirty="0"/>
              <a:t>cerca de 7% das práticas gerais do Reino Unido e com</a:t>
            </a:r>
            <a:r>
              <a:rPr lang="pt-BR" baseline="0" dirty="0"/>
              <a:t> </a:t>
            </a:r>
            <a:r>
              <a:rPr lang="pt-BR" dirty="0"/>
              <a:t>coleta contínua de dados anônimos de 1990.</a:t>
            </a:r>
          </a:p>
          <a:p>
            <a:r>
              <a:rPr lang="pt-BR" dirty="0"/>
              <a:t>A população ativa registrada de CPRD é geralmente</a:t>
            </a:r>
            <a:r>
              <a:rPr lang="pt-BR" baseline="0" dirty="0"/>
              <a:t> </a:t>
            </a:r>
            <a:r>
              <a:rPr lang="pt-BR" dirty="0"/>
              <a:t>representante da população do Reino Unido em termos de idade,</a:t>
            </a:r>
          </a:p>
          <a:p>
            <a:r>
              <a:rPr lang="pt-BR" dirty="0"/>
              <a:t>distribuição regional e sexual.18 Durante 2004-14, a contagem anual da população registrada da CPRD</a:t>
            </a:r>
            <a:r>
              <a:rPr lang="pt-BR" baseline="0" dirty="0"/>
              <a:t> </a:t>
            </a:r>
            <a:r>
              <a:rPr lang="pt-BR" dirty="0"/>
              <a:t>com 20 anos ou mais alcançou 3,7 milhões, com</a:t>
            </a:r>
          </a:p>
          <a:p>
            <a:r>
              <a:rPr lang="pt-BR" dirty="0"/>
              <a:t>um total de 7,1 milhões de participantes com 20 anos ou</a:t>
            </a:r>
            <a:r>
              <a:rPr lang="pt-BR" baseline="0" dirty="0"/>
              <a:t> </a:t>
            </a:r>
            <a:r>
              <a:rPr lang="pt-BR" dirty="0"/>
              <a:t>mais velhos registrados a qualquer momento durante o período. </a:t>
            </a:r>
          </a:p>
          <a:p>
            <a:endParaRPr lang="pt-BR" dirty="0"/>
          </a:p>
          <a:p>
            <a:r>
              <a:rPr lang="pt-BR" dirty="0"/>
              <a:t>Dados</a:t>
            </a:r>
            <a:r>
              <a:rPr lang="pt-BR" baseline="0" dirty="0"/>
              <a:t> </a:t>
            </a:r>
            <a:r>
              <a:rPr lang="pt-BR" dirty="0"/>
              <a:t>coletadas em CPRD compreendem diagnósticos clínicos;</a:t>
            </a:r>
            <a:r>
              <a:rPr lang="pt-BR" baseline="0" dirty="0"/>
              <a:t> </a:t>
            </a:r>
            <a:r>
              <a:rPr lang="pt-BR" dirty="0"/>
              <a:t>registros de medidas clínicas, incluindo massa corporal</a:t>
            </a:r>
          </a:p>
          <a:p>
            <a:r>
              <a:rPr lang="pt-BR" dirty="0"/>
              <a:t>os registros do índice (IMC) e do peso corporal</a:t>
            </a:r>
            <a:r>
              <a:rPr lang="pt-BR" baseline="0" dirty="0"/>
              <a:t> </a:t>
            </a:r>
            <a:r>
              <a:rPr lang="pt-BR" dirty="0"/>
              <a:t>consultas de atenção primária19; prescrições; resultados de</a:t>
            </a:r>
          </a:p>
          <a:p>
            <a:r>
              <a:rPr lang="pt-BR" dirty="0"/>
              <a:t>investigações; e encaminhamentos para serviços especializados.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1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Métodos</a:t>
            </a:r>
          </a:p>
          <a:p>
            <a:r>
              <a:rPr lang="pt-BR" dirty="0"/>
              <a:t>Fonte de dados</a:t>
            </a:r>
          </a:p>
          <a:p>
            <a:r>
              <a:rPr lang="pt-BR" dirty="0"/>
              <a:t>Dados</a:t>
            </a:r>
            <a:r>
              <a:rPr lang="pt-BR" baseline="0" dirty="0"/>
              <a:t> </a:t>
            </a:r>
            <a:r>
              <a:rPr lang="pt-BR" dirty="0"/>
              <a:t>coletadas em CPRD compreendem diagnósticos clínicos;</a:t>
            </a:r>
            <a:r>
              <a:rPr lang="pt-BR" baseline="0" dirty="0"/>
              <a:t> </a:t>
            </a:r>
            <a:r>
              <a:rPr lang="pt-BR" dirty="0"/>
              <a:t>registros de medidas clínicas, incluindo massa corporal</a:t>
            </a:r>
          </a:p>
          <a:p>
            <a:r>
              <a:rPr lang="pt-BR" dirty="0"/>
              <a:t>os registros do índice (IMC) e do peso corporal</a:t>
            </a:r>
            <a:r>
              <a:rPr lang="pt-BR" baseline="0" dirty="0"/>
              <a:t> </a:t>
            </a:r>
            <a:r>
              <a:rPr lang="pt-BR" dirty="0"/>
              <a:t>consultas de atenção primária19; prescrições; resultados de</a:t>
            </a:r>
          </a:p>
          <a:p>
            <a:r>
              <a:rPr lang="pt-BR" dirty="0"/>
              <a:t>investigações; e encaminhamentos para serviços especializados.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12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Participantes e seleção de coorte</a:t>
            </a:r>
          </a:p>
          <a:p>
            <a:endParaRPr lang="pt-BR" dirty="0"/>
          </a:p>
          <a:p>
            <a:r>
              <a:rPr lang="pt-BR" dirty="0"/>
              <a:t>A amostra foi retirada da população de 2 006 296</a:t>
            </a:r>
            <a:r>
              <a:rPr lang="pt-BR" baseline="0" dirty="0"/>
              <a:t> </a:t>
            </a:r>
            <a:r>
              <a:rPr lang="pt-BR" dirty="0"/>
              <a:t>pacientes registrados com práticas gerais participantes</a:t>
            </a:r>
          </a:p>
          <a:p>
            <a:r>
              <a:rPr lang="pt-BR" dirty="0"/>
              <a:t>na CPRD entre 1 de Novembro de 2004 e 31 de Outubro</a:t>
            </a:r>
            <a:r>
              <a:rPr lang="pt-BR" baseline="0" dirty="0"/>
              <a:t> </a:t>
            </a:r>
            <a:r>
              <a:rPr lang="pt-BR" dirty="0"/>
              <a:t>2014 inclusive, com 20 anos ou mais e</a:t>
            </a:r>
          </a:p>
          <a:p>
            <a:r>
              <a:rPr lang="pt-BR" dirty="0"/>
              <a:t>tiveram três ou mais medidas de IMC já registradas.7</a:t>
            </a:r>
          </a:p>
          <a:p>
            <a:endParaRPr lang="pt-BR" dirty="0"/>
          </a:p>
          <a:p>
            <a:r>
              <a:rPr lang="pt-BR" dirty="0"/>
              <a:t>Para fornecer uma amostra para análise, estratificamos</a:t>
            </a:r>
            <a:r>
              <a:rPr lang="pt-BR" baseline="0" dirty="0"/>
              <a:t> </a:t>
            </a:r>
            <a:r>
              <a:rPr lang="pt-BR" dirty="0"/>
              <a:t>participantes de acordo com seu primeiro IMC registrado</a:t>
            </a:r>
          </a:p>
          <a:p>
            <a:r>
              <a:rPr lang="pt-BR" dirty="0"/>
              <a:t>medição (kg / m2): </a:t>
            </a:r>
          </a:p>
          <a:p>
            <a:r>
              <a:rPr lang="pt-BR" dirty="0"/>
              <a:t>18,5-24,9 (peso normal),</a:t>
            </a:r>
          </a:p>
          <a:p>
            <a:r>
              <a:rPr lang="pt-BR" dirty="0"/>
              <a:t>25,0-29,9 (excesso de peso), </a:t>
            </a:r>
          </a:p>
          <a:p>
            <a:r>
              <a:rPr lang="pt-BR" dirty="0"/>
              <a:t>30,0-34,9 (obeso), </a:t>
            </a:r>
          </a:p>
          <a:p>
            <a:r>
              <a:rPr lang="pt-BR" dirty="0"/>
              <a:t>35,0-35,9</a:t>
            </a:r>
            <a:r>
              <a:rPr lang="pt-BR" baseline="0" dirty="0"/>
              <a:t> </a:t>
            </a:r>
            <a:r>
              <a:rPr lang="pt-BR" dirty="0"/>
              <a:t>(obesidade grave), </a:t>
            </a:r>
          </a:p>
          <a:p>
            <a:r>
              <a:rPr lang="pt-BR" dirty="0"/>
              <a:t>40,0-44,9 (obesidade mórbida) e </a:t>
            </a:r>
          </a:p>
          <a:p>
            <a:r>
              <a:rPr lang="pt-BR" dirty="0"/>
              <a:t>≥45,0 (</a:t>
            </a:r>
            <a:r>
              <a:rPr lang="pt-BR" dirty="0" err="1"/>
              <a:t>super</a:t>
            </a:r>
            <a:r>
              <a:rPr lang="pt-BR" dirty="0"/>
              <a:t> obesidade)</a:t>
            </a:r>
          </a:p>
          <a:p>
            <a:endParaRPr lang="pt-BR" dirty="0"/>
          </a:p>
          <a:p>
            <a:r>
              <a:rPr lang="pt-BR" dirty="0"/>
              <a:t>selecionamos uma amostra aleatória de até um máximo de</a:t>
            </a:r>
          </a:p>
          <a:p>
            <a:r>
              <a:rPr lang="pt-BR" dirty="0"/>
              <a:t>30 000 participantes de cada categoria de IMC e sexo,</a:t>
            </a:r>
          </a:p>
          <a:p>
            <a:r>
              <a:rPr lang="pt-BR" dirty="0"/>
              <a:t>resultando em 314 477 participantes, para os quais foram</a:t>
            </a:r>
          </a:p>
          <a:p>
            <a:r>
              <a:rPr lang="pt-BR" dirty="0"/>
              <a:t>extraído para 314 449 participantes. Menos de 30 000</a:t>
            </a:r>
          </a:p>
          <a:p>
            <a:r>
              <a:rPr lang="pt-BR" dirty="0"/>
              <a:t>as mulheres tinham um IMC de ≥45 e menos de 30.000 homens</a:t>
            </a:r>
          </a:p>
          <a:p>
            <a:r>
              <a:rPr lang="pt-BR" dirty="0"/>
              <a:t>tinha um IMC de ≥40. Em seguida, extraímos os registros CPRD completos</a:t>
            </a:r>
          </a:p>
          <a:p>
            <a:r>
              <a:rPr lang="pt-BR" dirty="0"/>
              <a:t>para esta amostra. Na fase de análise, calculamos</a:t>
            </a:r>
          </a:p>
          <a:p>
            <a:r>
              <a:rPr lang="pt-BR" dirty="0"/>
              <a:t>valores adicionais de IMC do peso registrado e</a:t>
            </a:r>
          </a:p>
          <a:p>
            <a:r>
              <a:rPr lang="pt-BR" dirty="0"/>
              <a:t>altura, permitindo que um maior número de participantes</a:t>
            </a:r>
          </a:p>
          <a:p>
            <a:r>
              <a:rPr lang="pt-BR" dirty="0"/>
              <a:t>ser representado em algumas categorias de IMC. Nós excluímos</a:t>
            </a:r>
          </a:p>
          <a:p>
            <a:r>
              <a:rPr lang="pt-BR" dirty="0"/>
              <a:t>participantes sem registros do IMC para 1 de novembro de 2004</a:t>
            </a:r>
          </a:p>
          <a:p>
            <a:r>
              <a:rPr lang="pt-BR" dirty="0"/>
              <a:t>até 31 de outubro de 2014.</a:t>
            </a:r>
          </a:p>
          <a:p>
            <a:r>
              <a:rPr lang="pt-BR" dirty="0"/>
              <a:t>(</a:t>
            </a:r>
            <a:r>
              <a:rPr lang="pt-BR" dirty="0" err="1"/>
              <a:t>super</a:t>
            </a:r>
            <a:r>
              <a:rPr lang="pt-BR" dirty="0"/>
              <a:t> obesidade). Usando o comando “</a:t>
            </a:r>
            <a:r>
              <a:rPr lang="pt-BR" dirty="0" err="1"/>
              <a:t>sample</a:t>
            </a:r>
            <a:r>
              <a:rPr lang="pt-BR" dirty="0"/>
              <a:t>” no </a:t>
            </a:r>
            <a:r>
              <a:rPr lang="pt-BR" dirty="0" err="1"/>
              <a:t>Stata</a:t>
            </a:r>
            <a:r>
              <a:rPr lang="pt-BR" dirty="0"/>
              <a:t>,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94211B-1513-4483-95A6-A0E4F76CB4B7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516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45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2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2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57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58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33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5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84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697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4082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00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F5EF9-18C6-4FCC-9518-A2897E04EBE3}" type="datetimeFigureOut">
              <a:rPr lang="pt-BR" smtClean="0"/>
              <a:t>18/10/2018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6BA1B-03F7-4333-AF77-896093390B8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14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BMJ 2018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Rachel Cardoso Lopes Rêgo</a:t>
            </a:r>
          </a:p>
          <a:p>
            <a:r>
              <a:rPr lang="pt-BR" dirty="0"/>
              <a:t>Endocrinologia Hospital </a:t>
            </a:r>
            <a:r>
              <a:rPr lang="pt-BR" dirty="0" err="1"/>
              <a:t>Mater</a:t>
            </a:r>
            <a:r>
              <a:rPr lang="pt-BR" dirty="0"/>
              <a:t> Dei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895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40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Estratificação de acordo com o 1</a:t>
            </a:r>
            <a:r>
              <a:rPr lang="pt-BR" dirty="0">
                <a:latin typeface="Calibri"/>
                <a:cs typeface="Calibri"/>
              </a:rPr>
              <a:t>º IMC (kg/m²) registrado</a:t>
            </a:r>
            <a:r>
              <a:rPr lang="pt-BR" dirty="0"/>
              <a:t>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75541486"/>
              </p:ext>
            </p:extLst>
          </p:nvPr>
        </p:nvGraphicFramePr>
        <p:xfrm>
          <a:off x="1187624" y="2420888"/>
          <a:ext cx="6984776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14670888"/>
              </p:ext>
            </p:extLst>
          </p:nvPr>
        </p:nvGraphicFramePr>
        <p:xfrm>
          <a:off x="1259632" y="4653136"/>
          <a:ext cx="69127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57571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>
            <a:normAutofit/>
          </a:bodyPr>
          <a:lstStyle/>
          <a:p>
            <a:r>
              <a:rPr lang="pt-BR" sz="3600" dirty="0"/>
              <a:t>Amostra aleatória de no máx. 30 000 para cada categoria de IMC e sexo</a:t>
            </a:r>
          </a:p>
          <a:p>
            <a:endParaRPr lang="pt-BR" sz="3600" dirty="0"/>
          </a:p>
          <a:p>
            <a:r>
              <a:rPr lang="pt-BR" sz="3600" dirty="0"/>
              <a:t>Total 314 449 participantes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92551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Análise das prescrições de antidepressivos por classe:</a:t>
            </a:r>
          </a:p>
          <a:p>
            <a:r>
              <a:rPr lang="pt-BR" dirty="0"/>
              <a:t>Antidepressivos </a:t>
            </a:r>
            <a:r>
              <a:rPr lang="pt-BR" dirty="0" err="1"/>
              <a:t>triciclícos</a:t>
            </a:r>
            <a:endParaRPr lang="pt-BR" dirty="0"/>
          </a:p>
          <a:p>
            <a:r>
              <a:rPr lang="pt-BR" dirty="0"/>
              <a:t>Inibidores da </a:t>
            </a:r>
            <a:r>
              <a:rPr lang="pt-BR" dirty="0" err="1"/>
              <a:t>monoaminoxidase</a:t>
            </a:r>
            <a:endParaRPr lang="pt-BR" dirty="0"/>
          </a:p>
          <a:p>
            <a:r>
              <a:rPr lang="pt-BR" dirty="0"/>
              <a:t>Inibidores seletivos da </a:t>
            </a:r>
            <a:r>
              <a:rPr lang="pt-BR" dirty="0" err="1"/>
              <a:t>recaptação</a:t>
            </a:r>
            <a:r>
              <a:rPr lang="pt-BR" dirty="0"/>
              <a:t> da serotonina</a:t>
            </a:r>
          </a:p>
          <a:p>
            <a:r>
              <a:rPr lang="pt-BR" dirty="0"/>
              <a:t>Inibidores da </a:t>
            </a:r>
            <a:r>
              <a:rPr lang="pt-BR" dirty="0" err="1"/>
              <a:t>recaptação</a:t>
            </a:r>
            <a:r>
              <a:rPr lang="pt-BR" dirty="0"/>
              <a:t> de serotonina-adrenalina</a:t>
            </a:r>
          </a:p>
          <a:p>
            <a:r>
              <a:rPr lang="pt-BR" dirty="0"/>
              <a:t>Outros antidepressivos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342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57831477"/>
              </p:ext>
            </p:extLst>
          </p:nvPr>
        </p:nvGraphicFramePr>
        <p:xfrm>
          <a:off x="0" y="0"/>
          <a:ext cx="896448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044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Registros de peso, altura e IMC</a:t>
            </a:r>
          </a:p>
          <a:p>
            <a:r>
              <a:rPr lang="pt-BR" dirty="0"/>
              <a:t>Peso registrado </a:t>
            </a:r>
            <a:r>
              <a:rPr lang="pt-BR" dirty="0">
                <a:latin typeface="Calibri"/>
                <a:cs typeface="Calibri"/>
              </a:rPr>
              <a:t>≥ 5% que o anterior → ganho de peso</a:t>
            </a:r>
          </a:p>
          <a:p>
            <a:r>
              <a:rPr lang="pt-BR" dirty="0">
                <a:latin typeface="Calibri"/>
                <a:cs typeface="Calibri"/>
              </a:rPr>
              <a:t>Sem peso registrado → sem ganho de peso</a:t>
            </a:r>
          </a:p>
          <a:p>
            <a:r>
              <a:rPr lang="pt-BR" dirty="0">
                <a:latin typeface="Calibri"/>
                <a:cs typeface="Calibri"/>
              </a:rPr>
              <a:t>Análise de sensibilidade com exclusão de tempo da pessoa sem registro de peso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0685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Inclusão de variáveis </a:t>
            </a:r>
            <a:r>
              <a:rPr lang="pt-BR" dirty="0" smtClean="0"/>
              <a:t>conhecidas:</a:t>
            </a:r>
            <a:endParaRPr lang="pt-BR" dirty="0"/>
          </a:p>
          <a:p>
            <a:r>
              <a:rPr lang="pt-BR" dirty="0"/>
              <a:t>Sexo</a:t>
            </a:r>
          </a:p>
          <a:p>
            <a:r>
              <a:rPr lang="pt-BR" dirty="0"/>
              <a:t>Categoria inicial de IMC</a:t>
            </a:r>
          </a:p>
          <a:p>
            <a:r>
              <a:rPr lang="pt-BR" dirty="0"/>
              <a:t>Idade</a:t>
            </a:r>
          </a:p>
          <a:p>
            <a:r>
              <a:rPr lang="pt-BR" dirty="0"/>
              <a:t>Tabagismo</a:t>
            </a:r>
          </a:p>
          <a:p>
            <a:r>
              <a:rPr lang="pt-BR" dirty="0"/>
              <a:t>Uso de antiepiléticos e </a:t>
            </a:r>
            <a:r>
              <a:rPr lang="pt-BR" dirty="0" err="1"/>
              <a:t>antipsicóticos</a:t>
            </a:r>
            <a:endParaRPr lang="pt-BR" dirty="0"/>
          </a:p>
          <a:p>
            <a:r>
              <a:rPr lang="pt-BR" dirty="0"/>
              <a:t>Outras </a:t>
            </a:r>
            <a:r>
              <a:rPr lang="pt-BR" dirty="0" err="1"/>
              <a:t>comorbidades</a:t>
            </a:r>
            <a:r>
              <a:rPr lang="pt-BR" dirty="0"/>
              <a:t>: diabetes, doença coronariana, AVC, câncer e </a:t>
            </a:r>
            <a:r>
              <a:rPr lang="pt-BR" dirty="0" smtClean="0"/>
              <a:t>depressão</a:t>
            </a:r>
          </a:p>
          <a:p>
            <a:r>
              <a:rPr lang="pt-BR" dirty="0" smtClean="0"/>
              <a:t>IMD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9829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Incidência de </a:t>
            </a:r>
            <a:r>
              <a:rPr lang="pt-BR" dirty="0">
                <a:latin typeface="Calibri"/>
                <a:cs typeface="Calibri"/>
              </a:rPr>
              <a:t>≥ 5% de ganho de peso corporal por 100 pessoas/ano para tratados ou não com antidepressivos </a:t>
            </a:r>
          </a:p>
          <a:p>
            <a:r>
              <a:rPr lang="pt-BR" dirty="0">
                <a:latin typeface="Calibri"/>
                <a:cs typeface="Calibri"/>
              </a:rPr>
              <a:t>Calculo do NNH</a:t>
            </a:r>
          </a:p>
          <a:p>
            <a:r>
              <a:rPr lang="pt-BR" dirty="0">
                <a:latin typeface="Calibri"/>
                <a:cs typeface="Calibri"/>
              </a:rPr>
              <a:t>Análises ajustadas</a:t>
            </a:r>
          </a:p>
          <a:p>
            <a:r>
              <a:rPr lang="pt-BR" dirty="0">
                <a:latin typeface="Calibri"/>
                <a:cs typeface="Calibri"/>
              </a:rPr>
              <a:t>Análises em subgrupos e antidepressivos individuais</a:t>
            </a:r>
          </a:p>
          <a:p>
            <a:endParaRPr lang="pt-BR" dirty="0">
              <a:latin typeface="Calibri"/>
              <a:cs typeface="Calibri"/>
            </a:endParaRPr>
          </a:p>
          <a:p>
            <a:endParaRPr lang="pt-BR" dirty="0">
              <a:latin typeface="Calibri"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5817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Coorte inicial: 314 449</a:t>
            </a:r>
          </a:p>
          <a:p>
            <a:r>
              <a:rPr lang="pt-BR" dirty="0"/>
              <a:t>Excluídos: </a:t>
            </a:r>
          </a:p>
          <a:p>
            <a:pPr marL="0" indent="0">
              <a:buNone/>
            </a:pPr>
            <a:r>
              <a:rPr lang="pt-BR" dirty="0"/>
              <a:t>3809 (1,2%) com registros insuficientes</a:t>
            </a:r>
          </a:p>
          <a:p>
            <a:pPr marL="0" indent="0">
              <a:buNone/>
            </a:pPr>
            <a:r>
              <a:rPr lang="pt-BR" dirty="0"/>
              <a:t>2404 (0,8%) cirurgia bariátrica</a:t>
            </a:r>
          </a:p>
          <a:p>
            <a:pPr marL="0" indent="0">
              <a:buNone/>
            </a:pPr>
            <a:r>
              <a:rPr lang="pt-BR" dirty="0"/>
              <a:t>13517 (4,3%) sem  registro de IMC 2004-2014 ou tabagismo </a:t>
            </a:r>
          </a:p>
          <a:p>
            <a:r>
              <a:rPr lang="pt-BR" dirty="0"/>
              <a:t>Amostra final: 294 719 (93,7%) participantes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9318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1430"/>
            <a:ext cx="9174776" cy="4875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34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" y="1816224"/>
            <a:ext cx="9108054" cy="50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1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Prevalência global da obesidade: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3991045"/>
              </p:ext>
            </p:extLst>
          </p:nvPr>
        </p:nvGraphicFramePr>
        <p:xfrm>
          <a:off x="1187624" y="249289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3419872" y="285293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1975</a:t>
            </a:r>
          </a:p>
        </p:txBody>
      </p:sp>
      <p:sp>
        <p:nvSpPr>
          <p:cNvPr id="7" name="Retângulo 6"/>
          <p:cNvSpPr/>
          <p:nvPr/>
        </p:nvSpPr>
        <p:spPr>
          <a:xfrm>
            <a:off x="5292080" y="2852936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290335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84" y="953479"/>
            <a:ext cx="6833940" cy="597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91A16751-E9D3-6D41-AA13-EE39B78A7A95}"/>
              </a:ext>
            </a:extLst>
          </p:cNvPr>
          <p:cNvSpPr/>
          <p:nvPr/>
        </p:nvSpPr>
        <p:spPr>
          <a:xfrm>
            <a:off x="179512" y="130622"/>
            <a:ext cx="2232248" cy="1498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Taxa </a:t>
            </a:r>
            <a:r>
              <a:rPr lang="pt-BR" dirty="0" smtClean="0"/>
              <a:t>não </a:t>
            </a:r>
            <a:r>
              <a:rPr lang="pt-BR" dirty="0"/>
              <a:t>ajustada</a:t>
            </a:r>
          </a:p>
          <a:p>
            <a:pPr algn="ctr"/>
            <a:r>
              <a:rPr lang="pt-BR" dirty="0"/>
              <a:t>1,38</a:t>
            </a:r>
          </a:p>
          <a:p>
            <a:pPr algn="ctr"/>
            <a:r>
              <a:rPr lang="pt-BR" dirty="0"/>
              <a:t>IC 95%</a:t>
            </a:r>
          </a:p>
          <a:p>
            <a:pPr algn="ctr"/>
            <a:r>
              <a:rPr lang="pt-BR" dirty="0" err="1"/>
              <a:t>P</a:t>
            </a:r>
            <a:r>
              <a:rPr lang="pt-BR" dirty="0"/>
              <a:t>&gt;0,001</a:t>
            </a:r>
          </a:p>
        </p:txBody>
      </p:sp>
    </p:spTree>
    <p:extLst>
      <p:ext uri="{BB962C8B-B14F-4D97-AF65-F5344CB8AC3E}">
        <p14:creationId xmlns:p14="http://schemas.microsoft.com/office/powerpoint/2010/main" val="186434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08" y="85231"/>
            <a:ext cx="5688204" cy="677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835696" y="836712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6228184" y="836712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1692108" y="4725144"/>
            <a:ext cx="71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H="1">
            <a:off x="1692108" y="4869160"/>
            <a:ext cx="71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692108" y="5085184"/>
            <a:ext cx="71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>
            <a:off x="6228184" y="508518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6228184" y="4869160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>
            <a:off x="1692108" y="5301208"/>
            <a:ext cx="1439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>
            <a:off x="1691680" y="5445224"/>
            <a:ext cx="71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>
            <a:off x="1691680" y="5661248"/>
            <a:ext cx="719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Conector reto 2048"/>
          <p:cNvCxnSpPr/>
          <p:nvPr/>
        </p:nvCxnSpPr>
        <p:spPr>
          <a:xfrm>
            <a:off x="6228184" y="544522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Conector reto 2054"/>
          <p:cNvCxnSpPr/>
          <p:nvPr/>
        </p:nvCxnSpPr>
        <p:spPr>
          <a:xfrm>
            <a:off x="6228184" y="5661248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DA49C1F8-52FD-0F42-A1EC-6BE4CDFA3FB0}"/>
              </a:ext>
            </a:extLst>
          </p:cNvPr>
          <p:cNvSpPr/>
          <p:nvPr/>
        </p:nvSpPr>
        <p:spPr>
          <a:xfrm>
            <a:off x="7524328" y="274638"/>
            <a:ext cx="1296144" cy="7780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NNH 59</a:t>
            </a:r>
          </a:p>
          <a:p>
            <a:pPr algn="ctr"/>
            <a:r>
              <a:rPr lang="pt-BR" dirty="0"/>
              <a:t>CI 95%</a:t>
            </a:r>
          </a:p>
        </p:txBody>
      </p:sp>
    </p:spTree>
    <p:extLst>
      <p:ext uri="{BB962C8B-B14F-4D97-AF65-F5344CB8AC3E}">
        <p14:creationId xmlns:p14="http://schemas.microsoft.com/office/powerpoint/2010/main" val="315864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8" y="204678"/>
            <a:ext cx="8469454" cy="6653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085061" cy="433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87724785-284A-8B46-A960-E2066D914E21}"/>
              </a:ext>
            </a:extLst>
          </p:cNvPr>
          <p:cNvSpPr txBox="1"/>
          <p:nvPr/>
        </p:nvSpPr>
        <p:spPr>
          <a:xfrm>
            <a:off x="1043608" y="6126163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Taxas ajustadas de acordo com anos de tratamento antidepressivo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="" xmlns:a16="http://schemas.microsoft.com/office/drawing/2014/main" id="{E6E338C0-6E99-E245-AF4B-A263595BDD5F}"/>
              </a:ext>
            </a:extLst>
          </p:cNvPr>
          <p:cNvSpPr/>
          <p:nvPr/>
        </p:nvSpPr>
        <p:spPr>
          <a:xfrm>
            <a:off x="457200" y="274638"/>
            <a:ext cx="2098576" cy="1498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Segundo ano de tratamento:</a:t>
            </a:r>
          </a:p>
          <a:p>
            <a:pPr algn="ctr"/>
            <a:r>
              <a:rPr lang="pt-BR" dirty="0"/>
              <a:t>NNH 27</a:t>
            </a:r>
          </a:p>
        </p:txBody>
      </p:sp>
    </p:spTree>
    <p:extLst>
      <p:ext uri="{BB962C8B-B14F-4D97-AF65-F5344CB8AC3E}">
        <p14:creationId xmlns:p14="http://schemas.microsoft.com/office/powerpoint/2010/main" val="319011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76872"/>
            <a:ext cx="8952431" cy="316835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etângulo 5"/>
          <p:cNvSpPr/>
          <p:nvPr/>
        </p:nvSpPr>
        <p:spPr>
          <a:xfrm>
            <a:off x="2411760" y="5157192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707904" y="5157192"/>
            <a:ext cx="129614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92538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022" y="201336"/>
            <a:ext cx="5387290" cy="646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D69FC6FD-89C7-3C40-996E-AE3935B4FB9F}"/>
              </a:ext>
            </a:extLst>
          </p:cNvPr>
          <p:cNvSpPr txBox="1"/>
          <p:nvPr/>
        </p:nvSpPr>
        <p:spPr>
          <a:xfrm>
            <a:off x="251520" y="5373216"/>
            <a:ext cx="17415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RR ajustada para ganho de peso &gt;= 5% para cada antidepressivo</a:t>
            </a:r>
          </a:p>
        </p:txBody>
      </p:sp>
    </p:spTree>
    <p:extLst>
      <p:ext uri="{BB962C8B-B14F-4D97-AF65-F5344CB8AC3E}">
        <p14:creationId xmlns:p14="http://schemas.microsoft.com/office/powerpoint/2010/main" val="3057116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0" y="1340768"/>
            <a:ext cx="7742956" cy="490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="" xmlns:a16="http://schemas.microsoft.com/office/drawing/2014/main" id="{FBDD9237-0E82-4A42-BCB1-D3C820519279}"/>
              </a:ext>
            </a:extLst>
          </p:cNvPr>
          <p:cNvSpPr txBox="1"/>
          <p:nvPr/>
        </p:nvSpPr>
        <p:spPr>
          <a:xfrm>
            <a:off x="683568" y="612616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Frequências </a:t>
            </a:r>
            <a:r>
              <a:rPr lang="pt-BR" b="1" dirty="0"/>
              <a:t>de prescrição comparadas com a RR ajustada para antidepressivos </a:t>
            </a:r>
            <a:r>
              <a:rPr lang="pt-BR" b="1" dirty="0" smtClean="0"/>
              <a:t>específicos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505097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/>
          <a:lstStyle/>
          <a:p>
            <a:r>
              <a:rPr lang="pt-BR" dirty="0"/>
              <a:t>Alta prevalência de uso de antidepressivos</a:t>
            </a:r>
          </a:p>
          <a:p>
            <a:r>
              <a:rPr lang="pt-BR" dirty="0"/>
              <a:t>Pacientes em uso de antidepressivo tiveram risco aumentado de </a:t>
            </a:r>
            <a:r>
              <a:rPr lang="pt-BR" dirty="0">
                <a:latin typeface="Calibri"/>
                <a:cs typeface="Calibri"/>
              </a:rPr>
              <a:t>≥ 5% ganho de peso</a:t>
            </a:r>
          </a:p>
          <a:p>
            <a:r>
              <a:rPr lang="pt-BR" dirty="0">
                <a:latin typeface="Calibri"/>
                <a:cs typeface="Calibri"/>
              </a:rPr>
              <a:t>Associação consistente em vários subgrupos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0826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Uso  de antidepressivo: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Peso normal: </a:t>
            </a:r>
            <a:r>
              <a:rPr lang="pt-BR" dirty="0">
                <a:latin typeface="Calibri"/>
                <a:cs typeface="Calibri"/>
              </a:rPr>
              <a:t>↑ risco para sobrepeso ou obesidade</a:t>
            </a:r>
          </a:p>
          <a:p>
            <a:r>
              <a:rPr lang="pt-BR" dirty="0">
                <a:latin typeface="Calibri"/>
                <a:cs typeface="Calibri"/>
              </a:rPr>
              <a:t>Sobrepeso: ↑ risco de obesidade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4322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cs typeface="Calibri"/>
              </a:rPr>
              <a:t>↑ </a:t>
            </a:r>
            <a:r>
              <a:rPr lang="pt-BR" dirty="0">
                <a:latin typeface="Calibri"/>
                <a:cs typeface="Calibri"/>
              </a:rPr>
              <a:t>risco de ganho de peso durante o 2º e 3º ano de tratamento</a:t>
            </a:r>
          </a:p>
          <a:p>
            <a:r>
              <a:rPr lang="pt-BR" dirty="0">
                <a:latin typeface="Calibri"/>
                <a:cs typeface="Calibri"/>
              </a:rPr>
              <a:t>&lt; 1 ano: s</a:t>
            </a:r>
            <a:r>
              <a:rPr lang="pt-BR" dirty="0"/>
              <a:t>em associação, mas pode estar relacionado a falta de dados</a:t>
            </a:r>
          </a:p>
        </p:txBody>
      </p:sp>
    </p:spTree>
    <p:extLst>
      <p:ext uri="{BB962C8B-B14F-4D97-AF65-F5344CB8AC3E}">
        <p14:creationId xmlns:p14="http://schemas.microsoft.com/office/powerpoint/2010/main" val="33524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83844278"/>
              </p:ext>
            </p:extLst>
          </p:nvPr>
        </p:nvGraphicFramePr>
        <p:xfrm>
          <a:off x="1524000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08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dirty="0">
                <a:latin typeface="Calibri"/>
                <a:cs typeface="Calibri"/>
              </a:rPr>
              <a:t>Risco diferente entre os antidepressivos</a:t>
            </a:r>
          </a:p>
          <a:p>
            <a:r>
              <a:rPr lang="pt-BR" dirty="0" err="1">
                <a:latin typeface="Calibri"/>
                <a:cs typeface="Calibri"/>
              </a:rPr>
              <a:t>Mirtazapina</a:t>
            </a:r>
            <a:r>
              <a:rPr lang="pt-BR" dirty="0">
                <a:latin typeface="Calibri"/>
                <a:cs typeface="Calibri"/>
              </a:rPr>
              <a:t>:</a:t>
            </a:r>
          </a:p>
          <a:p>
            <a:pPr marL="0" indent="0">
              <a:buNone/>
            </a:pPr>
            <a:r>
              <a:rPr lang="pt-BR" dirty="0">
                <a:latin typeface="Calibri"/>
                <a:cs typeface="Calibri"/>
              </a:rPr>
              <a:t>↑ taxa de incidência de ganho de peso</a:t>
            </a:r>
          </a:p>
          <a:p>
            <a:pPr marL="0" indent="0">
              <a:buNone/>
            </a:pPr>
            <a:r>
              <a:rPr lang="pt-BR" dirty="0">
                <a:latin typeface="Calibri"/>
                <a:cs typeface="Calibri"/>
              </a:rPr>
              <a:t>↓ prescrita</a:t>
            </a:r>
          </a:p>
        </p:txBody>
      </p:sp>
    </p:spTree>
    <p:extLst>
      <p:ext uri="{BB962C8B-B14F-4D97-AF65-F5344CB8AC3E}">
        <p14:creationId xmlns:p14="http://schemas.microsoft.com/office/powerpoint/2010/main" val="2603989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fortes e limitações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dirty="0"/>
              <a:t>Grande banco de dados de atenção primária do UK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pt-BR" dirty="0">
                <a:latin typeface="Calibri"/>
                <a:cs typeface="Calibri"/>
              </a:rPr>
              <a:t> Peso, altura e IMC não são registrados sempre</a:t>
            </a:r>
          </a:p>
          <a:p>
            <a:r>
              <a:rPr lang="pt-BR" dirty="0">
                <a:cs typeface="Calibri"/>
              </a:rPr>
              <a:t>Poucas medidas de IMC podem subestimar associação</a:t>
            </a:r>
          </a:p>
          <a:p>
            <a:r>
              <a:rPr lang="pt-BR" dirty="0">
                <a:cs typeface="Calibri"/>
              </a:rPr>
              <a:t>Médicos são mais propensos a registrar peso quando ocorre </a:t>
            </a:r>
            <a:r>
              <a:rPr lang="pt-BR" dirty="0">
                <a:latin typeface="Calibri"/>
                <a:cs typeface="Calibri"/>
              </a:rPr>
              <a:t>↑ ?</a:t>
            </a:r>
          </a:p>
          <a:p>
            <a:r>
              <a:rPr lang="pt-BR" dirty="0">
                <a:cs typeface="Calibri"/>
              </a:rPr>
              <a:t>Pacientes com </a:t>
            </a:r>
            <a:r>
              <a:rPr lang="pt-BR" dirty="0" err="1">
                <a:cs typeface="Calibri"/>
              </a:rPr>
              <a:t>comorbidades</a:t>
            </a:r>
            <a:r>
              <a:rPr lang="pt-BR" dirty="0">
                <a:cs typeface="Calibri"/>
              </a:rPr>
              <a:t> </a:t>
            </a:r>
            <a:r>
              <a:rPr lang="pt-BR" dirty="0" err="1">
                <a:cs typeface="Calibri"/>
              </a:rPr>
              <a:t>provalmente</a:t>
            </a:r>
            <a:r>
              <a:rPr lang="pt-BR" dirty="0">
                <a:cs typeface="Calibri"/>
              </a:rPr>
              <a:t> têm mais registro de IMC</a:t>
            </a:r>
          </a:p>
          <a:p>
            <a:endParaRPr lang="pt-BR" dirty="0">
              <a:cs typeface="Calibri"/>
            </a:endParaRPr>
          </a:p>
          <a:p>
            <a:endParaRPr lang="pt-BR" dirty="0">
              <a:latin typeface="Calibri"/>
              <a:cs typeface="Calibri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3151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fortes e limitações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Calibri"/>
                <a:cs typeface="Calibri"/>
              </a:rPr>
              <a:t>Prescrição de antidepressivos em pacientes já com propensão de ganhar peso?</a:t>
            </a:r>
          </a:p>
          <a:p>
            <a:r>
              <a:rPr lang="pt-BR" dirty="0">
                <a:latin typeface="Calibri"/>
                <a:cs typeface="Calibri"/>
              </a:rPr>
              <a:t>94% prescritos para depressão</a:t>
            </a:r>
          </a:p>
          <a:p>
            <a:pPr marL="0" indent="0">
              <a:buNone/>
            </a:pPr>
            <a:r>
              <a:rPr lang="pt-BR" dirty="0">
                <a:latin typeface="Calibri"/>
                <a:cs typeface="Calibri"/>
              </a:rPr>
              <a:t>Ganho de peso devido a depressão ou antidepressivo?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cs typeface="Calibri"/>
              </a:rPr>
              <a:t>+ </a:t>
            </a:r>
            <a:r>
              <a:rPr lang="pt-BR" dirty="0">
                <a:latin typeface="Calibri"/>
                <a:cs typeface="Calibri"/>
              </a:rPr>
              <a:t>Ensaios em deprimidos mostram associação antidepressivo-ganho de peso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cs typeface="Calibri"/>
              </a:rPr>
              <a:t>+ </a:t>
            </a:r>
            <a:r>
              <a:rPr lang="pt-BR" dirty="0">
                <a:latin typeface="Calibri"/>
                <a:cs typeface="Calibri"/>
              </a:rPr>
              <a:t>Associação temporal com o tratamento</a:t>
            </a:r>
          </a:p>
          <a:p>
            <a:pPr marL="0" indent="0">
              <a:buNone/>
            </a:pPr>
            <a:endParaRPr lang="pt-BR" dirty="0">
              <a:latin typeface="Calibri"/>
              <a:cs typeface="Calibri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91416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fortes e limitações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cs typeface="Calibri"/>
              </a:rPr>
              <a:t> </a:t>
            </a:r>
            <a:r>
              <a:rPr lang="pt-BR" dirty="0">
                <a:solidFill>
                  <a:srgbClr val="FF0000"/>
                </a:solidFill>
                <a:cs typeface="Calibri"/>
              </a:rPr>
              <a:t>- </a:t>
            </a:r>
            <a:r>
              <a:rPr lang="pt-BR" dirty="0">
                <a:cs typeface="Calibri"/>
              </a:rPr>
              <a:t>Análise baseada na prescrição</a:t>
            </a:r>
          </a:p>
          <a:p>
            <a:pPr marL="0" indent="0">
              <a:buNone/>
            </a:pPr>
            <a:r>
              <a:rPr lang="pt-BR" dirty="0" smtClean="0">
                <a:cs typeface="Calibri"/>
              </a:rPr>
              <a:t>Ocorre </a:t>
            </a:r>
            <a:r>
              <a:rPr lang="pt-BR" dirty="0">
                <a:cs typeface="Calibri"/>
              </a:rPr>
              <a:t>n</a:t>
            </a:r>
            <a:r>
              <a:rPr lang="pt-BR" dirty="0" smtClean="0">
                <a:cs typeface="Calibri"/>
              </a:rPr>
              <a:t>ão </a:t>
            </a:r>
            <a:r>
              <a:rPr lang="pt-BR" dirty="0">
                <a:cs typeface="Calibri"/>
              </a:rPr>
              <a:t>adesão?</a:t>
            </a:r>
          </a:p>
          <a:p>
            <a:pPr marL="0" indent="0">
              <a:buNone/>
            </a:pPr>
            <a:r>
              <a:rPr lang="pt-BR" dirty="0">
                <a:cs typeface="Calibri"/>
              </a:rPr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78787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Pontos fortes e limitações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r>
              <a:rPr lang="pt-BR" dirty="0"/>
              <a:t>Associação depende da dose?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cs typeface="Calibri"/>
              </a:rPr>
              <a:t> </a:t>
            </a:r>
            <a:r>
              <a:rPr lang="pt-BR" dirty="0">
                <a:solidFill>
                  <a:srgbClr val="FF0000"/>
                </a:solidFill>
                <a:cs typeface="Calibri"/>
              </a:rPr>
              <a:t>- </a:t>
            </a:r>
            <a:r>
              <a:rPr lang="pt-BR" dirty="0">
                <a:cs typeface="Calibri"/>
              </a:rPr>
              <a:t>Sem dados suficientes de dose prescrita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0006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Outros estudos de curto prazo já haviam mostrado associação com ganho de peso</a:t>
            </a:r>
          </a:p>
          <a:p>
            <a:r>
              <a:rPr lang="pt-BR" dirty="0"/>
              <a:t>Esse estudo: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cs typeface="Calibri"/>
              </a:rPr>
              <a:t>+ </a:t>
            </a:r>
            <a:r>
              <a:rPr lang="pt-BR" dirty="0"/>
              <a:t>Acompanhamento de longo prazo</a:t>
            </a:r>
          </a:p>
          <a:p>
            <a:pPr marL="0" indent="0">
              <a:buNone/>
            </a:pPr>
            <a:r>
              <a:rPr lang="pt-BR" dirty="0"/>
              <a:t>Risco de ganho de peso é </a:t>
            </a:r>
            <a:r>
              <a:rPr lang="pt-BR" dirty="0">
                <a:latin typeface="Calibri"/>
                <a:cs typeface="Calibri"/>
              </a:rPr>
              <a:t>↑ nos primeiros 5 anos de tratamento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cs typeface="Calibri"/>
              </a:rPr>
              <a:t>+ </a:t>
            </a:r>
            <a:r>
              <a:rPr lang="pt-BR" dirty="0">
                <a:latin typeface="Calibri"/>
                <a:cs typeface="Calibri"/>
              </a:rPr>
              <a:t>Comparação com a população geral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812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Obesidade + depressão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Pior desfecho em saúde</a:t>
            </a:r>
          </a:p>
          <a:p>
            <a:r>
              <a:rPr lang="pt-BR" dirty="0"/>
              <a:t>Percepção negativa potencializada</a:t>
            </a:r>
          </a:p>
          <a:p>
            <a:r>
              <a:rPr lang="pt-BR" dirty="0"/>
              <a:t>Sintomas de depressão </a:t>
            </a:r>
            <a:r>
              <a:rPr lang="pt-BR" dirty="0">
                <a:latin typeface="Calibri"/>
                <a:cs typeface="Calibri"/>
              </a:rPr>
              <a:t>→ comportamentos que contribuem com ganho de peso 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61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pt-BR" dirty="0"/>
              <a:t>O estudo mostra forte associação temporal dos antidepressivos com ganho de peso</a:t>
            </a:r>
          </a:p>
          <a:p>
            <a:r>
              <a:rPr lang="pt-BR" dirty="0">
                <a:latin typeface="Calibri"/>
                <a:cs typeface="Calibri"/>
              </a:rPr>
              <a:t>2º ano de tratamento: risco 46,3% ↑</a:t>
            </a:r>
          </a:p>
          <a:p>
            <a:r>
              <a:rPr lang="pt-BR" b="1" dirty="0">
                <a:latin typeface="Calibri"/>
                <a:cs typeface="Calibri"/>
              </a:rPr>
              <a:t>O crescente uso generalizado de antidepressivos é preocupante no contexto de ↑ prevalência da obesidade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593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Associação da obesidade severa e desigualdade socioeconômica</a:t>
            </a:r>
          </a:p>
          <a:p>
            <a:r>
              <a:rPr lang="pt-BR" dirty="0"/>
              <a:t>Estabelecida a obesidade é difícil alcançar perda de peso substancial e sustentada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2217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 obesidade é um problema de saúde pública: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32672309"/>
              </p:ext>
            </p:extLst>
          </p:nvPr>
        </p:nvGraphicFramePr>
        <p:xfrm>
          <a:off x="1979712" y="3429000"/>
          <a:ext cx="6096000" cy="175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000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Introdução</a:t>
            </a:r>
            <a:br>
              <a:rPr lang="pt-BR" dirty="0"/>
            </a:br>
            <a:r>
              <a:rPr lang="pt-BR" dirty="0"/>
              <a:t>Antidepressivos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pt-BR" dirty="0"/>
              <a:t>O uso de antidepressivos está aumentando</a:t>
            </a:r>
          </a:p>
          <a:p>
            <a:r>
              <a:rPr lang="pt-BR" dirty="0"/>
              <a:t>Estudos de curto prazo: fortes associações com ganho de peso</a:t>
            </a:r>
          </a:p>
          <a:p>
            <a:r>
              <a:rPr lang="pt-BR" dirty="0"/>
              <a:t>Sem estudos de longo prazo</a:t>
            </a:r>
          </a:p>
          <a:p>
            <a:r>
              <a:rPr lang="pt-BR" dirty="0"/>
              <a:t>Sem estudos avaliando risco de ganho de peso para antidepressivos específicos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7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b="1" dirty="0"/>
              <a:t>Estudo de coorte no UK </a:t>
            </a:r>
            <a:r>
              <a:rPr lang="pt-BR" b="1" dirty="0" err="1"/>
              <a:t>Clinical</a:t>
            </a:r>
            <a:r>
              <a:rPr lang="pt-BR" b="1" dirty="0"/>
              <a:t> </a:t>
            </a:r>
            <a:r>
              <a:rPr lang="pt-BR" b="1" dirty="0" err="1"/>
              <a:t>Practice</a:t>
            </a:r>
            <a:r>
              <a:rPr lang="pt-BR" b="1" dirty="0"/>
              <a:t> </a:t>
            </a:r>
            <a:r>
              <a:rPr lang="pt-BR" b="1" dirty="0" err="1"/>
              <a:t>Research</a:t>
            </a:r>
            <a:r>
              <a:rPr lang="pt-BR" b="1" dirty="0"/>
              <a:t> </a:t>
            </a:r>
            <a:r>
              <a:rPr lang="pt-BR" b="1" dirty="0" err="1"/>
              <a:t>Datalink</a:t>
            </a:r>
            <a:r>
              <a:rPr lang="pt-BR" b="1" dirty="0"/>
              <a:t> (CPRD)</a:t>
            </a:r>
          </a:p>
          <a:p>
            <a:r>
              <a:rPr lang="pt-BR" dirty="0"/>
              <a:t>Base de dados com coleta contínua </a:t>
            </a:r>
          </a:p>
          <a:p>
            <a:r>
              <a:rPr lang="pt-BR" dirty="0"/>
              <a:t>Cerca de 7% dos cuidados gerais do UK</a:t>
            </a:r>
          </a:p>
          <a:p>
            <a:r>
              <a:rPr lang="pt-BR" dirty="0"/>
              <a:t>População representativa: idade, região e sexo</a:t>
            </a:r>
          </a:p>
          <a:p>
            <a:r>
              <a:rPr lang="pt-BR" dirty="0"/>
              <a:t>Total 7,1 milhões de participantes </a:t>
            </a:r>
            <a:r>
              <a:rPr lang="pt-BR" dirty="0">
                <a:latin typeface="Calibri"/>
                <a:cs typeface="Calibri"/>
              </a:rPr>
              <a:t>≥ </a:t>
            </a:r>
            <a:r>
              <a:rPr lang="pt-BR" dirty="0" smtClean="0">
                <a:latin typeface="Calibri"/>
                <a:cs typeface="Calibri"/>
              </a:rPr>
              <a:t>20 anos</a:t>
            </a:r>
            <a:endParaRPr lang="pt-BR" dirty="0">
              <a:latin typeface="Calibri"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88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b="1" dirty="0"/>
              <a:t>Dados coletados do CPRD:</a:t>
            </a:r>
          </a:p>
          <a:p>
            <a:r>
              <a:rPr lang="pt-BR" dirty="0"/>
              <a:t>Diagnósticos clínicos</a:t>
            </a:r>
          </a:p>
          <a:p>
            <a:r>
              <a:rPr lang="pt-BR" dirty="0"/>
              <a:t>Registros de IMC, peso</a:t>
            </a:r>
          </a:p>
          <a:p>
            <a:r>
              <a:rPr lang="pt-BR" dirty="0"/>
              <a:t>Prescrições</a:t>
            </a:r>
          </a:p>
          <a:p>
            <a:r>
              <a:rPr lang="pt-BR" dirty="0"/>
              <a:t>Resultados de exames</a:t>
            </a:r>
          </a:p>
          <a:p>
            <a:r>
              <a:rPr lang="pt-BR" dirty="0"/>
              <a:t>Encaminhamentos para serviços especializados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1824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2 006 296 pacientes: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Registrados no CPDR 01/11/04-31/10/14, </a:t>
            </a:r>
          </a:p>
          <a:p>
            <a:r>
              <a:rPr lang="pt-BR" dirty="0">
                <a:latin typeface="Calibri"/>
                <a:cs typeface="Calibri"/>
              </a:rPr>
              <a:t>≥ 20 anos</a:t>
            </a:r>
          </a:p>
          <a:p>
            <a:r>
              <a:rPr lang="pt-BR" dirty="0">
                <a:latin typeface="Calibri"/>
                <a:cs typeface="Calibri"/>
              </a:rPr>
              <a:t>3 ou mais medidas de IMC registradas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91926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</TotalTime>
  <Words>6903</Words>
  <Application>Microsoft Office PowerPoint</Application>
  <PresentationFormat>Apresentação na tela (4:3)</PresentationFormat>
  <Paragraphs>762</Paragraphs>
  <Slides>37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BMJ 2018</vt:lpstr>
      <vt:lpstr>Introdução</vt:lpstr>
      <vt:lpstr>Introdução</vt:lpstr>
      <vt:lpstr>Introdução</vt:lpstr>
      <vt:lpstr>Introdução</vt:lpstr>
      <vt:lpstr>Introdução Antidepressivos</vt:lpstr>
      <vt:lpstr>Metodologia</vt:lpstr>
      <vt:lpstr>Metodologia</vt:lpstr>
      <vt:lpstr>Metodologia</vt:lpstr>
      <vt:lpstr>Metodologia</vt:lpstr>
      <vt:lpstr>Metodologia</vt:lpstr>
      <vt:lpstr>Metodologia</vt:lpstr>
      <vt:lpstr>Apresentação do PowerPoint</vt:lpstr>
      <vt:lpstr>Metodologia</vt:lpstr>
      <vt:lpstr>Metodologia</vt:lpstr>
      <vt:lpstr>Metodologia</vt:lpstr>
      <vt:lpstr>Resultados</vt:lpstr>
      <vt:lpstr>Resultados</vt:lpstr>
      <vt:lpstr>Resultados</vt:lpstr>
      <vt:lpstr>Resultados</vt:lpstr>
      <vt:lpstr>Apresentação do PowerPoint</vt:lpstr>
      <vt:lpstr>Apresentação do PowerPoint</vt:lpstr>
      <vt:lpstr>Resultados</vt:lpstr>
      <vt:lpstr>Resultados</vt:lpstr>
      <vt:lpstr>Apresentação do PowerPoint</vt:lpstr>
      <vt:lpstr>Resultados</vt:lpstr>
      <vt:lpstr>Discussão</vt:lpstr>
      <vt:lpstr>Discussão</vt:lpstr>
      <vt:lpstr>Discussão</vt:lpstr>
      <vt:lpstr>Discussão</vt:lpstr>
      <vt:lpstr>Pontos fortes e limitações</vt:lpstr>
      <vt:lpstr>Pontos fortes e limitações</vt:lpstr>
      <vt:lpstr>Pontos fortes e limitações</vt:lpstr>
      <vt:lpstr>Pontos fortes e limitações</vt:lpstr>
      <vt:lpstr>Discussão </vt:lpstr>
      <vt:lpstr>Discussão </vt:lpstr>
      <vt:lpstr>Conclusão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BMJ 2018</dc:title>
  <dc:creator>Particular</dc:creator>
  <cp:lastModifiedBy>Particular</cp:lastModifiedBy>
  <cp:revision>63</cp:revision>
  <dcterms:created xsi:type="dcterms:W3CDTF">2018-10-14T21:14:23Z</dcterms:created>
  <dcterms:modified xsi:type="dcterms:W3CDTF">2018-10-18T10:40:46Z</dcterms:modified>
</cp:coreProperties>
</file>