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1" r:id="rId21"/>
    <p:sldId id="272" r:id="rId22"/>
    <p:sldId id="277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8" r:id="rId31"/>
    <p:sldId id="289" r:id="rId32"/>
    <p:sldId id="290" r:id="rId33"/>
    <p:sldId id="278" r:id="rId34"/>
    <p:sldId id="287" r:id="rId35"/>
    <p:sldId id="291" r:id="rId36"/>
    <p:sldId id="292" r:id="rId37"/>
    <p:sldId id="293" r:id="rId38"/>
    <p:sldId id="296" r:id="rId39"/>
    <p:sldId id="294" r:id="rId40"/>
    <p:sldId id="295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4168D-871B-411B-A62F-A2B28474F549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CA857-002A-4B1B-8770-535040C863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Dm2 é</a:t>
            </a:r>
            <a:r>
              <a:rPr lang="pt-BR" baseline="0" dirty="0" smtClean="0"/>
              <a:t> uma doença associada a aumento de risco cardiovascular e doença renal. E os inibidores de SGLT2 se mostraram com efeito </a:t>
            </a:r>
            <a:r>
              <a:rPr lang="pt-BR" baseline="0" dirty="0" err="1" smtClean="0"/>
              <a:t>favoravel</a:t>
            </a:r>
            <a:r>
              <a:rPr lang="pt-BR" baseline="0" dirty="0" smtClean="0"/>
              <a:t> na glicemia, </a:t>
            </a:r>
            <a:r>
              <a:rPr lang="pt-BR" baseline="0" dirty="0" err="1" smtClean="0"/>
              <a:t>pressao</a:t>
            </a:r>
            <a:r>
              <a:rPr lang="pt-BR" baseline="0" dirty="0" smtClean="0"/>
              <a:t>, peso, </a:t>
            </a:r>
            <a:r>
              <a:rPr lang="pt-BR" baseline="0" dirty="0" err="1" smtClean="0"/>
              <a:t>hemodinamica</a:t>
            </a:r>
            <a:r>
              <a:rPr lang="pt-BR" baseline="0" dirty="0" smtClean="0"/>
              <a:t> renal e </a:t>
            </a:r>
            <a:r>
              <a:rPr lang="pt-BR" baseline="0" dirty="0" err="1" smtClean="0"/>
              <a:t>albuminuria</a:t>
            </a:r>
            <a:r>
              <a:rPr lang="pt-BR" baseline="0" dirty="0" smtClean="0"/>
              <a:t> E PODERIAM TER IMPACTO TAMBEM REDUZINDO COMPLICAÇÕES CARDIOVASCULARES, RENAIS E MORTE.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A857-002A-4B1B-8770-535040C86302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Eventos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serios</a:t>
            </a:r>
            <a:r>
              <a:rPr lang="pt-BR" baseline="0" dirty="0" smtClean="0"/>
              <a:t> menos comum na </a:t>
            </a:r>
            <a:r>
              <a:rPr lang="pt-BR" baseline="0" dirty="0" err="1" smtClean="0"/>
              <a:t>canaglifozina</a:t>
            </a:r>
            <a:endParaRPr lang="pt-BR" baseline="0" dirty="0" smtClean="0"/>
          </a:p>
          <a:p>
            <a:r>
              <a:rPr lang="pt-BR" baseline="0" dirty="0" smtClean="0"/>
              <a:t>Eventos levando a descontinuação – sem diferença</a:t>
            </a:r>
          </a:p>
          <a:p>
            <a:endParaRPr lang="pt-BR" baseline="0" dirty="0" smtClean="0"/>
          </a:p>
          <a:p>
            <a:r>
              <a:rPr lang="pt-BR" baseline="0" dirty="0" smtClean="0"/>
              <a:t>Amputação mais comum de dedos ou metatarso e em pacientes com historia de </a:t>
            </a:r>
            <a:r>
              <a:rPr lang="pt-BR" baseline="0" dirty="0" err="1" smtClean="0"/>
              <a:t>ampitação</a:t>
            </a:r>
            <a:r>
              <a:rPr lang="pt-BR" baseline="0" dirty="0" smtClean="0"/>
              <a:t> ou DAOP. </a:t>
            </a:r>
          </a:p>
          <a:p>
            <a:endParaRPr lang="pt-BR" baseline="0" dirty="0" smtClean="0"/>
          </a:p>
          <a:p>
            <a:r>
              <a:rPr lang="pt-BR" baseline="0" dirty="0" smtClean="0"/>
              <a:t>Sem </a:t>
            </a:r>
            <a:r>
              <a:rPr lang="pt-BR" baseline="0" dirty="0" err="1" smtClean="0"/>
              <a:t>diferenca</a:t>
            </a:r>
            <a:r>
              <a:rPr lang="pt-BR" baseline="0" dirty="0" smtClean="0"/>
              <a:t> de fratura de baixo impacto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A857-002A-4B1B-8770-535040C86302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Sem </a:t>
            </a:r>
            <a:r>
              <a:rPr lang="pt-BR" dirty="0" err="1" smtClean="0"/>
              <a:t>diferenca</a:t>
            </a:r>
            <a:r>
              <a:rPr lang="pt-BR" dirty="0" smtClean="0"/>
              <a:t> para hipoglicemia,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hipercalemia</a:t>
            </a:r>
            <a:r>
              <a:rPr lang="pt-BR" baseline="0" dirty="0" smtClean="0"/>
              <a:t>, IRA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A857-002A-4B1B-8770-535040C86302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Muita analise</a:t>
            </a:r>
            <a:r>
              <a:rPr lang="pt-BR" baseline="0" dirty="0" smtClean="0"/>
              <a:t> e pouco evento </a:t>
            </a:r>
            <a:r>
              <a:rPr lang="pt-BR" baseline="0" dirty="0" err="1" smtClean="0"/>
              <a:t>aumenra</a:t>
            </a:r>
            <a:r>
              <a:rPr lang="pt-BR" baseline="0" dirty="0" smtClean="0"/>
              <a:t> taxa de falso positivo.</a:t>
            </a:r>
            <a:endParaRPr lang="pt-BR" dirty="0" smtClean="0"/>
          </a:p>
          <a:p>
            <a:r>
              <a:rPr lang="pt-BR" dirty="0" smtClean="0"/>
              <a:t>Poucos participantes com doença renal estabelecida</a:t>
            </a:r>
            <a:r>
              <a:rPr lang="pt-BR" baseline="0" dirty="0" smtClean="0"/>
              <a:t> &gt; dificulta generalização para essa população</a:t>
            </a:r>
          </a:p>
          <a:p>
            <a:endParaRPr lang="pt-BR" baseline="0" dirty="0" smtClean="0"/>
          </a:p>
          <a:p>
            <a:r>
              <a:rPr lang="pt-BR" baseline="0" dirty="0" smtClean="0"/>
              <a:t>Descontinuação de terapia e uso de hipoglicemiante no placebo leva a subevidencia de beneficio da </a:t>
            </a:r>
            <a:r>
              <a:rPr lang="pt-BR" baseline="0" dirty="0" err="1" smtClean="0"/>
              <a:t>canaglifozina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A857-002A-4B1B-8770-535040C86302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Participantes e equipe</a:t>
            </a:r>
            <a:r>
              <a:rPr lang="pt-BR" baseline="0" dirty="0" smtClean="0"/>
              <a:t> do estudo não conheciam qual grupo receberia droga ou placebo.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A857-002A-4B1B-8770-535040C86302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Morte por causa cardiovascular: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A857-002A-4B1B-8770-535040C86302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Tempo de seguimento semelhante</a:t>
            </a:r>
            <a:r>
              <a:rPr lang="pt-BR" baseline="0" dirty="0" smtClean="0"/>
              <a:t> entre placebo e pacientes usando </a:t>
            </a:r>
            <a:r>
              <a:rPr lang="pt-BR" baseline="0" dirty="0" err="1" smtClean="0"/>
              <a:t>canaglifozina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A857-002A-4B1B-8770-535040C86302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Idade media 63 anos</a:t>
            </a:r>
          </a:p>
          <a:p>
            <a:r>
              <a:rPr lang="pt-BR" dirty="0" smtClean="0"/>
              <a:t>Minoria sexo</a:t>
            </a:r>
            <a:r>
              <a:rPr lang="pt-BR" baseline="0" dirty="0" smtClean="0"/>
              <a:t> feminino</a:t>
            </a:r>
          </a:p>
          <a:p>
            <a:r>
              <a:rPr lang="pt-BR" baseline="0" dirty="0" smtClean="0"/>
              <a:t>Quase 80% brancos</a:t>
            </a:r>
          </a:p>
          <a:p>
            <a:r>
              <a:rPr lang="pt-BR" baseline="0" dirty="0" smtClean="0"/>
              <a:t>Minoria tabagista ativo</a:t>
            </a:r>
          </a:p>
          <a:p>
            <a:r>
              <a:rPr lang="pt-BR" baseline="0" dirty="0" smtClean="0"/>
              <a:t>Maioria com historia de HAS</a:t>
            </a:r>
          </a:p>
          <a:p>
            <a:r>
              <a:rPr lang="pt-BR" baseline="0" dirty="0" smtClean="0"/>
              <a:t>Média de duração de DM de 13 anos</a:t>
            </a:r>
          </a:p>
          <a:p>
            <a:r>
              <a:rPr lang="pt-BR" baseline="0" dirty="0" smtClean="0"/>
              <a:t>Maior taxa de doença microvascular era de neuropatia</a:t>
            </a:r>
          </a:p>
          <a:p>
            <a:r>
              <a:rPr lang="pt-BR" baseline="0" dirty="0" smtClean="0"/>
              <a:t>Maioria tinha doença </a:t>
            </a:r>
            <a:r>
              <a:rPr lang="pt-BR" baseline="0" dirty="0" err="1" smtClean="0"/>
              <a:t>aterosclerotica</a:t>
            </a:r>
            <a:r>
              <a:rPr lang="pt-BR" baseline="0" dirty="0" smtClean="0"/>
              <a:t> estabelecida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A857-002A-4B1B-8770-535040C86302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IMC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medio</a:t>
            </a:r>
            <a:r>
              <a:rPr lang="pt-BR" baseline="0" dirty="0" smtClean="0"/>
              <a:t> de obesidade de 32</a:t>
            </a:r>
          </a:p>
          <a:p>
            <a:r>
              <a:rPr lang="pt-BR" baseline="0" dirty="0" err="1" smtClean="0"/>
              <a:t>Glicada</a:t>
            </a:r>
            <a:r>
              <a:rPr lang="pt-BR" baseline="0" dirty="0" smtClean="0"/>
              <a:t> media 8,2</a:t>
            </a:r>
          </a:p>
          <a:p>
            <a:r>
              <a:rPr lang="pt-BR" baseline="0" dirty="0" smtClean="0"/>
              <a:t>Maioria com </a:t>
            </a:r>
            <a:r>
              <a:rPr lang="pt-BR" baseline="0" dirty="0" err="1" smtClean="0"/>
              <a:t>normoalbuminuria</a:t>
            </a:r>
            <a:endParaRPr lang="pt-BR" baseline="0" dirty="0" smtClean="0"/>
          </a:p>
          <a:p>
            <a:r>
              <a:rPr lang="pt-BR" baseline="0" dirty="0" smtClean="0"/>
              <a:t>Minoria com </a:t>
            </a:r>
            <a:r>
              <a:rPr lang="pt-BR" baseline="0" dirty="0" err="1" smtClean="0"/>
              <a:t>microalbuminuria</a:t>
            </a:r>
            <a:r>
              <a:rPr lang="pt-BR" baseline="0" dirty="0" smtClean="0"/>
              <a:t> &gt; 30 </a:t>
            </a:r>
            <a:r>
              <a:rPr lang="pt-BR" baseline="0" dirty="0" err="1" smtClean="0"/>
              <a:t>mg</a:t>
            </a:r>
            <a:r>
              <a:rPr lang="pt-BR" baseline="0" dirty="0" smtClean="0"/>
              <a:t>/24h</a:t>
            </a:r>
          </a:p>
          <a:p>
            <a:r>
              <a:rPr lang="pt-BR" dirty="0" err="1" smtClean="0"/>
              <a:t>Macroalbuminuria</a:t>
            </a:r>
            <a:r>
              <a:rPr lang="pt-BR" dirty="0" smtClean="0"/>
              <a:t> </a:t>
            </a:r>
            <a:r>
              <a:rPr lang="pt-BR" baseline="0" dirty="0" smtClean="0"/>
              <a:t>&gt; 300mg/24h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A857-002A-4B1B-8770-535040C86302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Efeito foi persistente quando a imputação</a:t>
            </a:r>
            <a:r>
              <a:rPr lang="pt-BR" baseline="0" dirty="0" smtClean="0"/>
              <a:t> para efeitos faltantes foi realizada. </a:t>
            </a:r>
          </a:p>
          <a:p>
            <a:r>
              <a:rPr lang="pt-BR" baseline="0" dirty="0" smtClean="0"/>
              <a:t>Foi consistente para grupos </a:t>
            </a:r>
            <a:r>
              <a:rPr lang="pt-BR" baseline="0" dirty="0" err="1" smtClean="0"/>
              <a:t>preespecificados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A857-002A-4B1B-8770-535040C86302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Evento </a:t>
            </a:r>
            <a:r>
              <a:rPr lang="pt-BR" dirty="0" err="1" smtClean="0"/>
              <a:t>secundario</a:t>
            </a:r>
            <a:r>
              <a:rPr lang="pt-BR" dirty="0" smtClean="0"/>
              <a:t>:</a:t>
            </a:r>
            <a:r>
              <a:rPr lang="pt-BR" baseline="0" dirty="0" smtClean="0"/>
              <a:t> todas as causa de mortalidade</a:t>
            </a:r>
          </a:p>
          <a:p>
            <a:r>
              <a:rPr lang="pt-BR" baseline="0" dirty="0" smtClean="0"/>
              <a:t>Sem diferença </a:t>
            </a:r>
            <a:r>
              <a:rPr lang="pt-BR" baseline="0" dirty="0" err="1" smtClean="0"/>
              <a:t>estatistica</a:t>
            </a:r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A857-002A-4B1B-8770-535040C86302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Não houve </a:t>
            </a:r>
            <a:r>
              <a:rPr lang="pt-BR" dirty="0" err="1" smtClean="0"/>
              <a:t>diferenca</a:t>
            </a:r>
            <a:r>
              <a:rPr lang="pt-BR" dirty="0" smtClean="0"/>
              <a:t> para morte por qualquer</a:t>
            </a:r>
            <a:r>
              <a:rPr lang="pt-BR" baseline="0" dirty="0" smtClean="0"/>
              <a:t> causa (primeiro evento </a:t>
            </a:r>
            <a:r>
              <a:rPr lang="pt-BR" baseline="0" dirty="0" err="1" smtClean="0"/>
              <a:t>secundario</a:t>
            </a:r>
            <a:r>
              <a:rPr lang="pt-BR" baseline="0" dirty="0" smtClean="0"/>
              <a:t>)</a:t>
            </a:r>
          </a:p>
          <a:p>
            <a:r>
              <a:rPr lang="pt-BR" baseline="0" dirty="0" err="1" smtClean="0"/>
              <a:t>Progressao</a:t>
            </a:r>
            <a:r>
              <a:rPr lang="pt-BR" baseline="0" dirty="0" smtClean="0"/>
              <a:t> de </a:t>
            </a:r>
            <a:r>
              <a:rPr lang="pt-BR" baseline="0" dirty="0" err="1" smtClean="0"/>
              <a:t>albuminuria</a:t>
            </a:r>
            <a:r>
              <a:rPr lang="pt-BR" baseline="0" dirty="0" smtClean="0"/>
              <a:t>: aumento de 30% e </a:t>
            </a:r>
            <a:r>
              <a:rPr lang="pt-BR" baseline="0" dirty="0" err="1" smtClean="0"/>
              <a:t>normo</a:t>
            </a:r>
            <a:r>
              <a:rPr lang="pt-BR" baseline="0" dirty="0" smtClean="0"/>
              <a:t> pra micro ou micro pra macro</a:t>
            </a:r>
          </a:p>
          <a:p>
            <a:endParaRPr lang="pt-BR" baseline="0" dirty="0" smtClean="0"/>
          </a:p>
          <a:p>
            <a:r>
              <a:rPr lang="pt-BR" baseline="0" dirty="0" smtClean="0"/>
              <a:t>Redução de </a:t>
            </a:r>
            <a:r>
              <a:rPr lang="pt-BR" baseline="0" dirty="0" err="1" smtClean="0"/>
              <a:t>clearence</a:t>
            </a:r>
            <a:r>
              <a:rPr lang="pt-BR" baseline="0" dirty="0" smtClean="0"/>
              <a:t> e terapia de substituição renal são desfecho </a:t>
            </a:r>
            <a:r>
              <a:rPr lang="pt-BR" baseline="0" dirty="0" err="1" smtClean="0"/>
              <a:t>exploratorios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A857-002A-4B1B-8770-535040C86302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0ED1-70EE-4897-8D91-A504951278A6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B191-7F97-45FE-A13B-C263A3F466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0ED1-70EE-4897-8D91-A504951278A6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B191-7F97-45FE-A13B-C263A3F466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0ED1-70EE-4897-8D91-A504951278A6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B191-7F97-45FE-A13B-C263A3F466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0ED1-70EE-4897-8D91-A504951278A6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B191-7F97-45FE-A13B-C263A3F466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0ED1-70EE-4897-8D91-A504951278A6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B191-7F97-45FE-A13B-C263A3F466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0ED1-70EE-4897-8D91-A504951278A6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B191-7F97-45FE-A13B-C263A3F466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0ED1-70EE-4897-8D91-A504951278A6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B191-7F97-45FE-A13B-C263A3F466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0ED1-70EE-4897-8D91-A504951278A6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B191-7F97-45FE-A13B-C263A3F466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0ED1-70EE-4897-8D91-A504951278A6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B191-7F97-45FE-A13B-C263A3F466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0ED1-70EE-4897-8D91-A504951278A6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B191-7F97-45FE-A13B-C263A3F466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0ED1-70EE-4897-8D91-A504951278A6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B191-7F97-45FE-A13B-C263A3F466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C0ED1-70EE-4897-8D91-A504951278A6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0B191-7F97-45FE-A13B-C263A3F466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21282" r="28334" b="15719"/>
          <a:stretch>
            <a:fillRect/>
          </a:stretch>
        </p:blipFill>
        <p:spPr bwMode="auto">
          <a:xfrm>
            <a:off x="0" y="836712"/>
            <a:ext cx="915401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SEGUIMENTO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r>
              <a:rPr lang="pt-BR" dirty="0" smtClean="0"/>
              <a:t>1º Ano</a:t>
            </a:r>
          </a:p>
          <a:p>
            <a:pPr lvl="1">
              <a:buNone/>
            </a:pPr>
            <a:r>
              <a:rPr lang="pt-BR" dirty="0" smtClean="0"/>
              <a:t>Visitas diretas de 3/3 meses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Anos seguintes</a:t>
            </a:r>
          </a:p>
          <a:p>
            <a:pPr lvl="1">
              <a:buNone/>
            </a:pPr>
            <a:r>
              <a:rPr lang="pt-BR" dirty="0" smtClean="0"/>
              <a:t>Visitas diretas 6/6 meses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Avaliação de desfechos primários, secundários ou eventos adversos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4067944" y="4293096"/>
            <a:ext cx="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SEGUIMENTO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pt-BR" dirty="0" smtClean="0"/>
              <a:t>Avaliação de TFG</a:t>
            </a:r>
          </a:p>
          <a:p>
            <a:pPr lvl="1">
              <a:buNone/>
            </a:pPr>
            <a:r>
              <a:rPr lang="pt-BR" dirty="0" smtClean="0"/>
              <a:t>6/6 meses no CANVAS e CANVAS-R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Relação albumina/</a:t>
            </a:r>
            <a:r>
              <a:rPr lang="pt-BR" dirty="0" err="1" smtClean="0"/>
              <a:t>creatinina</a:t>
            </a:r>
            <a:endParaRPr lang="pt-BR" dirty="0" smtClean="0"/>
          </a:p>
          <a:p>
            <a:pPr lvl="1">
              <a:buNone/>
            </a:pPr>
            <a:r>
              <a:rPr lang="pt-BR" dirty="0" smtClean="0"/>
              <a:t>6/6 meses no CANVAS-R</a:t>
            </a:r>
          </a:p>
          <a:p>
            <a:pPr lvl="1">
              <a:buNone/>
            </a:pPr>
            <a:r>
              <a:rPr lang="pt-BR" dirty="0" smtClean="0"/>
              <a:t>12/12 meses no CANVAS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115616" y="1556792"/>
            <a:ext cx="2880320" cy="10081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CANVAS</a:t>
            </a:r>
          </a:p>
          <a:p>
            <a:pPr algn="ctr"/>
            <a:r>
              <a:rPr lang="pt-BR" sz="2800" dirty="0" smtClean="0"/>
              <a:t>4330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4716016" y="1556792"/>
            <a:ext cx="2880320" cy="10081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CANVAS-R</a:t>
            </a:r>
          </a:p>
          <a:p>
            <a:pPr algn="ctr"/>
            <a:r>
              <a:rPr lang="pt-BR" sz="2800" dirty="0" smtClean="0"/>
              <a:t>4812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2843808" y="3429000"/>
            <a:ext cx="2880320" cy="10081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Programa CANVAS</a:t>
            </a:r>
          </a:p>
          <a:p>
            <a:pPr algn="ctr"/>
            <a:r>
              <a:rPr lang="pt-BR" sz="2800" dirty="0" smtClean="0"/>
              <a:t>10142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2915816" y="5373216"/>
            <a:ext cx="2880320" cy="10081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Programa CANVAS</a:t>
            </a:r>
          </a:p>
          <a:p>
            <a:pPr algn="ctr"/>
            <a:r>
              <a:rPr lang="pt-BR" sz="2800" dirty="0" smtClean="0"/>
              <a:t>9734</a:t>
            </a:r>
            <a:endParaRPr lang="pt-BR" sz="2800" dirty="0"/>
          </a:p>
        </p:txBody>
      </p:sp>
      <p:sp>
        <p:nvSpPr>
          <p:cNvPr id="9" name="Chave esquerda 8"/>
          <p:cNvSpPr/>
          <p:nvPr/>
        </p:nvSpPr>
        <p:spPr>
          <a:xfrm rot="16200000">
            <a:off x="4067944" y="1988840"/>
            <a:ext cx="360040" cy="1944216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4283968" y="4581128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4572000" y="465313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90%</a:t>
            </a:r>
            <a:endParaRPr lang="pt-BR" sz="2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012160" y="5445224"/>
            <a:ext cx="284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Seguimento médio:</a:t>
            </a:r>
          </a:p>
          <a:p>
            <a:r>
              <a:rPr lang="pt-BR" sz="2400" dirty="0" smtClean="0"/>
              <a:t>3 anos e 9 meses</a:t>
            </a:r>
            <a:endParaRPr lang="pt-BR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361" t="22266" r="38128" b="8829"/>
          <a:stretch>
            <a:fillRect/>
          </a:stretch>
        </p:blipFill>
        <p:spPr bwMode="auto">
          <a:xfrm>
            <a:off x="0" y="188640"/>
            <a:ext cx="9144001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8021" t="19260" r="25567" b="12766"/>
          <a:stretch>
            <a:fillRect/>
          </a:stretch>
        </p:blipFill>
        <p:spPr bwMode="auto">
          <a:xfrm>
            <a:off x="9271" y="1340768"/>
            <a:ext cx="913472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6361" t="22266" r="38128" b="67626"/>
          <a:stretch>
            <a:fillRect/>
          </a:stretch>
        </p:blipFill>
        <p:spPr bwMode="auto">
          <a:xfrm>
            <a:off x="0" y="476672"/>
            <a:ext cx="914400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635896" y="35010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154 </a:t>
            </a:r>
            <a:r>
              <a:rPr lang="pt-BR" dirty="0" err="1" smtClean="0"/>
              <a:t>mg</a:t>
            </a:r>
            <a:r>
              <a:rPr lang="pt-BR" dirty="0" smtClean="0"/>
              <a:t>/dL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635896" y="37170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38 </a:t>
            </a:r>
            <a:r>
              <a:rPr lang="pt-BR" dirty="0" err="1" smtClean="0"/>
              <a:t>mg</a:t>
            </a:r>
            <a:r>
              <a:rPr lang="pt-BR" dirty="0" smtClean="0"/>
              <a:t>/dL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635896" y="40050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77 </a:t>
            </a:r>
            <a:r>
              <a:rPr lang="pt-BR" dirty="0" err="1" smtClean="0"/>
              <a:t>mg</a:t>
            </a:r>
            <a:r>
              <a:rPr lang="pt-BR" dirty="0" smtClean="0"/>
              <a:t>/dL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563888" y="45811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177 </a:t>
            </a:r>
            <a:r>
              <a:rPr lang="pt-BR" dirty="0" err="1" smtClean="0"/>
              <a:t>mg</a:t>
            </a:r>
            <a:r>
              <a:rPr lang="pt-BR" dirty="0" smtClean="0"/>
              <a:t>/dL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187220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RESULTADOS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MARCADORES DE RISCO CARDIOVASCULAR</a:t>
            </a: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021" t="22266" r="41063" b="15719"/>
          <a:stretch>
            <a:fillRect/>
          </a:stretch>
        </p:blipFill>
        <p:spPr bwMode="auto">
          <a:xfrm>
            <a:off x="179512" y="692696"/>
            <a:ext cx="8640960" cy="591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79512" y="1886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pt-BR" sz="2400" dirty="0" smtClean="0"/>
              <a:t>Redução 0,58% (CI -0,61 a -0,56)</a:t>
            </a:r>
            <a:endParaRPr lang="pt-BR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79512" y="2606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pt-BR" sz="2400" dirty="0" smtClean="0"/>
              <a:t>Redução 1,6 Kg (CI -1,70 a -1,51)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963" t="22266" r="26121" b="15719"/>
          <a:stretch>
            <a:fillRect/>
          </a:stretch>
        </p:blipFill>
        <p:spPr bwMode="auto">
          <a:xfrm>
            <a:off x="251520" y="720916"/>
            <a:ext cx="8581461" cy="587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4662" t="25219" r="34422" b="11782"/>
          <a:stretch>
            <a:fillRect/>
          </a:stretch>
        </p:blipFill>
        <p:spPr bwMode="auto">
          <a:xfrm>
            <a:off x="323528" y="980728"/>
            <a:ext cx="8208912" cy="571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51520" y="332656"/>
            <a:ext cx="5123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pt-BR" sz="2400" dirty="0" smtClean="0"/>
              <a:t>Redução de 3,93 </a:t>
            </a:r>
            <a:r>
              <a:rPr lang="pt-BR" sz="2400" dirty="0" err="1" smtClean="0"/>
              <a:t>mmHg</a:t>
            </a:r>
            <a:r>
              <a:rPr lang="pt-BR" sz="2400" dirty="0" smtClean="0"/>
              <a:t> (CI -4,3 a -3,56)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25219" r="31655" b="11782"/>
          <a:stretch>
            <a:fillRect/>
          </a:stretch>
        </p:blipFill>
        <p:spPr bwMode="auto">
          <a:xfrm>
            <a:off x="611560" y="836712"/>
            <a:ext cx="8208912" cy="571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67544" y="260648"/>
            <a:ext cx="5279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pt-BR" sz="2400" dirty="0" smtClean="0"/>
              <a:t>Redução de 1,39 </a:t>
            </a:r>
            <a:r>
              <a:rPr lang="pt-BR" sz="2400" dirty="0" err="1" smtClean="0"/>
              <a:t>mmHg</a:t>
            </a:r>
            <a:r>
              <a:rPr lang="pt-BR" sz="2400" dirty="0" smtClean="0"/>
              <a:t> (CI -1,61 a -1,17)</a:t>
            </a:r>
            <a:endParaRPr lang="pt-B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32859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DM2 -&gt; Risco cardiovascular e doença renal</a:t>
            </a:r>
          </a:p>
          <a:p>
            <a:endParaRPr lang="pt-BR" dirty="0"/>
          </a:p>
          <a:p>
            <a:r>
              <a:rPr lang="pt-BR" dirty="0" smtClean="0"/>
              <a:t>SGLT2 -&gt; Glicemia</a:t>
            </a:r>
          </a:p>
          <a:p>
            <a:pPr>
              <a:buNone/>
            </a:pPr>
            <a:r>
              <a:rPr lang="pt-BR" dirty="0" smtClean="0"/>
              <a:t>			HAS</a:t>
            </a:r>
          </a:p>
          <a:p>
            <a:pPr>
              <a:buNone/>
            </a:pPr>
            <a:r>
              <a:rPr lang="pt-BR" dirty="0" smtClean="0"/>
              <a:t>			Peso</a:t>
            </a:r>
          </a:p>
          <a:p>
            <a:pPr>
              <a:buNone/>
            </a:pPr>
            <a:r>
              <a:rPr lang="pt-BR" dirty="0" smtClean="0"/>
              <a:t>			Hemodinâmica intrarrenal</a:t>
            </a:r>
          </a:p>
          <a:p>
            <a:pPr>
              <a:buNone/>
            </a:pPr>
            <a:r>
              <a:rPr lang="pt-BR" dirty="0" smtClean="0"/>
              <a:t>			</a:t>
            </a:r>
            <a:r>
              <a:rPr lang="pt-BR" dirty="0" err="1" smtClean="0"/>
              <a:t>Albuminúria</a:t>
            </a:r>
            <a:endParaRPr lang="pt-BR" dirty="0" smtClean="0"/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	     -&gt;	Redução de complicações cardiovasculares</a:t>
            </a:r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	     -&gt;   Redução de doença renal</a:t>
            </a:r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	     -&gt;	Redução de morte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348880"/>
            <a:ext cx="8229600" cy="3777283"/>
          </a:xfrm>
        </p:spPr>
        <p:txBody>
          <a:bodyPr/>
          <a:lstStyle/>
          <a:p>
            <a:r>
              <a:rPr lang="pt-BR" dirty="0" smtClean="0"/>
              <a:t>HDL</a:t>
            </a:r>
          </a:p>
          <a:p>
            <a:pPr>
              <a:buNone/>
            </a:pPr>
            <a:r>
              <a:rPr lang="pt-BR" dirty="0" smtClean="0"/>
              <a:t>Elevação 2,05 </a:t>
            </a:r>
            <a:r>
              <a:rPr lang="pt-BR" dirty="0" err="1" smtClean="0"/>
              <a:t>mg</a:t>
            </a:r>
            <a:r>
              <a:rPr lang="pt-BR" dirty="0" smtClean="0"/>
              <a:t>/dL (CI 1,77 a 2,33)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LDL</a:t>
            </a:r>
          </a:p>
          <a:p>
            <a:pPr>
              <a:buNone/>
            </a:pPr>
            <a:r>
              <a:rPr lang="pt-BR" dirty="0" smtClean="0"/>
              <a:t>Elevação LDL 4,68 </a:t>
            </a:r>
            <a:r>
              <a:rPr lang="pt-BR" dirty="0" err="1" smtClean="0"/>
              <a:t>mg</a:t>
            </a:r>
            <a:r>
              <a:rPr lang="pt-BR" dirty="0" smtClean="0"/>
              <a:t>/dL (CI 3,64 a 5,73)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RESULTADOS</a:t>
            </a:r>
            <a:br>
              <a:rPr lang="pt-BR" dirty="0" smtClean="0"/>
            </a:br>
            <a:r>
              <a:rPr lang="pt-BR" dirty="0" smtClean="0"/>
              <a:t>MARCADORES DE RISCO CARDIOVASCULAR</a:t>
            </a: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988840"/>
            <a:ext cx="8964488" cy="316835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RESULTADOS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DESFECHOS CARDIOVASCULARES</a:t>
            </a:r>
            <a:br>
              <a:rPr lang="pt-BR" dirty="0" smtClean="0"/>
            </a:br>
            <a:r>
              <a:rPr lang="pt-BR" dirty="0" smtClean="0"/>
              <a:t>MORTE</a:t>
            </a:r>
            <a:br>
              <a:rPr lang="pt-BR" dirty="0" smtClean="0"/>
            </a:br>
            <a:r>
              <a:rPr lang="pt-BR" dirty="0" smtClean="0"/>
              <a:t>HOSPITALIZAÇÕES</a:t>
            </a: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5254" t="26203" r="43830" b="13751"/>
          <a:stretch>
            <a:fillRect/>
          </a:stretch>
        </p:blipFill>
        <p:spPr bwMode="auto">
          <a:xfrm>
            <a:off x="0" y="795130"/>
            <a:ext cx="9144000" cy="60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67544" y="260648"/>
            <a:ext cx="677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pt-BR" sz="2400" dirty="0" smtClean="0"/>
              <a:t>Desfecho  primário: Redução de  14% (CI 0,75 – 0,97)</a:t>
            </a:r>
            <a:endParaRPr lang="pt-BR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27188" r="27227" b="23594"/>
          <a:stretch>
            <a:fillRect/>
          </a:stretch>
        </p:blipFill>
        <p:spPr bwMode="auto">
          <a:xfrm>
            <a:off x="0" y="502588"/>
            <a:ext cx="9154589" cy="602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40" t="29156" r="54899" b="20641"/>
          <a:stretch>
            <a:fillRect/>
          </a:stretch>
        </p:blipFill>
        <p:spPr bwMode="auto">
          <a:xfrm>
            <a:off x="0" y="317233"/>
            <a:ext cx="9143999" cy="61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6284" t="29156" r="31655" b="20641"/>
          <a:stretch>
            <a:fillRect/>
          </a:stretch>
        </p:blipFill>
        <p:spPr bwMode="auto">
          <a:xfrm>
            <a:off x="-1" y="332656"/>
            <a:ext cx="912101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1895" t="20297" r="36636" b="13751"/>
          <a:stretch>
            <a:fillRect/>
          </a:stretch>
        </p:blipFill>
        <p:spPr bwMode="auto">
          <a:xfrm>
            <a:off x="0" y="188639"/>
            <a:ext cx="9144000" cy="65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23250" r="37189" b="13751"/>
          <a:stretch>
            <a:fillRect/>
          </a:stretch>
        </p:blipFill>
        <p:spPr bwMode="auto">
          <a:xfrm>
            <a:off x="0" y="332656"/>
            <a:ext cx="9144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23250" r="32762" b="14735"/>
          <a:stretch>
            <a:fillRect/>
          </a:stretch>
        </p:blipFill>
        <p:spPr bwMode="auto">
          <a:xfrm>
            <a:off x="0" y="764704"/>
            <a:ext cx="9144000" cy="58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52936"/>
            <a:ext cx="9144000" cy="128701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RESULTADOS</a:t>
            </a:r>
            <a:br>
              <a:rPr lang="pt-BR" dirty="0" smtClean="0"/>
            </a:br>
            <a:r>
              <a:rPr lang="pt-BR" dirty="0" smtClean="0"/>
              <a:t>DESFECHOS RENAIS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445224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Programa CANVAS</a:t>
            </a:r>
          </a:p>
          <a:p>
            <a:pPr lvl="1">
              <a:buNone/>
            </a:pPr>
            <a:r>
              <a:rPr lang="pt-BR" dirty="0" smtClean="0"/>
              <a:t>2 </a:t>
            </a:r>
            <a:r>
              <a:rPr lang="pt-BR" dirty="0" err="1" smtClean="0"/>
              <a:t>trials</a:t>
            </a:r>
            <a:r>
              <a:rPr lang="pt-BR" dirty="0" smtClean="0"/>
              <a:t> irmãos</a:t>
            </a:r>
          </a:p>
          <a:p>
            <a:pPr>
              <a:buNone/>
            </a:pPr>
            <a:endParaRPr lang="pt-BR" dirty="0"/>
          </a:p>
          <a:p>
            <a:r>
              <a:rPr lang="pt-BR" dirty="0" smtClean="0"/>
              <a:t>CANVAS </a:t>
            </a:r>
          </a:p>
          <a:p>
            <a:pPr lvl="1">
              <a:buNone/>
            </a:pPr>
            <a:r>
              <a:rPr lang="pt-BR" dirty="0" smtClean="0"/>
              <a:t>Iniciado em 2009 antes da aprovação do FDA</a:t>
            </a:r>
          </a:p>
          <a:p>
            <a:pPr lvl="1">
              <a:buNone/>
            </a:pPr>
            <a:r>
              <a:rPr lang="pt-BR" dirty="0" smtClean="0"/>
              <a:t>Avaliar eficácia e segurança cardiovascular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CANVAS-R </a:t>
            </a:r>
          </a:p>
          <a:p>
            <a:pPr lvl="1">
              <a:buNone/>
            </a:pPr>
            <a:r>
              <a:rPr lang="pt-BR" dirty="0" smtClean="0"/>
              <a:t>Iniciado em 2014</a:t>
            </a:r>
          </a:p>
          <a:p>
            <a:pPr lvl="1">
              <a:buNone/>
            </a:pPr>
            <a:r>
              <a:rPr lang="pt-BR" dirty="0" smtClean="0"/>
              <a:t>Avaliar efeito sobre </a:t>
            </a:r>
            <a:r>
              <a:rPr lang="pt-BR" dirty="0" err="1" smtClean="0"/>
              <a:t>albuminúria</a:t>
            </a:r>
            <a:endParaRPr lang="pt-BR" dirty="0" smtClean="0"/>
          </a:p>
          <a:p>
            <a:pPr lvl="1">
              <a:buNone/>
            </a:pPr>
            <a:r>
              <a:rPr lang="pt-BR" dirty="0" smtClean="0"/>
              <a:t>Randomizado, duplo cego, placebo controlado</a:t>
            </a:r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22266" r="35529" b="13751"/>
          <a:stretch>
            <a:fillRect/>
          </a:stretch>
        </p:blipFill>
        <p:spPr bwMode="auto">
          <a:xfrm>
            <a:off x="0" y="332656"/>
            <a:ext cx="9144000" cy="639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3001" t="22266" r="34422" b="12766"/>
          <a:stretch>
            <a:fillRect/>
          </a:stretch>
        </p:blipFill>
        <p:spPr bwMode="auto">
          <a:xfrm>
            <a:off x="0" y="260648"/>
            <a:ext cx="9144000" cy="635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9313" r="34975" b="13751"/>
          <a:stretch>
            <a:fillRect/>
          </a:stretch>
        </p:blipFill>
        <p:spPr bwMode="auto">
          <a:xfrm>
            <a:off x="0" y="243191"/>
            <a:ext cx="9144000" cy="661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6361" t="24235" r="28242" b="9813"/>
          <a:stretch>
            <a:fillRect/>
          </a:stretch>
        </p:blipFill>
        <p:spPr bwMode="auto">
          <a:xfrm>
            <a:off x="0" y="908720"/>
            <a:ext cx="91440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0" y="4581128"/>
            <a:ext cx="15476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>
            <a:off x="0" y="1916832"/>
            <a:ext cx="248376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0" y="3933056"/>
            <a:ext cx="248376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4869160"/>
            <a:ext cx="190770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0" y="5085184"/>
            <a:ext cx="291581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RESULTADOS</a:t>
            </a:r>
            <a:br>
              <a:rPr lang="pt-BR" dirty="0" smtClean="0"/>
            </a:br>
            <a:r>
              <a:rPr lang="pt-BR" dirty="0" smtClean="0"/>
              <a:t>SEGURANÇA</a:t>
            </a:r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6361" t="17344" r="38296" b="12766"/>
          <a:stretch>
            <a:fillRect/>
          </a:stretch>
        </p:blipFill>
        <p:spPr bwMode="auto">
          <a:xfrm>
            <a:off x="0" y="332656"/>
            <a:ext cx="9144000" cy="649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reto 4"/>
          <p:cNvCxnSpPr/>
          <p:nvPr/>
        </p:nvCxnSpPr>
        <p:spPr>
          <a:xfrm>
            <a:off x="0" y="1844824"/>
            <a:ext cx="248376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0" y="2204864"/>
            <a:ext cx="248376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0" y="5229200"/>
            <a:ext cx="248376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5805264"/>
            <a:ext cx="248376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0" y="6794376"/>
            <a:ext cx="248376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6361" t="32110" r="39580" b="28516"/>
          <a:stretch>
            <a:fillRect/>
          </a:stretch>
        </p:blipFill>
        <p:spPr bwMode="auto">
          <a:xfrm>
            <a:off x="0" y="1340768"/>
            <a:ext cx="91440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reto 4"/>
          <p:cNvCxnSpPr/>
          <p:nvPr/>
        </p:nvCxnSpPr>
        <p:spPr>
          <a:xfrm>
            <a:off x="0" y="4077072"/>
            <a:ext cx="248376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0" y="2060848"/>
            <a:ext cx="248376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2420888"/>
            <a:ext cx="248376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16832"/>
            <a:ext cx="8784976" cy="4525963"/>
          </a:xfrm>
        </p:spPr>
        <p:txBody>
          <a:bodyPr/>
          <a:lstStyle/>
          <a:p>
            <a:r>
              <a:rPr lang="pt-BR" dirty="0" smtClean="0"/>
              <a:t>DM2 + Doença CV ou fator de risco CV</a:t>
            </a:r>
          </a:p>
          <a:p>
            <a:pPr>
              <a:buNone/>
            </a:pPr>
            <a:r>
              <a:rPr lang="pt-BR" dirty="0" smtClean="0"/>
              <a:t>	Redução nas taxas de desfecho </a:t>
            </a:r>
            <a:r>
              <a:rPr lang="pt-BR" dirty="0" err="1" smtClean="0"/>
              <a:t>primario</a:t>
            </a:r>
            <a:r>
              <a:rPr lang="pt-BR" dirty="0" smtClean="0"/>
              <a:t> quando tratados com </a:t>
            </a:r>
            <a:r>
              <a:rPr lang="pt-BR" dirty="0" err="1" smtClean="0"/>
              <a:t>canaglifozina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Componentes do desfecho primário</a:t>
            </a:r>
          </a:p>
          <a:p>
            <a:pPr>
              <a:buNone/>
            </a:pPr>
            <a:r>
              <a:rPr lang="pt-BR" dirty="0" smtClean="0"/>
              <a:t>Individualmente com resultado sugerindo benefício</a:t>
            </a:r>
          </a:p>
          <a:p>
            <a:pPr>
              <a:buNone/>
            </a:pPr>
            <a:r>
              <a:rPr lang="pt-BR" dirty="0" smtClean="0"/>
              <a:t>Sem significância estatística</a:t>
            </a:r>
            <a:endParaRPr 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525963"/>
          </a:xfrm>
        </p:spPr>
        <p:txBody>
          <a:bodyPr/>
          <a:lstStyle/>
          <a:p>
            <a:r>
              <a:rPr lang="pt-BR" dirty="0" smtClean="0"/>
              <a:t>Redução de hospitalização por IC</a:t>
            </a:r>
          </a:p>
          <a:p>
            <a:endParaRPr lang="pt-BR" dirty="0" smtClean="0"/>
          </a:p>
          <a:p>
            <a:r>
              <a:rPr lang="pt-BR" dirty="0" smtClean="0"/>
              <a:t>Menor progressão da </a:t>
            </a:r>
            <a:r>
              <a:rPr lang="pt-BR" dirty="0" err="1" smtClean="0"/>
              <a:t>albuminúria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Menor perda de função renal</a:t>
            </a:r>
          </a:p>
          <a:p>
            <a:endParaRPr lang="pt-BR" dirty="0" smtClean="0"/>
          </a:p>
          <a:p>
            <a:r>
              <a:rPr lang="pt-BR" dirty="0" smtClean="0"/>
              <a:t>Efeito protetor renal em DM2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Efeitos estabelecidos SGLT2 </a:t>
            </a:r>
            <a:r>
              <a:rPr lang="pt-BR" dirty="0" err="1" smtClean="0"/>
              <a:t>contribuiram</a:t>
            </a:r>
            <a:r>
              <a:rPr lang="pt-BR" dirty="0" smtClean="0"/>
              <a:t> para proteção renal e cardiovascular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Controle glicêmico</a:t>
            </a:r>
          </a:p>
          <a:p>
            <a:pPr>
              <a:buNone/>
            </a:pPr>
            <a:r>
              <a:rPr lang="pt-BR" dirty="0" smtClean="0"/>
              <a:t>Redução de hipervolemia</a:t>
            </a:r>
          </a:p>
          <a:p>
            <a:pPr>
              <a:buNone/>
            </a:pPr>
            <a:r>
              <a:rPr lang="pt-BR" dirty="0" smtClean="0"/>
              <a:t>Redução de PA</a:t>
            </a:r>
          </a:p>
          <a:p>
            <a:pPr>
              <a:buNone/>
            </a:pPr>
            <a:r>
              <a:rPr lang="pt-BR" dirty="0" smtClean="0"/>
              <a:t>Redução de pressão intraglomerular</a:t>
            </a:r>
          </a:p>
          <a:p>
            <a:pPr>
              <a:buNone/>
            </a:pPr>
            <a:r>
              <a:rPr lang="pt-BR" dirty="0" smtClean="0"/>
              <a:t>Redução da </a:t>
            </a:r>
            <a:r>
              <a:rPr lang="pt-BR" dirty="0" err="1" smtClean="0"/>
              <a:t>albuminúria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709120"/>
          </a:xfrm>
        </p:spPr>
        <p:txBody>
          <a:bodyPr>
            <a:normAutofit/>
          </a:bodyPr>
          <a:lstStyle/>
          <a:p>
            <a:r>
              <a:rPr lang="pt-BR" dirty="0" smtClean="0"/>
              <a:t>667 centros em 30 países</a:t>
            </a:r>
          </a:p>
          <a:p>
            <a:endParaRPr lang="pt-BR" dirty="0"/>
          </a:p>
          <a:p>
            <a:r>
              <a:rPr lang="pt-BR" dirty="0" smtClean="0"/>
              <a:t>Conduzido até:</a:t>
            </a:r>
          </a:p>
          <a:p>
            <a:pPr lvl="1">
              <a:buNone/>
            </a:pPr>
            <a:r>
              <a:rPr lang="pt-BR" dirty="0" smtClean="0"/>
              <a:t>Mínimo de 688 eventos cardiovasculares observados</a:t>
            </a:r>
          </a:p>
          <a:p>
            <a:pPr lvl="1">
              <a:buNone/>
            </a:pPr>
            <a:r>
              <a:rPr lang="pt-BR" dirty="0" smtClean="0"/>
              <a:t>Último participante seguido por 78 semanas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  <a:p>
            <a:pPr lvl="1">
              <a:buNone/>
            </a:pPr>
            <a:r>
              <a:rPr lang="pt-BR" dirty="0" smtClean="0"/>
              <a:t>				Até Fevereiro de 2017</a:t>
            </a: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4499992" y="4437112"/>
            <a:ext cx="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Efeitos similares a estudo com droga da mesma classe</a:t>
            </a:r>
          </a:p>
          <a:p>
            <a:endParaRPr lang="pt-BR" dirty="0" smtClean="0"/>
          </a:p>
          <a:p>
            <a:r>
              <a:rPr lang="pt-BR" dirty="0" smtClean="0"/>
              <a:t>AVE</a:t>
            </a:r>
          </a:p>
          <a:p>
            <a:pPr>
              <a:buNone/>
            </a:pPr>
            <a:r>
              <a:rPr lang="pt-BR" dirty="0" smtClean="0"/>
              <a:t>	Efeito favorável distinto do sugerido previamente como possível efeito adverso</a:t>
            </a:r>
            <a:endParaRPr lang="pt-B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Efeitos adversos gerais</a:t>
            </a:r>
          </a:p>
          <a:p>
            <a:pPr>
              <a:buNone/>
            </a:pPr>
            <a:r>
              <a:rPr lang="pt-BR" dirty="0" smtClean="0"/>
              <a:t>	Consistentes com os esperados para a classe de drogas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Amputação</a:t>
            </a:r>
          </a:p>
          <a:p>
            <a:pPr>
              <a:buNone/>
            </a:pPr>
            <a:r>
              <a:rPr lang="pt-BR" dirty="0" smtClean="0"/>
              <a:t>	Novo dado</a:t>
            </a:r>
          </a:p>
          <a:p>
            <a:pPr>
              <a:buNone/>
            </a:pPr>
            <a:r>
              <a:rPr lang="pt-BR" dirty="0" smtClean="0"/>
              <a:t>	Mecanismo desconhecido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Fraturas</a:t>
            </a:r>
          </a:p>
          <a:p>
            <a:pPr>
              <a:buNone/>
            </a:pPr>
            <a:r>
              <a:rPr lang="pt-BR" dirty="0" smtClean="0"/>
              <a:t>	Já descritas previamente com </a:t>
            </a:r>
            <a:r>
              <a:rPr lang="pt-BR" dirty="0" err="1" smtClean="0"/>
              <a:t>canaglifozina</a:t>
            </a:r>
            <a:endParaRPr lang="pt-B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Pontos fortes</a:t>
            </a:r>
          </a:p>
          <a:p>
            <a:pPr>
              <a:buNone/>
            </a:pPr>
            <a:r>
              <a:rPr lang="pt-BR" dirty="0" smtClean="0"/>
              <a:t>Randomização</a:t>
            </a:r>
          </a:p>
          <a:p>
            <a:pPr>
              <a:buNone/>
            </a:pPr>
            <a:r>
              <a:rPr lang="pt-BR" dirty="0" smtClean="0"/>
              <a:t>Grande tamanho da amostra</a:t>
            </a:r>
          </a:p>
          <a:p>
            <a:pPr>
              <a:buNone/>
            </a:pPr>
            <a:r>
              <a:rPr lang="pt-BR" dirty="0" smtClean="0"/>
              <a:t>Longa duração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Pontos limitantes</a:t>
            </a:r>
          </a:p>
          <a:p>
            <a:pPr>
              <a:buNone/>
            </a:pPr>
            <a:r>
              <a:rPr lang="pt-BR" dirty="0" smtClean="0"/>
              <a:t>Muitas análises e poucos eventos</a:t>
            </a:r>
          </a:p>
          <a:p>
            <a:pPr>
              <a:buNone/>
            </a:pPr>
            <a:r>
              <a:rPr lang="pt-BR" dirty="0" smtClean="0"/>
              <a:t>Poucos participantes com doença renal estabelecida</a:t>
            </a:r>
          </a:p>
          <a:p>
            <a:pPr>
              <a:buNone/>
            </a:pPr>
            <a:r>
              <a:rPr lang="pt-BR" dirty="0" smtClean="0"/>
              <a:t>Descontinuação de terapia aleatória</a:t>
            </a:r>
          </a:p>
          <a:p>
            <a:pPr>
              <a:buNone/>
            </a:pPr>
            <a:r>
              <a:rPr lang="pt-BR" dirty="0" smtClean="0"/>
              <a:t>Uso de outros hipoglicemiantes no placebo</a:t>
            </a:r>
            <a:endParaRPr lang="pt-B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pt-BR" dirty="0" smtClean="0"/>
              <a:t>DM2 com risco CV aumentado</a:t>
            </a:r>
          </a:p>
          <a:p>
            <a:pPr>
              <a:buNone/>
            </a:pPr>
            <a:r>
              <a:rPr lang="pt-BR" dirty="0" smtClean="0"/>
              <a:t>	</a:t>
            </a:r>
          </a:p>
          <a:p>
            <a:pPr>
              <a:buNone/>
            </a:pPr>
            <a:r>
              <a:rPr lang="pt-BR" dirty="0" smtClean="0"/>
              <a:t>	</a:t>
            </a:r>
            <a:r>
              <a:rPr lang="pt-BR" dirty="0" smtClean="0"/>
              <a:t>Menor risco de morte por causa cardiovascular, IAM não fatal, AVE não fatal quando tratados com </a:t>
            </a:r>
            <a:r>
              <a:rPr lang="pt-BR" dirty="0" err="1" smtClean="0"/>
              <a:t>canaglifozina</a:t>
            </a:r>
            <a:r>
              <a:rPr lang="pt-BR" dirty="0" smtClean="0"/>
              <a:t> se comparados ao placebo.</a:t>
            </a:r>
          </a:p>
          <a:p>
            <a:pPr>
              <a:buNone/>
            </a:pPr>
            <a:r>
              <a:rPr lang="pt-BR" dirty="0" smtClean="0"/>
              <a:t> </a:t>
            </a:r>
          </a:p>
          <a:p>
            <a:pPr>
              <a:buNone/>
            </a:pPr>
            <a:r>
              <a:rPr lang="pt-BR" dirty="0" smtClean="0"/>
              <a:t>	Mas com maior risco de amputação. 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dirty="0" smtClean="0"/>
              <a:t>PARTICIPANTES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661248"/>
          </a:xfrm>
        </p:spPr>
        <p:txBody>
          <a:bodyPr>
            <a:normAutofit lnSpcReduction="10000"/>
          </a:bodyPr>
          <a:lstStyle/>
          <a:p>
            <a:r>
              <a:rPr lang="pt-BR" sz="2500" dirty="0" smtClean="0"/>
              <a:t>DM2</a:t>
            </a:r>
          </a:p>
          <a:p>
            <a:pPr lvl="1">
              <a:buNone/>
            </a:pPr>
            <a:r>
              <a:rPr lang="pt-BR" sz="2500" dirty="0" smtClean="0"/>
              <a:t>HbA1C: 7% - 10,5%</a:t>
            </a:r>
          </a:p>
          <a:p>
            <a:pPr lvl="1">
              <a:buNone/>
            </a:pPr>
            <a:endParaRPr lang="pt-BR" sz="2500" dirty="0" smtClean="0"/>
          </a:p>
          <a:p>
            <a:r>
              <a:rPr lang="pt-BR" sz="2500" dirty="0" smtClean="0">
                <a:latin typeface="Calibri"/>
              </a:rPr>
              <a:t>≥ 30 anos + doença aterosclerótica cardiovascular sintomática</a:t>
            </a:r>
          </a:p>
          <a:p>
            <a:endParaRPr lang="pt-BR" sz="2500" dirty="0" smtClean="0">
              <a:latin typeface="Calibri"/>
            </a:endParaRPr>
          </a:p>
          <a:p>
            <a:r>
              <a:rPr lang="pt-BR" sz="2500" dirty="0" smtClean="0"/>
              <a:t>≥ 50 anos com ≥ 2 fatores de risco cardiovascular</a:t>
            </a:r>
          </a:p>
          <a:p>
            <a:pPr lvl="1">
              <a:buFont typeface="Calibri" pitchFamily="34" charset="0"/>
              <a:buChar char="–"/>
            </a:pPr>
            <a:r>
              <a:rPr lang="pt-BR" sz="2500" dirty="0" smtClean="0"/>
              <a:t>DM com ≥ 10 anos de duração</a:t>
            </a:r>
          </a:p>
          <a:p>
            <a:pPr lvl="1">
              <a:buFont typeface="Calibri" pitchFamily="34" charset="0"/>
              <a:buChar char="–"/>
            </a:pPr>
            <a:r>
              <a:rPr lang="pt-BR" sz="2500" dirty="0" smtClean="0"/>
              <a:t>PAS &gt; 140 </a:t>
            </a:r>
            <a:r>
              <a:rPr lang="pt-BR" sz="2500" dirty="0" err="1" smtClean="0"/>
              <a:t>mmHg</a:t>
            </a:r>
            <a:r>
              <a:rPr lang="pt-BR" sz="2500" dirty="0" smtClean="0"/>
              <a:t> em uso de anti-hipertensivos</a:t>
            </a:r>
          </a:p>
          <a:p>
            <a:pPr lvl="1">
              <a:buFont typeface="Calibri" pitchFamily="34" charset="0"/>
              <a:buChar char="–"/>
            </a:pPr>
            <a:r>
              <a:rPr lang="pt-BR" sz="2500" dirty="0" smtClean="0"/>
              <a:t>Tabagismo</a:t>
            </a:r>
          </a:p>
          <a:p>
            <a:pPr lvl="1">
              <a:buFont typeface="Calibri" pitchFamily="34" charset="0"/>
              <a:buChar char="–"/>
            </a:pPr>
            <a:r>
              <a:rPr lang="pt-BR" sz="2500" dirty="0" smtClean="0"/>
              <a:t>Micro ou </a:t>
            </a:r>
            <a:r>
              <a:rPr lang="pt-BR" sz="2500" dirty="0" err="1" smtClean="0"/>
              <a:t>macroalbuminúria</a:t>
            </a:r>
            <a:endParaRPr lang="pt-BR" sz="2500" dirty="0" smtClean="0"/>
          </a:p>
          <a:p>
            <a:pPr lvl="1">
              <a:buFont typeface="Calibri" pitchFamily="34" charset="0"/>
              <a:buChar char="–"/>
            </a:pPr>
            <a:r>
              <a:rPr lang="pt-BR" sz="2500" dirty="0" smtClean="0"/>
              <a:t>HDL &lt; 38,7 </a:t>
            </a:r>
            <a:r>
              <a:rPr lang="pt-BR" sz="2500" dirty="0" err="1" smtClean="0"/>
              <a:t>mg</a:t>
            </a:r>
            <a:r>
              <a:rPr lang="pt-BR" sz="2500" dirty="0" smtClean="0"/>
              <a:t>/dL</a:t>
            </a:r>
          </a:p>
          <a:p>
            <a:pPr lvl="1">
              <a:buNone/>
            </a:pPr>
            <a:endParaRPr lang="pt-BR" sz="2500" dirty="0" smtClean="0"/>
          </a:p>
          <a:p>
            <a:r>
              <a:rPr lang="pt-BR" sz="2500" dirty="0" smtClean="0"/>
              <a:t>Função renal ≥ 30 ml/</a:t>
            </a:r>
            <a:r>
              <a:rPr lang="pt-BR" sz="2500" dirty="0" err="1" smtClean="0"/>
              <a:t>min</a:t>
            </a:r>
            <a:endParaRPr lang="pt-BR" sz="2500" dirty="0" smtClean="0"/>
          </a:p>
          <a:p>
            <a:pPr>
              <a:buNone/>
            </a:pPr>
            <a:endParaRPr lang="pt-BR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dirty="0" smtClean="0"/>
              <a:t>RANDOMIZAÇÃO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25780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CANVAS</a:t>
            </a:r>
          </a:p>
          <a:p>
            <a:pPr lvl="1">
              <a:buNone/>
            </a:pPr>
            <a:r>
              <a:rPr lang="pt-BR" dirty="0" smtClean="0"/>
              <a:t>1:1:1</a:t>
            </a:r>
          </a:p>
          <a:p>
            <a:pPr lvl="1">
              <a:buNone/>
            </a:pPr>
            <a:r>
              <a:rPr lang="pt-BR" dirty="0" err="1" smtClean="0"/>
              <a:t>Canaglifozina</a:t>
            </a:r>
            <a:r>
              <a:rPr lang="pt-BR" dirty="0" smtClean="0"/>
              <a:t> 300mg</a:t>
            </a:r>
          </a:p>
          <a:p>
            <a:pPr lvl="1">
              <a:buNone/>
            </a:pPr>
            <a:r>
              <a:rPr lang="pt-BR" dirty="0" err="1" smtClean="0"/>
              <a:t>Canaglifozina</a:t>
            </a:r>
            <a:r>
              <a:rPr lang="pt-BR" dirty="0" smtClean="0"/>
              <a:t> 100mg</a:t>
            </a:r>
          </a:p>
          <a:p>
            <a:pPr lvl="1">
              <a:buNone/>
            </a:pPr>
            <a:r>
              <a:rPr lang="pt-BR" dirty="0" smtClean="0"/>
              <a:t>Placebo</a:t>
            </a:r>
          </a:p>
          <a:p>
            <a:pPr>
              <a:buNone/>
            </a:pPr>
            <a:endParaRPr lang="pt-BR" dirty="0"/>
          </a:p>
          <a:p>
            <a:r>
              <a:rPr lang="pt-BR" dirty="0" smtClean="0"/>
              <a:t>CANVAS-R</a:t>
            </a:r>
          </a:p>
          <a:p>
            <a:pPr lvl="1">
              <a:buNone/>
            </a:pPr>
            <a:r>
              <a:rPr lang="pt-BR" dirty="0" smtClean="0"/>
              <a:t>1:1</a:t>
            </a:r>
          </a:p>
          <a:p>
            <a:pPr lvl="1">
              <a:buNone/>
            </a:pPr>
            <a:r>
              <a:rPr lang="pt-BR" dirty="0" err="1" smtClean="0"/>
              <a:t>Canaglifozina</a:t>
            </a:r>
            <a:r>
              <a:rPr lang="pt-BR" dirty="0" smtClean="0"/>
              <a:t> 100mg -&gt; 300mg na 13ª semana</a:t>
            </a:r>
          </a:p>
          <a:p>
            <a:pPr lvl="1">
              <a:buNone/>
            </a:pPr>
            <a:r>
              <a:rPr lang="pt-BR" dirty="0" smtClean="0"/>
              <a:t>Placebo</a:t>
            </a:r>
          </a:p>
          <a:p>
            <a:pPr lvl="1">
              <a:buNone/>
            </a:pPr>
            <a:endParaRPr lang="pt-BR" dirty="0"/>
          </a:p>
          <a:p>
            <a:r>
              <a:rPr lang="pt-BR" dirty="0" smtClean="0"/>
              <a:t>Duplo cego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DESFECHOS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25658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Primários</a:t>
            </a:r>
          </a:p>
          <a:p>
            <a:pPr lvl="1">
              <a:buNone/>
            </a:pPr>
            <a:r>
              <a:rPr lang="pt-BR" dirty="0" smtClean="0"/>
              <a:t>Mortes por causas cardiovasculares</a:t>
            </a:r>
          </a:p>
          <a:p>
            <a:pPr lvl="1">
              <a:buNone/>
            </a:pPr>
            <a:r>
              <a:rPr lang="pt-BR" dirty="0" smtClean="0"/>
              <a:t>IAM não fatal</a:t>
            </a:r>
          </a:p>
          <a:p>
            <a:pPr lvl="1">
              <a:buNone/>
            </a:pPr>
            <a:r>
              <a:rPr lang="pt-BR" dirty="0" smtClean="0"/>
              <a:t>AVE não fatal</a:t>
            </a:r>
          </a:p>
          <a:p>
            <a:pPr>
              <a:buNone/>
            </a:pPr>
            <a:endParaRPr lang="pt-BR" dirty="0"/>
          </a:p>
          <a:p>
            <a:r>
              <a:rPr lang="pt-BR" dirty="0" smtClean="0"/>
              <a:t>Secundários</a:t>
            </a:r>
          </a:p>
          <a:p>
            <a:pPr lvl="1">
              <a:buNone/>
            </a:pPr>
            <a:r>
              <a:rPr lang="pt-BR" dirty="0" smtClean="0"/>
              <a:t>Morte por qualquer causa</a:t>
            </a:r>
          </a:p>
          <a:p>
            <a:pPr lvl="1">
              <a:buNone/>
            </a:pPr>
            <a:r>
              <a:rPr lang="pt-BR" dirty="0" smtClean="0"/>
              <a:t>Morte por causas cardiovasculares</a:t>
            </a:r>
          </a:p>
          <a:p>
            <a:pPr lvl="1">
              <a:buNone/>
            </a:pPr>
            <a:r>
              <a:rPr lang="pt-BR" dirty="0" smtClean="0"/>
              <a:t>Progressão de </a:t>
            </a:r>
            <a:r>
              <a:rPr lang="pt-BR" dirty="0" err="1" smtClean="0"/>
              <a:t>albuminúria</a:t>
            </a:r>
            <a:r>
              <a:rPr lang="pt-BR" dirty="0" smtClean="0"/>
              <a:t> </a:t>
            </a:r>
          </a:p>
          <a:p>
            <a:pPr lvl="2">
              <a:buNone/>
            </a:pPr>
            <a:r>
              <a:rPr lang="pt-BR" dirty="0" smtClean="0"/>
              <a:t>Aumento de 30% e </a:t>
            </a:r>
            <a:r>
              <a:rPr lang="pt-BR" dirty="0" err="1" smtClean="0"/>
              <a:t>Normo</a:t>
            </a:r>
            <a:r>
              <a:rPr lang="pt-BR" dirty="0" smtClean="0"/>
              <a:t> -&gt; Micro / Micro -&gt; Macro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DESFECHOS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06916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Desfechos cardiovasculares exploratórios</a:t>
            </a:r>
          </a:p>
          <a:p>
            <a:pPr lvl="1">
              <a:buNone/>
            </a:pPr>
            <a:r>
              <a:rPr lang="pt-BR" dirty="0" smtClean="0"/>
              <a:t>IAM não fatal</a:t>
            </a:r>
          </a:p>
          <a:p>
            <a:pPr lvl="1">
              <a:buNone/>
            </a:pPr>
            <a:r>
              <a:rPr lang="pt-BR" dirty="0" smtClean="0"/>
              <a:t>AVE não fatal</a:t>
            </a:r>
          </a:p>
          <a:p>
            <a:pPr lvl="1">
              <a:buNone/>
            </a:pPr>
            <a:r>
              <a:rPr lang="pt-BR" dirty="0" smtClean="0"/>
              <a:t>Hospitalização por IC</a:t>
            </a:r>
          </a:p>
          <a:p>
            <a:pPr>
              <a:buNone/>
            </a:pPr>
            <a:endParaRPr lang="pt-BR" dirty="0"/>
          </a:p>
          <a:p>
            <a:r>
              <a:rPr lang="pt-BR" dirty="0" smtClean="0"/>
              <a:t>Desfechos renais exploratórios</a:t>
            </a:r>
          </a:p>
          <a:p>
            <a:pPr lvl="1">
              <a:buNone/>
            </a:pPr>
            <a:r>
              <a:rPr lang="pt-BR" dirty="0" smtClean="0"/>
              <a:t>Regressão da </a:t>
            </a:r>
            <a:r>
              <a:rPr lang="pt-BR" dirty="0" err="1" smtClean="0"/>
              <a:t>albuminúria</a:t>
            </a:r>
            <a:endParaRPr lang="pt-BR" dirty="0" smtClean="0"/>
          </a:p>
          <a:p>
            <a:pPr lvl="1">
              <a:buNone/>
            </a:pPr>
            <a:r>
              <a:rPr lang="pt-BR" dirty="0" smtClean="0"/>
              <a:t>Redução sustentada de 40% na TFG por 2 sem</a:t>
            </a:r>
          </a:p>
          <a:p>
            <a:pPr lvl="1">
              <a:buNone/>
            </a:pPr>
            <a:r>
              <a:rPr lang="pt-BR" dirty="0" smtClean="0"/>
              <a:t>Morte por causa renal</a:t>
            </a:r>
          </a:p>
          <a:p>
            <a:pPr lvl="1">
              <a:buNone/>
            </a:pPr>
            <a:r>
              <a:rPr lang="pt-BR" dirty="0" smtClean="0"/>
              <a:t>Terapia de substituição renal (transplante/hemodiálise)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SEGURANÇA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16832"/>
            <a:ext cx="8964488" cy="5141168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Eventos adversos usando CID</a:t>
            </a:r>
          </a:p>
          <a:p>
            <a:pPr lvl="1">
              <a:buNone/>
            </a:pPr>
            <a:r>
              <a:rPr lang="pt-BR" dirty="0" smtClean="0"/>
              <a:t>Infecções </a:t>
            </a:r>
            <a:r>
              <a:rPr lang="pt-BR" dirty="0" err="1" smtClean="0"/>
              <a:t>micóides</a:t>
            </a:r>
            <a:r>
              <a:rPr lang="pt-BR" dirty="0" smtClean="0"/>
              <a:t> genitais masculinas</a:t>
            </a:r>
          </a:p>
          <a:p>
            <a:pPr lvl="1">
              <a:buNone/>
            </a:pPr>
            <a:r>
              <a:rPr lang="pt-BR" dirty="0" smtClean="0"/>
              <a:t>Malignidades selecionadas (bexiga, renal, </a:t>
            </a:r>
            <a:r>
              <a:rPr lang="pt-BR" dirty="0" err="1" smtClean="0"/>
              <a:t>feocro</a:t>
            </a:r>
            <a:r>
              <a:rPr lang="pt-BR" dirty="0" smtClean="0"/>
              <a:t>, </a:t>
            </a:r>
            <a:r>
              <a:rPr lang="pt-BR" dirty="0" err="1" smtClean="0"/>
              <a:t>Leydig</a:t>
            </a:r>
            <a:r>
              <a:rPr lang="pt-BR" dirty="0" smtClean="0"/>
              <a:t>)</a:t>
            </a:r>
          </a:p>
          <a:p>
            <a:pPr lvl="1">
              <a:buNone/>
            </a:pPr>
            <a:r>
              <a:rPr lang="pt-BR" dirty="0" err="1" smtClean="0"/>
              <a:t>Fotossensibilidade</a:t>
            </a:r>
            <a:endParaRPr lang="pt-BR" dirty="0"/>
          </a:p>
          <a:p>
            <a:pPr lvl="1">
              <a:buNone/>
            </a:pPr>
            <a:r>
              <a:rPr lang="pt-BR" dirty="0" smtClean="0"/>
              <a:t>Tromboembolismo venoso</a:t>
            </a:r>
          </a:p>
          <a:p>
            <a:pPr lvl="1">
              <a:buNone/>
            </a:pPr>
            <a:r>
              <a:rPr lang="pt-BR" dirty="0" smtClean="0"/>
              <a:t>Amputação</a:t>
            </a:r>
          </a:p>
          <a:p>
            <a:pPr lvl="1">
              <a:buNone/>
            </a:pPr>
            <a:r>
              <a:rPr lang="pt-BR" dirty="0" err="1" smtClean="0"/>
              <a:t>Cetoacidose</a:t>
            </a:r>
            <a:r>
              <a:rPr lang="pt-BR" dirty="0" smtClean="0"/>
              <a:t> diabética</a:t>
            </a:r>
          </a:p>
          <a:p>
            <a:pPr lvl="1">
              <a:buNone/>
            </a:pPr>
            <a:r>
              <a:rPr lang="pt-BR" dirty="0" smtClean="0"/>
              <a:t>Toxicidade hepática</a:t>
            </a:r>
            <a:endParaRPr lang="pt-BR" dirty="0"/>
          </a:p>
          <a:p>
            <a:pPr lvl="1">
              <a:buNone/>
            </a:pPr>
            <a:r>
              <a:rPr lang="pt-BR" dirty="0" smtClean="0"/>
              <a:t>Pancreatite </a:t>
            </a:r>
          </a:p>
          <a:p>
            <a:pPr lvl="1">
              <a:buNone/>
            </a:pPr>
            <a:r>
              <a:rPr lang="pt-BR" dirty="0" smtClean="0"/>
              <a:t>Fratura óssea </a:t>
            </a:r>
          </a:p>
          <a:p>
            <a:pPr lvl="2">
              <a:buNone/>
            </a:pPr>
            <a:r>
              <a:rPr lang="pt-BR" dirty="0" smtClean="0"/>
              <a:t>Análise primária: fraturas de baixo impacto</a:t>
            </a:r>
          </a:p>
          <a:p>
            <a:pPr lvl="2">
              <a:buNone/>
            </a:pPr>
            <a:r>
              <a:rPr lang="pt-BR" dirty="0" smtClean="0"/>
              <a:t>Análise secundária: todas as fraturas</a:t>
            </a:r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835</Words>
  <Application>Microsoft Office PowerPoint</Application>
  <PresentationFormat>Apresentação na tela (4:3)</PresentationFormat>
  <Paragraphs>245</Paragraphs>
  <Slides>43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Tema do Office</vt:lpstr>
      <vt:lpstr>Slide 1</vt:lpstr>
      <vt:lpstr>INTRODUÇÃO</vt:lpstr>
      <vt:lpstr>INTRODUÇÃO</vt:lpstr>
      <vt:lpstr>MÉTODOS</vt:lpstr>
      <vt:lpstr>PARTICIPANTES</vt:lpstr>
      <vt:lpstr>RANDOMIZAÇÃO</vt:lpstr>
      <vt:lpstr>DESFECHOS</vt:lpstr>
      <vt:lpstr>DESFECHOS</vt:lpstr>
      <vt:lpstr>ANÁLISE DE SEGURANÇA</vt:lpstr>
      <vt:lpstr>SEGUIMENTO</vt:lpstr>
      <vt:lpstr>SEGUIMENTO</vt:lpstr>
      <vt:lpstr>RESULTADOS</vt:lpstr>
      <vt:lpstr>Slide 13</vt:lpstr>
      <vt:lpstr>Slide 14</vt:lpstr>
      <vt:lpstr>RESULTADOS  MARCADORES DE RISCO CARDIOVASCULAR</vt:lpstr>
      <vt:lpstr>Slide 16</vt:lpstr>
      <vt:lpstr>Slide 17</vt:lpstr>
      <vt:lpstr>Slide 18</vt:lpstr>
      <vt:lpstr>Slide 19</vt:lpstr>
      <vt:lpstr>RESULTADOS MARCADORES DE RISCO CARDIOVASCULAR</vt:lpstr>
      <vt:lpstr>RESULTADOS  DESFECHOS CARDIOVASCULARES MORTE HOSPITALIZAÇÕES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RESULTADOS DESFECHOS RENAIS</vt:lpstr>
      <vt:lpstr>Slide 30</vt:lpstr>
      <vt:lpstr>Slide 31</vt:lpstr>
      <vt:lpstr>Slide 32</vt:lpstr>
      <vt:lpstr>Slide 33</vt:lpstr>
      <vt:lpstr>RESULTADOS SEGURANÇA</vt:lpstr>
      <vt:lpstr>Slide 35</vt:lpstr>
      <vt:lpstr>Slide 36</vt:lpstr>
      <vt:lpstr>DISCUSSÃO</vt:lpstr>
      <vt:lpstr>DISCUSSÃO</vt:lpstr>
      <vt:lpstr>DISCUSSÃO</vt:lpstr>
      <vt:lpstr>DISCUSSÃO</vt:lpstr>
      <vt:lpstr>DISCUSSÃO</vt:lpstr>
      <vt:lpstr>DISCUSSÃO</vt:lpstr>
      <vt:lpstr>CONCLUSÃO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</dc:creator>
  <cp:lastModifiedBy>l</cp:lastModifiedBy>
  <cp:revision>18</cp:revision>
  <dcterms:created xsi:type="dcterms:W3CDTF">2017-08-15T14:10:09Z</dcterms:created>
  <dcterms:modified xsi:type="dcterms:W3CDTF">2017-08-16T19:31:45Z</dcterms:modified>
</cp:coreProperties>
</file>