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0" r:id="rId16"/>
    <p:sldId id="269" r:id="rId17"/>
    <p:sldId id="271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0B861-B3FD-45B1-BD53-C086F59332A8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954D-A1FB-49B2-808C-CC8A99836C4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pacientes apresentavam AVC que era o evento </a:t>
            </a:r>
            <a:r>
              <a:rPr lang="pt-BR" dirty="0" err="1" smtClean="0"/>
              <a:t>indice</a:t>
            </a:r>
            <a:r>
              <a:rPr lang="pt-BR" dirty="0" smtClean="0"/>
              <a:t> para</a:t>
            </a:r>
            <a:r>
              <a:rPr lang="pt-BR" baseline="0" dirty="0" smtClean="0"/>
              <a:t> inicio de seguimento que duraria ate Dez de 2011, ate morte ou perda de seguimento. </a:t>
            </a:r>
          </a:p>
          <a:p>
            <a:r>
              <a:rPr lang="pt-BR" baseline="0" dirty="0" smtClean="0"/>
              <a:t>Esses pacientes receberam terapia com estatina baseada nos </a:t>
            </a:r>
            <a:r>
              <a:rPr lang="pt-BR" baseline="0" dirty="0" err="1" smtClean="0"/>
              <a:t>guidelines</a:t>
            </a:r>
            <a:r>
              <a:rPr lang="pt-BR" baseline="0" dirty="0" smtClean="0"/>
              <a:t> de controle </a:t>
            </a:r>
            <a:r>
              <a:rPr lang="pt-BR" baseline="0" dirty="0" err="1" smtClean="0"/>
              <a:t>lipidico</a:t>
            </a:r>
            <a:r>
              <a:rPr lang="pt-BR" baseline="0" dirty="0" smtClean="0"/>
              <a:t> ou seja, aqueles que tinham LDL &gt; 130 receberam terapia com objetivo de ter LDL &lt;100.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954D-A1FB-49B2-808C-CC8A99836C4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Comparados ao grupo da sinvastatina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954D-A1FB-49B2-808C-CC8A99836C4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Desfechos compostos</a:t>
            </a:r>
          </a:p>
          <a:p>
            <a:r>
              <a:rPr lang="pt-BR" dirty="0" smtClean="0"/>
              <a:t>AVC </a:t>
            </a:r>
            <a:r>
              <a:rPr lang="pt-BR" dirty="0" err="1" smtClean="0"/>
              <a:t>isquemico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hemorragico</a:t>
            </a:r>
            <a:r>
              <a:rPr lang="pt-BR" baseline="0" dirty="0" smtClean="0"/>
              <a:t>, morte por causa cardiovascular e IAM.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954D-A1FB-49B2-808C-CC8A99836C47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</a:t>
            </a:r>
            <a:r>
              <a:rPr lang="pt-BR" baseline="0" dirty="0" smtClean="0"/>
              <a:t> houve diferença significativa de </a:t>
            </a:r>
            <a:r>
              <a:rPr lang="pt-BR" baseline="0" dirty="0" err="1" smtClean="0"/>
              <a:t>incidencia</a:t>
            </a:r>
            <a:r>
              <a:rPr lang="pt-BR" baseline="0" dirty="0" smtClean="0"/>
              <a:t> entre os </a:t>
            </a:r>
            <a:r>
              <a:rPr lang="pt-BR" baseline="0" dirty="0" err="1" smtClean="0"/>
              <a:t>tres</a:t>
            </a:r>
            <a:r>
              <a:rPr lang="pt-BR" baseline="0" dirty="0" smtClean="0"/>
              <a:t> grupos para os desfechos </a:t>
            </a:r>
            <a:r>
              <a:rPr lang="pt-BR" baseline="0" dirty="0" err="1" smtClean="0"/>
              <a:t>secundarios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954D-A1FB-49B2-808C-CC8A99836C47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8316-4DC3-46D1-B7D2-723BC85F14A6}" type="datetimeFigureOut">
              <a:rPr lang="pt-BR" smtClean="0"/>
              <a:pPr/>
              <a:t>26/06/2017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648C-59BF-44B7-A9C2-4F915420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000792" cy="118109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Larissa Farinha </a:t>
            </a:r>
            <a:r>
              <a:rPr lang="pt-BR" dirty="0" err="1" smtClean="0"/>
              <a:t>Guanaes</a:t>
            </a:r>
            <a:endParaRPr lang="pt-BR" dirty="0" smtClean="0"/>
          </a:p>
          <a:p>
            <a:r>
              <a:rPr lang="pt-BR" dirty="0" err="1" smtClean="0"/>
              <a:t>Mater</a:t>
            </a:r>
            <a:r>
              <a:rPr lang="pt-BR" dirty="0" smtClean="0"/>
              <a:t> Dei</a:t>
            </a:r>
          </a:p>
          <a:p>
            <a:r>
              <a:rPr lang="pt-BR" dirty="0" smtClean="0"/>
              <a:t>2017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9167" r="12500" b="38333"/>
          <a:stretch>
            <a:fillRect/>
          </a:stretch>
        </p:blipFill>
        <p:spPr bwMode="auto">
          <a:xfrm>
            <a:off x="-1" y="1714487"/>
            <a:ext cx="9144001" cy="21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687" t="70000" r="56771" b="25833"/>
          <a:stretch>
            <a:fillRect/>
          </a:stretch>
        </p:blipFill>
        <p:spPr bwMode="auto">
          <a:xfrm>
            <a:off x="1500166" y="4286256"/>
            <a:ext cx="63436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854" t="7500" r="22154" b="18333"/>
          <a:stretch>
            <a:fillRect/>
          </a:stretch>
        </p:blipFill>
        <p:spPr bwMode="auto">
          <a:xfrm>
            <a:off x="0" y="214290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6072198" y="1000108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286248" y="1000108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072198" y="1285860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000760" y="4143380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000760" y="4786322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072198" y="5857892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286248" y="5857892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214810" y="4786322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214810" y="4143380"/>
            <a:ext cx="107157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929586" y="2786058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214810" y="2786058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143372" y="3643314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929586" y="3643314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214810" y="5000636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929586" y="5000636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143372" y="5214950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929586" y="5214950"/>
            <a:ext cx="107157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000760" y="3714752"/>
            <a:ext cx="1071570" cy="158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929586" y="3714752"/>
            <a:ext cx="1071570" cy="158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6000760" y="4714884"/>
            <a:ext cx="1071570" cy="158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929586" y="4786322"/>
            <a:ext cx="1071570" cy="158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0729" t="12499" r="11979" b="55000"/>
          <a:stretch>
            <a:fillRect/>
          </a:stretch>
        </p:blipFill>
        <p:spPr bwMode="auto">
          <a:xfrm>
            <a:off x="3071802" y="571480"/>
            <a:ext cx="10001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 l="80729" t="46666" r="11979" b="18333"/>
          <a:stretch>
            <a:fillRect/>
          </a:stretch>
        </p:blipFill>
        <p:spPr bwMode="auto">
          <a:xfrm>
            <a:off x="3000364" y="3429000"/>
            <a:ext cx="9525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Conector reto 31"/>
          <p:cNvCxnSpPr/>
          <p:nvPr/>
        </p:nvCxnSpPr>
        <p:spPr>
          <a:xfrm>
            <a:off x="3357554" y="1000108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3357554" y="1214422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3428992" y="2786058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286116" y="3643314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3286116" y="4714884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3286116" y="4929198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3286116" y="5143512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3286116" y="5786454"/>
            <a:ext cx="642942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500702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Ezetimibe</a:t>
            </a:r>
            <a:r>
              <a:rPr lang="pt-BR" dirty="0" smtClean="0"/>
              <a:t> + Sinvastatina X Sinvastatina</a:t>
            </a:r>
          </a:p>
          <a:p>
            <a:pPr lvl="1">
              <a:buNone/>
            </a:pPr>
            <a:r>
              <a:rPr lang="pt-BR" dirty="0" smtClean="0"/>
              <a:t>DPP-4 - 14,2% ↑</a:t>
            </a:r>
          </a:p>
          <a:p>
            <a:pPr lvl="1">
              <a:buNone/>
            </a:pPr>
            <a:r>
              <a:rPr lang="pt-BR" dirty="0" err="1" smtClean="0"/>
              <a:t>Warfarin</a:t>
            </a:r>
            <a:r>
              <a:rPr lang="pt-BR" dirty="0" smtClean="0"/>
              <a:t> - 2,3% ↓</a:t>
            </a:r>
          </a:p>
          <a:p>
            <a:pPr lvl="1">
              <a:buNone/>
            </a:pPr>
            <a:r>
              <a:rPr lang="pt-BR" dirty="0" smtClean="0"/>
              <a:t>Beta </a:t>
            </a:r>
            <a:r>
              <a:rPr lang="pt-BR" dirty="0" err="1" smtClean="0"/>
              <a:t>bloq</a:t>
            </a:r>
            <a:r>
              <a:rPr lang="pt-BR" dirty="0" smtClean="0"/>
              <a:t> - 23,2% ↓</a:t>
            </a:r>
          </a:p>
          <a:p>
            <a:pPr lvl="1">
              <a:buNone/>
            </a:pPr>
            <a:r>
              <a:rPr lang="pt-BR" dirty="0" err="1" smtClean="0"/>
              <a:t>Bloq</a:t>
            </a:r>
            <a:r>
              <a:rPr lang="pt-BR" dirty="0" smtClean="0"/>
              <a:t> Ca </a:t>
            </a:r>
            <a:r>
              <a:rPr lang="pt-BR" dirty="0" err="1" smtClean="0"/>
              <a:t>Ca</a:t>
            </a:r>
            <a:r>
              <a:rPr lang="pt-BR" dirty="0" smtClean="0"/>
              <a:t> - 44,7% ↓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Atorvastatina X Sinvastatina</a:t>
            </a:r>
          </a:p>
          <a:p>
            <a:pPr lvl="1">
              <a:buNone/>
            </a:pPr>
            <a:r>
              <a:rPr lang="pt-BR" dirty="0" smtClean="0"/>
              <a:t>DPP-4 -  </a:t>
            </a:r>
            <a:r>
              <a:rPr lang="pt-BR" dirty="0" smtClean="0"/>
              <a:t>47,3% ↑</a:t>
            </a:r>
          </a:p>
          <a:p>
            <a:pPr lvl="1">
              <a:buNone/>
            </a:pPr>
            <a:r>
              <a:rPr lang="pt-BR" dirty="0" smtClean="0"/>
              <a:t>AAS - 79,7% ↑</a:t>
            </a:r>
          </a:p>
          <a:p>
            <a:pPr lvl="1">
              <a:buNone/>
            </a:pPr>
            <a:r>
              <a:rPr lang="pt-BR" dirty="0" err="1" smtClean="0"/>
              <a:t>Clopidogrel</a:t>
            </a:r>
            <a:r>
              <a:rPr lang="pt-BR" dirty="0" smtClean="0"/>
              <a:t> – 32,5% ↓</a:t>
            </a:r>
          </a:p>
          <a:p>
            <a:pPr lvl="1">
              <a:buNone/>
            </a:pPr>
            <a:r>
              <a:rPr lang="pt-BR" dirty="0" smtClean="0"/>
              <a:t>Beta </a:t>
            </a:r>
            <a:r>
              <a:rPr lang="pt-BR" dirty="0" err="1" smtClean="0"/>
              <a:t>Bloq</a:t>
            </a:r>
            <a:r>
              <a:rPr lang="pt-BR" dirty="0" smtClean="0"/>
              <a:t> – 22,5% ↓</a:t>
            </a:r>
          </a:p>
          <a:p>
            <a:pPr lvl="1">
              <a:buNone/>
            </a:pPr>
            <a:r>
              <a:rPr lang="pt-BR" dirty="0" smtClean="0"/>
              <a:t>Diuréticos – 16,7% ↓</a:t>
            </a:r>
          </a:p>
          <a:p>
            <a:pPr lvl="1">
              <a:buNone/>
            </a:pPr>
            <a:r>
              <a:rPr lang="pt-BR" dirty="0" err="1" smtClean="0"/>
              <a:t>Fibrato</a:t>
            </a:r>
            <a:r>
              <a:rPr lang="pt-BR" dirty="0" smtClean="0"/>
              <a:t> – 3% ↓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Atorvastatina X </a:t>
            </a:r>
            <a:r>
              <a:rPr lang="pt-BR" dirty="0" err="1" smtClean="0"/>
              <a:t>Ezetimibe</a:t>
            </a:r>
            <a:r>
              <a:rPr lang="pt-BR" dirty="0" smtClean="0"/>
              <a:t> + Sinvastatina</a:t>
            </a:r>
          </a:p>
          <a:p>
            <a:pPr lvl="1">
              <a:buNone/>
            </a:pPr>
            <a:r>
              <a:rPr lang="pt-BR" dirty="0" err="1" smtClean="0"/>
              <a:t>Clopidogrel</a:t>
            </a:r>
            <a:r>
              <a:rPr lang="pt-BR" dirty="0" smtClean="0"/>
              <a:t>  ↑</a:t>
            </a:r>
          </a:p>
          <a:p>
            <a:pPr lvl="1">
              <a:buNone/>
            </a:pPr>
            <a:r>
              <a:rPr lang="pt-BR" dirty="0" smtClean="0"/>
              <a:t>IECA ↑</a:t>
            </a:r>
          </a:p>
          <a:p>
            <a:pPr lvl="1">
              <a:buNone/>
            </a:pPr>
            <a:r>
              <a:rPr lang="pt-BR" dirty="0" smtClean="0"/>
              <a:t>BRA – 59,3% ↑</a:t>
            </a:r>
          </a:p>
          <a:p>
            <a:pPr lvl="1">
              <a:buNone/>
            </a:pPr>
            <a:r>
              <a:rPr lang="pt-BR" dirty="0" err="1" smtClean="0"/>
              <a:t>Fibrato</a:t>
            </a:r>
            <a:r>
              <a:rPr lang="pt-BR" dirty="0" smtClean="0"/>
              <a:t> ↑</a:t>
            </a:r>
          </a:p>
          <a:p>
            <a:pPr lvl="1">
              <a:buNone/>
            </a:pPr>
            <a:r>
              <a:rPr lang="pt-BR" dirty="0" err="1" smtClean="0"/>
              <a:t>Warfarin</a:t>
            </a:r>
            <a:r>
              <a:rPr lang="pt-BR" dirty="0" smtClean="0"/>
              <a:t> - 6,2% ↓</a:t>
            </a:r>
          </a:p>
          <a:p>
            <a:pPr lvl="1">
              <a:buNone/>
            </a:pPr>
            <a:r>
              <a:rPr lang="pt-BR" dirty="0" err="1" smtClean="0"/>
              <a:t>Sulfaniluréias</a:t>
            </a:r>
            <a:r>
              <a:rPr lang="pt-BR" dirty="0" smtClean="0"/>
              <a:t> – 50,1% ↓</a:t>
            </a:r>
          </a:p>
          <a:p>
            <a:pPr lvl="1">
              <a:buNone/>
            </a:pPr>
            <a:r>
              <a:rPr lang="pt-BR" dirty="0" err="1" smtClean="0"/>
              <a:t>Bloq</a:t>
            </a:r>
            <a:r>
              <a:rPr lang="pt-BR" dirty="0" smtClean="0"/>
              <a:t> Ca </a:t>
            </a:r>
            <a:r>
              <a:rPr lang="pt-BR" dirty="0" err="1" smtClean="0"/>
              <a:t>Ca</a:t>
            </a:r>
            <a:r>
              <a:rPr lang="pt-BR" dirty="0" smtClean="0"/>
              <a:t>  - 51,9% ↓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3744416"/>
          </a:xfrm>
        </p:spPr>
        <p:txBody>
          <a:bodyPr>
            <a:normAutofit/>
          </a:bodyPr>
          <a:lstStyle/>
          <a:p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dirty="0" smtClean="0"/>
              <a:t>DESFECHOS PRIMÁRIOS</a:t>
            </a:r>
            <a:br>
              <a:rPr lang="pt-BR" dirty="0" smtClean="0"/>
            </a:br>
            <a:r>
              <a:rPr lang="pt-BR" dirty="0" smtClean="0"/>
              <a:t>E</a:t>
            </a:r>
            <a:br>
              <a:rPr lang="pt-BR" dirty="0" smtClean="0"/>
            </a:br>
            <a:r>
              <a:rPr lang="pt-BR" dirty="0" smtClean="0"/>
              <a:t>DESFECHOS COMPOSTOS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896" t="33898" r="71354" b="7500"/>
          <a:stretch>
            <a:fillRect/>
          </a:stretch>
        </p:blipFill>
        <p:spPr bwMode="auto">
          <a:xfrm>
            <a:off x="0" y="188640"/>
            <a:ext cx="341421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0937" t="25000" r="65625" b="16666"/>
          <a:stretch>
            <a:fillRect/>
          </a:stretch>
        </p:blipFill>
        <p:spPr bwMode="auto">
          <a:xfrm>
            <a:off x="3347864" y="219255"/>
            <a:ext cx="4267764" cy="66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3563888" y="5661248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563888" y="3717032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563888" y="6858000"/>
            <a:ext cx="208823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3106" t="25000" r="15625" b="16666"/>
          <a:stretch>
            <a:fillRect/>
          </a:stretch>
        </p:blipFill>
        <p:spPr bwMode="auto">
          <a:xfrm>
            <a:off x="3851920" y="484893"/>
            <a:ext cx="3717921" cy="637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896" t="34091" r="71354" b="7500"/>
          <a:stretch>
            <a:fillRect/>
          </a:stretch>
        </p:blipFill>
        <p:spPr bwMode="auto">
          <a:xfrm>
            <a:off x="539552" y="476672"/>
            <a:ext cx="327759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3923928" y="5733256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923928" y="3861048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923928" y="6858000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779912" y="6858000"/>
            <a:ext cx="208823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7689" t="24841" r="40365" b="16666"/>
          <a:stretch>
            <a:fillRect/>
          </a:stretch>
        </p:blipFill>
        <p:spPr bwMode="auto">
          <a:xfrm>
            <a:off x="3635896" y="260648"/>
            <a:ext cx="396044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896" t="34007" r="71354" b="7500"/>
          <a:stretch>
            <a:fillRect/>
          </a:stretch>
        </p:blipFill>
        <p:spPr bwMode="auto">
          <a:xfrm>
            <a:off x="323528" y="260648"/>
            <a:ext cx="338368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3851920" y="3717032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779912" y="5661248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779912" y="6858000"/>
            <a:ext cx="208823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779912" y="6021288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779912" y="6453336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851920" y="4509120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779912" y="4149080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RESULTADOS - DESFECHOS SECUNDÁRIOS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00" t="34078" r="39957" b="42297"/>
          <a:stretch>
            <a:fillRect/>
          </a:stretch>
        </p:blipFill>
        <p:spPr bwMode="auto">
          <a:xfrm>
            <a:off x="11492" y="2461334"/>
            <a:ext cx="9132507" cy="21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85000" lnSpcReduction="10000"/>
          </a:bodyPr>
          <a:lstStyle/>
          <a:p>
            <a:r>
              <a:rPr lang="pt-BR" dirty="0" err="1" smtClean="0"/>
              <a:t>Ezetimibe</a:t>
            </a:r>
            <a:r>
              <a:rPr lang="pt-BR" dirty="0" smtClean="0"/>
              <a:t>: Mecanismo de ação</a:t>
            </a:r>
          </a:p>
          <a:p>
            <a:pPr lvl="1">
              <a:buNone/>
            </a:pPr>
            <a:r>
              <a:rPr lang="pt-BR" dirty="0" smtClean="0"/>
              <a:t>Redução extra do LDL associado a estatina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IMPROVE-IT</a:t>
            </a:r>
          </a:p>
          <a:p>
            <a:pPr lvl="1">
              <a:buNone/>
            </a:pPr>
            <a:r>
              <a:rPr lang="pt-BR" dirty="0" err="1" smtClean="0"/>
              <a:t>Ezetimibe</a:t>
            </a:r>
            <a:r>
              <a:rPr lang="pt-BR" dirty="0" smtClean="0"/>
              <a:t>+sinvastatina X sinvastatina</a:t>
            </a:r>
          </a:p>
          <a:p>
            <a:pPr lvl="1">
              <a:buNone/>
            </a:pPr>
            <a:r>
              <a:rPr lang="pt-BR" dirty="0" smtClean="0"/>
              <a:t>Síndrome coronariana</a:t>
            </a:r>
          </a:p>
          <a:p>
            <a:pPr lvl="1">
              <a:buNone/>
            </a:pPr>
            <a:r>
              <a:rPr lang="pt-BR" dirty="0" smtClean="0"/>
              <a:t>Benefício para AVC inconclusivo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Resultado atual</a:t>
            </a:r>
          </a:p>
          <a:p>
            <a:pPr lvl="1">
              <a:buNone/>
            </a:pPr>
            <a:r>
              <a:rPr lang="pt-BR" dirty="0" err="1" smtClean="0"/>
              <a:t>Ezetimibe</a:t>
            </a:r>
            <a:r>
              <a:rPr lang="pt-BR" dirty="0" smtClean="0"/>
              <a:t>+sinvastatina incidência similar AVC x Atorvastatina</a:t>
            </a:r>
          </a:p>
          <a:p>
            <a:pPr lvl="1">
              <a:buNone/>
            </a:pPr>
            <a:r>
              <a:rPr lang="pt-BR" dirty="0" err="1" smtClean="0"/>
              <a:t>Ezetimibe</a:t>
            </a:r>
            <a:r>
              <a:rPr lang="pt-BR" dirty="0" smtClean="0"/>
              <a:t>+sinvastatina incidência menor AVC x Sinvastatina</a:t>
            </a:r>
            <a:endParaRPr lang="pt-BR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11560" y="2348880"/>
            <a:ext cx="7632848" cy="33123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err="1" smtClean="0"/>
              <a:t>Ezetimibe</a:t>
            </a:r>
            <a:r>
              <a:rPr lang="pt-BR" sz="3200" dirty="0" smtClean="0"/>
              <a:t> + sinvastatina é estratégia válida como prevenção secundária de AVC isquêmico em pacientes com DM2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pt-BR" dirty="0" smtClean="0"/>
              <a:t>Efeitos colaterais</a:t>
            </a:r>
          </a:p>
          <a:p>
            <a:pPr>
              <a:buNone/>
            </a:pPr>
            <a:r>
              <a:rPr lang="pt-BR" dirty="0" err="1" smtClean="0"/>
              <a:t>Atorvastina</a:t>
            </a:r>
            <a:r>
              <a:rPr lang="pt-BR" dirty="0" smtClean="0"/>
              <a:t> sem aumento de risco para AVC-H.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11494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AVC isquêmico</a:t>
            </a:r>
          </a:p>
          <a:p>
            <a:pPr lvl="1" algn="ctr">
              <a:buNone/>
            </a:pPr>
            <a:r>
              <a:rPr lang="pt-BR" dirty="0" smtClean="0"/>
              <a:t>Maior causa de morte e seqüelas</a:t>
            </a:r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dirty="0" smtClean="0"/>
              <a:t>Estratégias de prevenção secundária são importantes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 smtClean="0"/>
              <a:t>Tratamento com alvo </a:t>
            </a:r>
            <a:r>
              <a:rPr lang="pt-BR" dirty="0" smtClean="0"/>
              <a:t>terapêutico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X</a:t>
            </a:r>
          </a:p>
          <a:p>
            <a:pPr algn="ctr">
              <a:buNone/>
            </a:pPr>
            <a:r>
              <a:rPr lang="pt-BR" dirty="0" smtClean="0"/>
              <a:t>Estatina de alta / média / baixa potência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rot="5400000">
            <a:off x="4429124" y="2928934"/>
            <a:ext cx="429422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5400000">
            <a:off x="4429918" y="4214024"/>
            <a:ext cx="42862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DO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pt-BR" dirty="0" smtClean="0"/>
              <a:t>Estudo Observacional</a:t>
            </a:r>
          </a:p>
          <a:p>
            <a:pPr marL="514350" indent="-514350">
              <a:buFont typeface="+mj-lt"/>
              <a:buAutoNum type="arabicParenR"/>
            </a:pPr>
            <a:endParaRPr lang="pt-BR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Tempo curto de seguimento</a:t>
            </a:r>
          </a:p>
          <a:p>
            <a:pPr marL="514350" indent="-514350">
              <a:buFont typeface="+mj-lt"/>
              <a:buAutoNum type="arabicParenR"/>
            </a:pPr>
            <a:endParaRPr lang="pt-BR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Tamanho da amostra</a:t>
            </a:r>
          </a:p>
          <a:p>
            <a:pPr marL="514350" indent="-514350">
              <a:buFont typeface="+mj-lt"/>
              <a:buAutoNum type="arabicParenR"/>
            </a:pPr>
            <a:endParaRPr lang="pt-BR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Aplicabilidade em outras populações não DM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DO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pt-BR" dirty="0" smtClean="0"/>
              <a:t>Erro diagnóstico</a:t>
            </a:r>
          </a:p>
          <a:p>
            <a:pPr marL="914400" lvl="1" indent="-514350">
              <a:buNone/>
            </a:pPr>
            <a:r>
              <a:rPr lang="pt-BR" dirty="0" smtClean="0"/>
              <a:t>Utilização incorreta de CID</a:t>
            </a:r>
          </a:p>
          <a:p>
            <a:pPr marL="914400" lvl="1" indent="-514350">
              <a:buNone/>
            </a:pPr>
            <a:r>
              <a:rPr lang="pt-BR" dirty="0" smtClean="0"/>
              <a:t>Uso de AVC como diagnóstico de visita hospitalar</a:t>
            </a:r>
          </a:p>
          <a:p>
            <a:pPr marL="514350" indent="-514350">
              <a:buNone/>
            </a:pPr>
            <a:endParaRPr lang="pt-BR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pt-BR" dirty="0" smtClean="0"/>
              <a:t>Indisponibilidade de dados laboratoriais e pessoais</a:t>
            </a:r>
          </a:p>
          <a:p>
            <a:pPr marL="914400" lvl="1" indent="-514350">
              <a:buNone/>
            </a:pPr>
            <a:r>
              <a:rPr lang="pt-BR" dirty="0" smtClean="0"/>
              <a:t>Perfil lipídico – Sem análise de redução de LDL</a:t>
            </a:r>
          </a:p>
          <a:p>
            <a:pPr marL="514350" indent="-514350">
              <a:buNone/>
            </a:pPr>
            <a:endParaRPr lang="pt-BR" dirty="0" smtClean="0"/>
          </a:p>
          <a:p>
            <a:pPr marL="514350" indent="-514350">
              <a:buFont typeface="+mj-lt"/>
              <a:buAutoNum type="arabicParenR" startAt="7"/>
            </a:pPr>
            <a:r>
              <a:rPr lang="pt-BR" dirty="0" smtClean="0"/>
              <a:t>Uso prévio de estatina</a:t>
            </a:r>
          </a:p>
          <a:p>
            <a:pPr marL="514350" indent="-514350">
              <a:buNone/>
            </a:pPr>
            <a:endParaRPr lang="pt-BR" dirty="0" smtClean="0"/>
          </a:p>
          <a:p>
            <a:pPr marL="514350" indent="-51435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Estatinas de alta potência</a:t>
            </a:r>
          </a:p>
          <a:p>
            <a:pPr lvl="1">
              <a:buNone/>
            </a:pPr>
            <a:r>
              <a:rPr lang="pt-BR" dirty="0" smtClean="0"/>
              <a:t>Risco de efeitos adversos: DM</a:t>
            </a:r>
          </a:p>
          <a:p>
            <a:pPr lvl="1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     AVE hemorrágico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Combinação </a:t>
            </a:r>
            <a:r>
              <a:rPr lang="pt-BR" dirty="0" err="1" smtClean="0"/>
              <a:t>Ezetimibe</a:t>
            </a:r>
            <a:r>
              <a:rPr lang="pt-BR" dirty="0" smtClean="0"/>
              <a:t> + Estatina</a:t>
            </a:r>
          </a:p>
          <a:p>
            <a:pPr lvl="1">
              <a:buNone/>
            </a:pPr>
            <a:r>
              <a:rPr lang="pt-BR" dirty="0" smtClean="0"/>
              <a:t>Alternativa para alcançar controle lipídico</a:t>
            </a:r>
          </a:p>
          <a:p>
            <a:pPr lvl="1">
              <a:buNone/>
            </a:pPr>
            <a:r>
              <a:rPr lang="pt-BR" dirty="0" smtClean="0"/>
              <a:t>Prevenção de eventos cardiovasculares</a:t>
            </a:r>
          </a:p>
          <a:p>
            <a:pPr lvl="1">
              <a:buNone/>
            </a:pPr>
            <a:r>
              <a:rPr lang="pt-BR" dirty="0" smtClean="0"/>
              <a:t>Baixas doses de estatina </a:t>
            </a:r>
          </a:p>
          <a:p>
            <a:pPr lvl="1">
              <a:buNone/>
            </a:pPr>
            <a:r>
              <a:rPr lang="pt-BR" dirty="0" smtClean="0"/>
              <a:t>Menores efeitos adversos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9001156" cy="50006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Estudo OBSERVACIONAL</a:t>
            </a:r>
          </a:p>
          <a:p>
            <a:endParaRPr lang="pt-BR" dirty="0"/>
          </a:p>
          <a:p>
            <a:r>
              <a:rPr lang="pt-BR" dirty="0" smtClean="0"/>
              <a:t>Retrospectivo</a:t>
            </a:r>
          </a:p>
          <a:p>
            <a:endParaRPr lang="pt-BR" dirty="0"/>
          </a:p>
          <a:p>
            <a:r>
              <a:rPr lang="pt-BR" dirty="0" smtClean="0"/>
              <a:t>Derivado do NHIRD – </a:t>
            </a:r>
          </a:p>
          <a:p>
            <a:pPr>
              <a:buNone/>
            </a:pP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National</a:t>
            </a:r>
            <a:r>
              <a:rPr lang="pt-BR" dirty="0" smtClean="0"/>
              <a:t> </a:t>
            </a:r>
            <a:r>
              <a:rPr lang="pt-BR" dirty="0" err="1" smtClean="0"/>
              <a:t>Health</a:t>
            </a:r>
            <a:r>
              <a:rPr lang="pt-BR" dirty="0" smtClean="0"/>
              <a:t> </a:t>
            </a:r>
            <a:r>
              <a:rPr lang="pt-BR" dirty="0" err="1" smtClean="0"/>
              <a:t>Insurance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Database</a:t>
            </a:r>
            <a:endParaRPr lang="pt-BR" dirty="0"/>
          </a:p>
          <a:p>
            <a:pPr lvl="1">
              <a:buNone/>
            </a:pPr>
            <a:r>
              <a:rPr lang="pt-BR" dirty="0" smtClean="0"/>
              <a:t>Informações de 23 milhões de pessoas do Taiwan</a:t>
            </a:r>
          </a:p>
          <a:p>
            <a:pPr lvl="1">
              <a:buNone/>
            </a:pPr>
            <a:r>
              <a:rPr lang="pt-BR" dirty="0" smtClean="0"/>
              <a:t>Registros de diagnósticos pelo CID-9</a:t>
            </a:r>
          </a:p>
          <a:p>
            <a:pPr lvl="1">
              <a:buNone/>
            </a:pPr>
            <a:endParaRPr lang="pt-BR" dirty="0"/>
          </a:p>
          <a:p>
            <a:r>
              <a:rPr lang="pt-BR" dirty="0" smtClean="0"/>
              <a:t>Março 2009 → Dezembro 2011 (3 anos)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11494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DM2 </a:t>
            </a:r>
          </a:p>
          <a:p>
            <a:endParaRPr lang="pt-BR" dirty="0"/>
          </a:p>
          <a:p>
            <a:r>
              <a:rPr lang="pt-BR" dirty="0" smtClean="0"/>
              <a:t>AVC isquêmico – Evento índice </a:t>
            </a:r>
          </a:p>
          <a:p>
            <a:endParaRPr lang="pt-BR" dirty="0"/>
          </a:p>
          <a:p>
            <a:r>
              <a:rPr lang="pt-BR" dirty="0" smtClean="0"/>
              <a:t>Nível de colesterol elevado: LDL &gt; 130 </a:t>
            </a:r>
            <a:r>
              <a:rPr lang="pt-BR" dirty="0" err="1" smtClean="0"/>
              <a:t>mg</a:t>
            </a:r>
            <a:r>
              <a:rPr lang="pt-BR" dirty="0" smtClean="0"/>
              <a:t>/Dl</a:t>
            </a:r>
          </a:p>
          <a:p>
            <a:pPr>
              <a:buNone/>
            </a:pPr>
            <a:endParaRPr lang="pt-BR" dirty="0"/>
          </a:p>
          <a:p>
            <a:r>
              <a:rPr lang="pt-BR" dirty="0" smtClean="0"/>
              <a:t>Objetivo: LDL &lt; 100mg/dL</a:t>
            </a:r>
          </a:p>
          <a:p>
            <a:endParaRPr lang="pt-BR" dirty="0"/>
          </a:p>
          <a:p>
            <a:r>
              <a:rPr lang="pt-BR" dirty="0" smtClean="0"/>
              <a:t>3 Grupos:</a:t>
            </a:r>
          </a:p>
          <a:p>
            <a:pPr lvl="1">
              <a:buNone/>
            </a:pPr>
            <a:r>
              <a:rPr lang="pt-BR" dirty="0" smtClean="0"/>
              <a:t>1) </a:t>
            </a:r>
            <a:r>
              <a:rPr lang="pt-BR" dirty="0" err="1" smtClean="0"/>
              <a:t>Ezetimibe</a:t>
            </a:r>
            <a:r>
              <a:rPr lang="pt-BR" dirty="0" smtClean="0"/>
              <a:t> + </a:t>
            </a:r>
            <a:r>
              <a:rPr lang="pt-BR" dirty="0" smtClean="0"/>
              <a:t>Sinvastatina (10mg + 20mg)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2) </a:t>
            </a:r>
            <a:r>
              <a:rPr lang="pt-BR" dirty="0" smtClean="0"/>
              <a:t>Atorvastatina (40mg)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3) Sinvastatina </a:t>
            </a:r>
            <a:r>
              <a:rPr lang="pt-BR" dirty="0" smtClean="0"/>
              <a:t> (20mg)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4166" r="60417" b="15000"/>
          <a:stretch>
            <a:fillRect/>
          </a:stretch>
        </p:blipFill>
        <p:spPr bwMode="auto">
          <a:xfrm>
            <a:off x="1428728" y="0"/>
            <a:ext cx="5643602" cy="685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0625" t="30000" r="5208" b="21666"/>
          <a:stretch>
            <a:fillRect/>
          </a:stretch>
        </p:blipFill>
        <p:spPr bwMode="auto">
          <a:xfrm>
            <a:off x="1000100" y="1643050"/>
            <a:ext cx="74295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DESFECHOS PRIMÁRIOS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pt-BR" dirty="0" smtClean="0"/>
              <a:t>AVC isquêmico</a:t>
            </a:r>
          </a:p>
          <a:p>
            <a:endParaRPr lang="pt-BR" dirty="0" smtClean="0"/>
          </a:p>
          <a:p>
            <a:r>
              <a:rPr lang="pt-BR" dirty="0" smtClean="0"/>
              <a:t>IAM</a:t>
            </a:r>
          </a:p>
          <a:p>
            <a:endParaRPr lang="pt-BR" dirty="0" smtClean="0"/>
          </a:p>
          <a:p>
            <a:r>
              <a:rPr lang="pt-BR" dirty="0" smtClean="0"/>
              <a:t>Morte por qualquer causa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DESFECHOS COMPOSTOS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1449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Qualquer um dos seguintes:</a:t>
            </a:r>
          </a:p>
          <a:p>
            <a:endParaRPr lang="pt-BR" dirty="0" smtClean="0"/>
          </a:p>
          <a:p>
            <a:r>
              <a:rPr lang="pt-BR" dirty="0" smtClean="0"/>
              <a:t>AVC isquêmico</a:t>
            </a:r>
          </a:p>
          <a:p>
            <a:endParaRPr lang="pt-BR" dirty="0" smtClean="0"/>
          </a:p>
          <a:p>
            <a:r>
              <a:rPr lang="pt-BR" dirty="0" smtClean="0"/>
              <a:t>AVC hemorrágico</a:t>
            </a:r>
          </a:p>
          <a:p>
            <a:endParaRPr lang="pt-BR" dirty="0" smtClean="0"/>
          </a:p>
          <a:p>
            <a:r>
              <a:rPr lang="pt-BR" dirty="0" smtClean="0"/>
              <a:t>Morte por causa cardiovascular</a:t>
            </a:r>
          </a:p>
          <a:p>
            <a:endParaRPr lang="pt-BR" dirty="0" smtClean="0"/>
          </a:p>
          <a:p>
            <a:r>
              <a:rPr lang="pt-BR" dirty="0" smtClean="0"/>
              <a:t>IAM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DESFECHOS SECUNDÁRIOS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28804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AVC hemorrágico</a:t>
            </a:r>
          </a:p>
          <a:p>
            <a:endParaRPr lang="pt-BR" dirty="0"/>
          </a:p>
          <a:p>
            <a:r>
              <a:rPr lang="pt-BR" dirty="0" smtClean="0"/>
              <a:t>Insuficiência cardíaca</a:t>
            </a:r>
          </a:p>
          <a:p>
            <a:endParaRPr lang="pt-BR" dirty="0"/>
          </a:p>
          <a:p>
            <a:r>
              <a:rPr lang="pt-BR" dirty="0" smtClean="0"/>
              <a:t>Morte por causa cardiovascular</a:t>
            </a:r>
          </a:p>
          <a:p>
            <a:endParaRPr lang="pt-BR" dirty="0"/>
          </a:p>
          <a:p>
            <a:r>
              <a:rPr lang="pt-BR" dirty="0" err="1" smtClean="0"/>
              <a:t>Rabdomiólise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Neoplasias malignas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508</Words>
  <Application>Microsoft Office PowerPoint</Application>
  <PresentationFormat>Apresentação na tela (4:3)</PresentationFormat>
  <Paragraphs>142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INTRODUÇÃO</vt:lpstr>
      <vt:lpstr>INTRODUÇÃO</vt:lpstr>
      <vt:lpstr>MÉTODOS</vt:lpstr>
      <vt:lpstr>MÉTODOS</vt:lpstr>
      <vt:lpstr>Slide 6</vt:lpstr>
      <vt:lpstr>DESFECHOS PRIMÁRIOS</vt:lpstr>
      <vt:lpstr>DESFECHOS COMPOSTOS</vt:lpstr>
      <vt:lpstr>DESFECHOS SECUNDÁRIOS</vt:lpstr>
      <vt:lpstr>RESULTADOS</vt:lpstr>
      <vt:lpstr>RESULTADOS</vt:lpstr>
      <vt:lpstr>RESULTADOS</vt:lpstr>
      <vt:lpstr>RESULTADOS DESFECHOS PRIMÁRIOS E DESFECHOS COMPOSTOS</vt:lpstr>
      <vt:lpstr>Slide 14</vt:lpstr>
      <vt:lpstr>Slide 15</vt:lpstr>
      <vt:lpstr>Slide 16</vt:lpstr>
      <vt:lpstr> RESULTADOS - DESFECHOS SECUNDÁRIOS</vt:lpstr>
      <vt:lpstr>DISCUSSÃO</vt:lpstr>
      <vt:lpstr>DISCUSSÃO</vt:lpstr>
      <vt:lpstr>LIMITAÇÕES DO ESTUDO</vt:lpstr>
      <vt:lpstr>LIMITAÇÕES DO ESTUDO</vt:lpstr>
      <vt:lpstr>OBRIGADA!</vt:lpstr>
    </vt:vector>
  </TitlesOfParts>
  <Company>KRYPTON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l</cp:lastModifiedBy>
  <cp:revision>9</cp:revision>
  <dcterms:created xsi:type="dcterms:W3CDTF">2017-06-26T15:54:54Z</dcterms:created>
  <dcterms:modified xsi:type="dcterms:W3CDTF">2017-06-26T23:35:59Z</dcterms:modified>
</cp:coreProperties>
</file>