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6" r:id="rId10"/>
    <p:sldId id="263" r:id="rId11"/>
    <p:sldId id="264" r:id="rId12"/>
    <p:sldId id="265" r:id="rId13"/>
    <p:sldId id="266" r:id="rId14"/>
    <p:sldId id="273" r:id="rId15"/>
    <p:sldId id="268" r:id="rId16"/>
    <p:sldId id="278" r:id="rId17"/>
    <p:sldId id="274" r:id="rId18"/>
    <p:sldId id="281" r:id="rId19"/>
    <p:sldId id="279" r:id="rId20"/>
    <p:sldId id="280" r:id="rId21"/>
    <p:sldId id="269" r:id="rId22"/>
    <p:sldId id="270" r:id="rId23"/>
    <p:sldId id="277" r:id="rId24"/>
    <p:sldId id="271" r:id="rId25"/>
    <p:sldId id="275" r:id="rId26"/>
    <p:sldId id="283" r:id="rId27"/>
    <p:sldId id="282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D4A2F-D6B8-4DC6-8664-74A173C78DA9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EAD7136-64AE-4635-B3DD-C5CB944F6F18}">
      <dgm:prSet phldrT="[Texto]"/>
      <dgm:spPr>
        <a:solidFill>
          <a:schemeClr val="bg1">
            <a:alpha val="90000"/>
          </a:scheme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pt-BR" dirty="0" smtClean="0"/>
            <a:t>Controle *</a:t>
          </a:r>
        </a:p>
        <a:p>
          <a:r>
            <a:rPr lang="pt-BR" dirty="0" smtClean="0"/>
            <a:t>n= 4.016</a:t>
          </a:r>
          <a:endParaRPr lang="pt-BR" dirty="0"/>
        </a:p>
      </dgm:t>
    </dgm:pt>
    <dgm:pt modelId="{37CCDABE-4685-4939-835B-3F4A292C0938}" type="parTrans" cxnId="{603876C3-8B3F-4E62-BA6D-DF5504CF97E5}">
      <dgm:prSet/>
      <dgm:spPr/>
      <dgm:t>
        <a:bodyPr/>
        <a:lstStyle/>
        <a:p>
          <a:endParaRPr lang="pt-BR"/>
        </a:p>
      </dgm:t>
    </dgm:pt>
    <dgm:pt modelId="{19AF9B72-408A-4EB9-974E-2535A5600BFF}" type="sibTrans" cxnId="{603876C3-8B3F-4E62-BA6D-DF5504CF97E5}">
      <dgm:prSet/>
      <dgm:spPr/>
      <dgm:t>
        <a:bodyPr/>
        <a:lstStyle/>
        <a:p>
          <a:endParaRPr lang="pt-BR"/>
        </a:p>
      </dgm:t>
    </dgm:pt>
    <dgm:pt modelId="{BBF8940A-40FF-41EF-9A80-73BD6EC26754}">
      <dgm:prSet phldrT="[Texto]" phldr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pt-BR"/>
        </a:p>
      </dgm:t>
    </dgm:pt>
    <dgm:pt modelId="{5640D6DF-5631-4B41-A462-72CB8D3AEDFB}" type="parTrans" cxnId="{DAE9A1CC-A01D-4D6B-9CA4-978452FAF0A8}">
      <dgm:prSet/>
      <dgm:spPr/>
      <dgm:t>
        <a:bodyPr/>
        <a:lstStyle/>
        <a:p>
          <a:endParaRPr lang="pt-BR"/>
        </a:p>
      </dgm:t>
    </dgm:pt>
    <dgm:pt modelId="{A753BA1C-DC50-44E3-8631-223B1F9E4107}" type="sibTrans" cxnId="{DAE9A1CC-A01D-4D6B-9CA4-978452FAF0A8}">
      <dgm:prSet/>
      <dgm:spPr/>
      <dgm:t>
        <a:bodyPr/>
        <a:lstStyle/>
        <a:p>
          <a:endParaRPr lang="pt-BR"/>
        </a:p>
      </dgm:t>
    </dgm:pt>
    <dgm:pt modelId="{86AB37CA-A960-4EAA-8A5E-C0C1926E5CC7}">
      <dgm:prSet phldrT="[Texto]" phldr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pt-BR" dirty="0"/>
        </a:p>
      </dgm:t>
    </dgm:pt>
    <dgm:pt modelId="{7536CA3F-1F6D-42D2-97B6-908091ED9DC4}" type="parTrans" cxnId="{F68434DE-E8C4-4669-B937-2023B4A9E557}">
      <dgm:prSet/>
      <dgm:spPr/>
      <dgm:t>
        <a:bodyPr/>
        <a:lstStyle/>
        <a:p>
          <a:endParaRPr lang="pt-BR"/>
        </a:p>
      </dgm:t>
    </dgm:pt>
    <dgm:pt modelId="{20B76550-2D71-4B07-8391-7E146FD9CA0B}" type="sibTrans" cxnId="{F68434DE-E8C4-4669-B937-2023B4A9E557}">
      <dgm:prSet/>
      <dgm:spPr/>
      <dgm:t>
        <a:bodyPr/>
        <a:lstStyle/>
        <a:p>
          <a:endParaRPr lang="pt-BR"/>
        </a:p>
      </dgm:t>
    </dgm:pt>
    <dgm:pt modelId="{4E60E678-7B5A-435F-A66D-58AD3F662BFA}">
      <dgm:prSet phldrT="[Texto]"/>
      <dgm:spPr>
        <a:solidFill>
          <a:schemeClr val="bg1">
            <a:alpha val="90000"/>
          </a:scheme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pt-BR" dirty="0" smtClean="0"/>
            <a:t>Coorte</a:t>
          </a:r>
        </a:p>
        <a:p>
          <a:r>
            <a:rPr lang="pt-BR" dirty="0" smtClean="0"/>
            <a:t>n= 1689</a:t>
          </a:r>
          <a:endParaRPr lang="pt-BR" dirty="0"/>
        </a:p>
      </dgm:t>
    </dgm:pt>
    <dgm:pt modelId="{6FA8B327-D054-4DAB-8E5F-F70341D6A401}" type="parTrans" cxnId="{65D0ED1C-AD03-4D7D-82D6-B17474BC1CFA}">
      <dgm:prSet/>
      <dgm:spPr/>
      <dgm:t>
        <a:bodyPr/>
        <a:lstStyle/>
        <a:p>
          <a:endParaRPr lang="pt-BR"/>
        </a:p>
      </dgm:t>
    </dgm:pt>
    <dgm:pt modelId="{AEE5EB5E-D8BF-4E12-8581-AFB579FACBD7}" type="sibTrans" cxnId="{65D0ED1C-AD03-4D7D-82D6-B17474BC1CFA}">
      <dgm:prSet/>
      <dgm:spPr/>
      <dgm:t>
        <a:bodyPr/>
        <a:lstStyle/>
        <a:p>
          <a:endParaRPr lang="pt-BR"/>
        </a:p>
      </dgm:t>
    </dgm:pt>
    <dgm:pt modelId="{2ADE9259-8919-4F92-82C6-6580761435C5}">
      <dgm:prSet phldrT="[Texto]" phldr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pt-BR" dirty="0"/>
        </a:p>
      </dgm:t>
    </dgm:pt>
    <dgm:pt modelId="{04859C5E-1FA3-4C4B-AC7B-5DADA443EDE6}" type="parTrans" cxnId="{8E0A7E43-3C34-47D8-8CDD-C7F3B17CFE09}">
      <dgm:prSet/>
      <dgm:spPr/>
      <dgm:t>
        <a:bodyPr/>
        <a:lstStyle/>
        <a:p>
          <a:endParaRPr lang="pt-BR"/>
        </a:p>
      </dgm:t>
    </dgm:pt>
    <dgm:pt modelId="{F882AB09-089F-4102-8C2D-B98BD415F05B}" type="sibTrans" cxnId="{8E0A7E43-3C34-47D8-8CDD-C7F3B17CFE09}">
      <dgm:prSet/>
      <dgm:spPr/>
      <dgm:t>
        <a:bodyPr/>
        <a:lstStyle/>
        <a:p>
          <a:endParaRPr lang="pt-BR"/>
        </a:p>
      </dgm:t>
    </dgm:pt>
    <dgm:pt modelId="{B1FA3ADA-C838-4E20-89B8-3142311EB25B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pt-BR" dirty="0"/>
        </a:p>
      </dgm:t>
    </dgm:pt>
    <dgm:pt modelId="{0CE15A83-C235-4556-8E91-E872063AEAF2}" type="parTrans" cxnId="{128483BD-8F8B-4025-B223-D23115373582}">
      <dgm:prSet/>
      <dgm:spPr/>
      <dgm:t>
        <a:bodyPr/>
        <a:lstStyle/>
        <a:p>
          <a:endParaRPr lang="pt-BR"/>
        </a:p>
      </dgm:t>
    </dgm:pt>
    <dgm:pt modelId="{47F6BD3F-46C6-4E41-8378-4FA94A0EA87D}" type="sibTrans" cxnId="{128483BD-8F8B-4025-B223-D23115373582}">
      <dgm:prSet/>
      <dgm:spPr/>
      <dgm:t>
        <a:bodyPr/>
        <a:lstStyle/>
        <a:p>
          <a:endParaRPr lang="pt-BR"/>
        </a:p>
      </dgm:t>
    </dgm:pt>
    <dgm:pt modelId="{DFF85840-9268-4A03-A7F4-1CBF95D9C87C}" type="pres">
      <dgm:prSet presAssocID="{B84D4A2F-D6B8-4DC6-8664-74A173C78DA9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38B4AF78-764D-4A6F-8C83-88B9C0690923}" type="pres">
      <dgm:prSet presAssocID="{B84D4A2F-D6B8-4DC6-8664-74A173C78DA9}" presName="dummyMaxCanvas" presStyleCnt="0"/>
      <dgm:spPr/>
    </dgm:pt>
    <dgm:pt modelId="{CF26914D-112A-430D-ADB8-69A024F5AF25}" type="pres">
      <dgm:prSet presAssocID="{B84D4A2F-D6B8-4DC6-8664-74A173C78DA9}" presName="parentComposite" presStyleCnt="0"/>
      <dgm:spPr/>
    </dgm:pt>
    <dgm:pt modelId="{C11A7E60-2862-47F6-93A9-19F6E79E5725}" type="pres">
      <dgm:prSet presAssocID="{B84D4A2F-D6B8-4DC6-8664-74A173C78DA9}" presName="parent1" presStyleLbl="alignAccFollowNode1" presStyleIdx="0" presStyleCnt="4" custScaleY="130440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F51428A8-6E75-4DBD-8984-AF4A9CF34207}" type="pres">
      <dgm:prSet presAssocID="{B84D4A2F-D6B8-4DC6-8664-74A173C78DA9}" presName="parent2" presStyleLbl="alignAccFollowNode1" presStyleIdx="1" presStyleCnt="4" custScaleY="129059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622A6991-4D5D-4849-A9FF-D662F64B5982}" type="pres">
      <dgm:prSet presAssocID="{B84D4A2F-D6B8-4DC6-8664-74A173C78DA9}" presName="childrenComposite" presStyleCnt="0"/>
      <dgm:spPr/>
    </dgm:pt>
    <dgm:pt modelId="{E4ACB21F-55DB-48BE-B47A-93B750E6F3D2}" type="pres">
      <dgm:prSet presAssocID="{B84D4A2F-D6B8-4DC6-8664-74A173C78DA9}" presName="dummyMaxCanvas_ChildArea" presStyleCnt="0"/>
      <dgm:spPr/>
    </dgm:pt>
    <dgm:pt modelId="{3E0E7D90-43A8-4FB8-995E-E4BDC38C8891}" type="pres">
      <dgm:prSet presAssocID="{B84D4A2F-D6B8-4DC6-8664-74A173C78DA9}" presName="fulcrum" presStyleLbl="alignAccFollowNode1" presStyleIdx="2" presStyleCnt="4"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</dgm:pt>
    <dgm:pt modelId="{BD93ADBD-0183-42A7-87C2-83E3BD0DDA22}" type="pres">
      <dgm:prSet presAssocID="{B84D4A2F-D6B8-4DC6-8664-74A173C78DA9}" presName="balance_31" presStyleLbl="alignAccFollowNode1" presStyleIdx="3" presStyleCnt="4">
        <dgm:presLayoutVars>
          <dgm:bulletEnabled val="1"/>
        </dgm:presLayoutVars>
      </dgm:prSet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</dgm:pt>
    <dgm:pt modelId="{103E13C5-4E68-4E28-9046-22124C0B16D6}" type="pres">
      <dgm:prSet presAssocID="{B84D4A2F-D6B8-4DC6-8664-74A173C78DA9}" presName="left_31_1" presStyleLbl="node1" presStyleIdx="0" presStyleCnt="4">
        <dgm:presLayoutVars>
          <dgm:bulletEnabled val="1"/>
        </dgm:presLayoutVars>
      </dgm:prSet>
      <dgm:spPr/>
    </dgm:pt>
    <dgm:pt modelId="{FE2540A5-E84A-4E21-A452-1F072D9C6AB6}" type="pres">
      <dgm:prSet presAssocID="{B84D4A2F-D6B8-4DC6-8664-74A173C78DA9}" presName="left_31_2" presStyleLbl="node1" presStyleIdx="1" presStyleCnt="4">
        <dgm:presLayoutVars>
          <dgm:bulletEnabled val="1"/>
        </dgm:presLayoutVars>
      </dgm:prSet>
      <dgm:spPr/>
    </dgm:pt>
    <dgm:pt modelId="{5E62FCC1-B399-47DF-B1BB-501E6F7BE5CB}" type="pres">
      <dgm:prSet presAssocID="{B84D4A2F-D6B8-4DC6-8664-74A173C78DA9}" presName="left_31_3" presStyleLbl="node1" presStyleIdx="2" presStyleCnt="4">
        <dgm:presLayoutVars>
          <dgm:bulletEnabled val="1"/>
        </dgm:presLayoutVars>
      </dgm:prSet>
      <dgm:spPr/>
    </dgm:pt>
    <dgm:pt modelId="{F12EBC35-4E01-4CED-B592-89DB773BA1E2}" type="pres">
      <dgm:prSet presAssocID="{B84D4A2F-D6B8-4DC6-8664-74A173C78DA9}" presName="right_31_1" presStyleLbl="node1" presStyleIdx="3" presStyleCnt="4">
        <dgm:presLayoutVars>
          <dgm:bulletEnabled val="1"/>
        </dgm:presLayoutVars>
      </dgm:prSet>
      <dgm:spPr/>
    </dgm:pt>
  </dgm:ptLst>
  <dgm:cxnLst>
    <dgm:cxn modelId="{DAE9A1CC-A01D-4D6B-9CA4-978452FAF0A8}" srcId="{4EAD7136-64AE-4635-B3DD-C5CB944F6F18}" destId="{BBF8940A-40FF-41EF-9A80-73BD6EC26754}" srcOrd="0" destOrd="0" parTransId="{5640D6DF-5631-4B41-A462-72CB8D3AEDFB}" sibTransId="{A753BA1C-DC50-44E3-8631-223B1F9E4107}"/>
    <dgm:cxn modelId="{62029A08-9291-4E17-ADD2-D2BD4C0D508D}" type="presOf" srcId="{4EAD7136-64AE-4635-B3DD-C5CB944F6F18}" destId="{C11A7E60-2862-47F6-93A9-19F6E79E5725}" srcOrd="0" destOrd="0" presId="urn:microsoft.com/office/officeart/2005/8/layout/balance1"/>
    <dgm:cxn modelId="{E71B6408-1F5B-47BD-B12C-178DAEDE34DC}" type="presOf" srcId="{2ADE9259-8919-4F92-82C6-6580761435C5}" destId="{F12EBC35-4E01-4CED-B592-89DB773BA1E2}" srcOrd="0" destOrd="0" presId="urn:microsoft.com/office/officeart/2005/8/layout/balance1"/>
    <dgm:cxn modelId="{9AB46FD8-8F5D-4A14-BD84-7F31C63DD7E5}" type="presOf" srcId="{4E60E678-7B5A-435F-A66D-58AD3F662BFA}" destId="{F51428A8-6E75-4DBD-8984-AF4A9CF34207}" srcOrd="0" destOrd="0" presId="urn:microsoft.com/office/officeart/2005/8/layout/balance1"/>
    <dgm:cxn modelId="{DF04C91A-4DED-4A6A-9B0F-6F7EE694A302}" type="presOf" srcId="{86AB37CA-A960-4EAA-8A5E-C0C1926E5CC7}" destId="{FE2540A5-E84A-4E21-A452-1F072D9C6AB6}" srcOrd="0" destOrd="0" presId="urn:microsoft.com/office/officeart/2005/8/layout/balance1"/>
    <dgm:cxn modelId="{B7A14997-FD46-46AB-95D2-AE53EFD6ADDB}" type="presOf" srcId="{B84D4A2F-D6B8-4DC6-8664-74A173C78DA9}" destId="{DFF85840-9268-4A03-A7F4-1CBF95D9C87C}" srcOrd="0" destOrd="0" presId="urn:microsoft.com/office/officeart/2005/8/layout/balance1"/>
    <dgm:cxn modelId="{F68434DE-E8C4-4669-B937-2023B4A9E557}" srcId="{4EAD7136-64AE-4635-B3DD-C5CB944F6F18}" destId="{86AB37CA-A960-4EAA-8A5E-C0C1926E5CC7}" srcOrd="1" destOrd="0" parTransId="{7536CA3F-1F6D-42D2-97B6-908091ED9DC4}" sibTransId="{20B76550-2D71-4B07-8391-7E146FD9CA0B}"/>
    <dgm:cxn modelId="{128483BD-8F8B-4025-B223-D23115373582}" srcId="{4EAD7136-64AE-4635-B3DD-C5CB944F6F18}" destId="{B1FA3ADA-C838-4E20-89B8-3142311EB25B}" srcOrd="2" destOrd="0" parTransId="{0CE15A83-C235-4556-8E91-E872063AEAF2}" sibTransId="{47F6BD3F-46C6-4E41-8378-4FA94A0EA87D}"/>
    <dgm:cxn modelId="{1DE428FB-EF35-437B-81F6-E0AF1B55DED5}" type="presOf" srcId="{BBF8940A-40FF-41EF-9A80-73BD6EC26754}" destId="{103E13C5-4E68-4E28-9046-22124C0B16D6}" srcOrd="0" destOrd="0" presId="urn:microsoft.com/office/officeart/2005/8/layout/balance1"/>
    <dgm:cxn modelId="{603876C3-8B3F-4E62-BA6D-DF5504CF97E5}" srcId="{B84D4A2F-D6B8-4DC6-8664-74A173C78DA9}" destId="{4EAD7136-64AE-4635-B3DD-C5CB944F6F18}" srcOrd="0" destOrd="0" parTransId="{37CCDABE-4685-4939-835B-3F4A292C0938}" sibTransId="{19AF9B72-408A-4EB9-974E-2535A5600BFF}"/>
    <dgm:cxn modelId="{65D0ED1C-AD03-4D7D-82D6-B17474BC1CFA}" srcId="{B84D4A2F-D6B8-4DC6-8664-74A173C78DA9}" destId="{4E60E678-7B5A-435F-A66D-58AD3F662BFA}" srcOrd="1" destOrd="0" parTransId="{6FA8B327-D054-4DAB-8E5F-F70341D6A401}" sibTransId="{AEE5EB5E-D8BF-4E12-8581-AFB579FACBD7}"/>
    <dgm:cxn modelId="{8E0A7E43-3C34-47D8-8CDD-C7F3B17CFE09}" srcId="{4E60E678-7B5A-435F-A66D-58AD3F662BFA}" destId="{2ADE9259-8919-4F92-82C6-6580761435C5}" srcOrd="0" destOrd="0" parTransId="{04859C5E-1FA3-4C4B-AC7B-5DADA443EDE6}" sibTransId="{F882AB09-089F-4102-8C2D-B98BD415F05B}"/>
    <dgm:cxn modelId="{59CD5C4E-0345-41AB-B39A-00D297901C9A}" type="presOf" srcId="{B1FA3ADA-C838-4E20-89B8-3142311EB25B}" destId="{5E62FCC1-B399-47DF-B1BB-501E6F7BE5CB}" srcOrd="0" destOrd="0" presId="urn:microsoft.com/office/officeart/2005/8/layout/balance1"/>
    <dgm:cxn modelId="{257650E3-9516-42A6-A693-5C366CDC57C0}" type="presParOf" srcId="{DFF85840-9268-4A03-A7F4-1CBF95D9C87C}" destId="{38B4AF78-764D-4A6F-8C83-88B9C0690923}" srcOrd="0" destOrd="0" presId="urn:microsoft.com/office/officeart/2005/8/layout/balance1"/>
    <dgm:cxn modelId="{454357C3-67D0-4A9C-93B6-B185ECE7F567}" type="presParOf" srcId="{DFF85840-9268-4A03-A7F4-1CBF95D9C87C}" destId="{CF26914D-112A-430D-ADB8-69A024F5AF25}" srcOrd="1" destOrd="0" presId="urn:microsoft.com/office/officeart/2005/8/layout/balance1"/>
    <dgm:cxn modelId="{E74D3FD0-82C8-4815-BE1B-D762A9C6AA2A}" type="presParOf" srcId="{CF26914D-112A-430D-ADB8-69A024F5AF25}" destId="{C11A7E60-2862-47F6-93A9-19F6E79E5725}" srcOrd="0" destOrd="0" presId="urn:microsoft.com/office/officeart/2005/8/layout/balance1"/>
    <dgm:cxn modelId="{BE6A5541-FD28-4955-BA6D-13916D20AED0}" type="presParOf" srcId="{CF26914D-112A-430D-ADB8-69A024F5AF25}" destId="{F51428A8-6E75-4DBD-8984-AF4A9CF34207}" srcOrd="1" destOrd="0" presId="urn:microsoft.com/office/officeart/2005/8/layout/balance1"/>
    <dgm:cxn modelId="{4D2C61EE-AF45-41A6-AF9A-3CC250751FAF}" type="presParOf" srcId="{DFF85840-9268-4A03-A7F4-1CBF95D9C87C}" destId="{622A6991-4D5D-4849-A9FF-D662F64B5982}" srcOrd="2" destOrd="0" presId="urn:microsoft.com/office/officeart/2005/8/layout/balance1"/>
    <dgm:cxn modelId="{8C634D56-FED1-4A68-A5F8-27AD20813A69}" type="presParOf" srcId="{622A6991-4D5D-4849-A9FF-D662F64B5982}" destId="{E4ACB21F-55DB-48BE-B47A-93B750E6F3D2}" srcOrd="0" destOrd="0" presId="urn:microsoft.com/office/officeart/2005/8/layout/balance1"/>
    <dgm:cxn modelId="{87C61B2C-AD51-450A-A228-70972B898F0F}" type="presParOf" srcId="{622A6991-4D5D-4849-A9FF-D662F64B5982}" destId="{3E0E7D90-43A8-4FB8-995E-E4BDC38C8891}" srcOrd="1" destOrd="0" presId="urn:microsoft.com/office/officeart/2005/8/layout/balance1"/>
    <dgm:cxn modelId="{B09A293E-A7C5-4950-8697-4F64D37320C0}" type="presParOf" srcId="{622A6991-4D5D-4849-A9FF-D662F64B5982}" destId="{BD93ADBD-0183-42A7-87C2-83E3BD0DDA22}" srcOrd="2" destOrd="0" presId="urn:microsoft.com/office/officeart/2005/8/layout/balance1"/>
    <dgm:cxn modelId="{FC58F695-0ECF-431E-8863-C72C90E7BAB6}" type="presParOf" srcId="{622A6991-4D5D-4849-A9FF-D662F64B5982}" destId="{103E13C5-4E68-4E28-9046-22124C0B16D6}" srcOrd="3" destOrd="0" presId="urn:microsoft.com/office/officeart/2005/8/layout/balance1"/>
    <dgm:cxn modelId="{B7370388-70FE-4CAB-B8BE-CA6D26AFF9C6}" type="presParOf" srcId="{622A6991-4D5D-4849-A9FF-D662F64B5982}" destId="{FE2540A5-E84A-4E21-A452-1F072D9C6AB6}" srcOrd="4" destOrd="0" presId="urn:microsoft.com/office/officeart/2005/8/layout/balance1"/>
    <dgm:cxn modelId="{C017BEAA-C2BE-4FED-9BEB-CC589006BA98}" type="presParOf" srcId="{622A6991-4D5D-4849-A9FF-D662F64B5982}" destId="{5E62FCC1-B399-47DF-B1BB-501E6F7BE5CB}" srcOrd="5" destOrd="0" presId="urn:microsoft.com/office/officeart/2005/8/layout/balance1"/>
    <dgm:cxn modelId="{CA8F827D-2851-4EF4-AD1D-CC06898BEAE7}" type="presParOf" srcId="{622A6991-4D5D-4849-A9FF-D662F64B5982}" destId="{F12EBC35-4E01-4CED-B592-89DB773BA1E2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7E60-2862-47F6-93A9-19F6E79E5725}">
      <dsp:nvSpPr>
        <dsp:cNvPr id="0" name=""/>
        <dsp:cNvSpPr/>
      </dsp:nvSpPr>
      <dsp:spPr>
        <a:xfrm>
          <a:off x="390012" y="-68885"/>
          <a:ext cx="1629346" cy="1180733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Controle *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n= 4.016</a:t>
          </a:r>
          <a:endParaRPr lang="pt-BR" sz="2300" kern="1200" dirty="0"/>
        </a:p>
      </dsp:txBody>
      <dsp:txXfrm>
        <a:off x="424594" y="-34303"/>
        <a:ext cx="1560182" cy="1111569"/>
      </dsp:txXfrm>
    </dsp:sp>
    <dsp:sp modelId="{F51428A8-6E75-4DBD-8984-AF4A9CF34207}">
      <dsp:nvSpPr>
        <dsp:cNvPr id="0" name=""/>
        <dsp:cNvSpPr/>
      </dsp:nvSpPr>
      <dsp:spPr>
        <a:xfrm>
          <a:off x="2743513" y="-62634"/>
          <a:ext cx="1629346" cy="1168232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Coorte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n= 1689</a:t>
          </a:r>
          <a:endParaRPr lang="pt-BR" sz="2300" kern="1200" dirty="0"/>
        </a:p>
      </dsp:txBody>
      <dsp:txXfrm>
        <a:off x="2777729" y="-28418"/>
        <a:ext cx="1560914" cy="1099800"/>
      </dsp:txXfrm>
    </dsp:sp>
    <dsp:sp modelId="{3E0E7D90-43A8-4FB8-995E-E4BDC38C8891}">
      <dsp:nvSpPr>
        <dsp:cNvPr id="0" name=""/>
        <dsp:cNvSpPr/>
      </dsp:nvSpPr>
      <dsp:spPr>
        <a:xfrm>
          <a:off x="2041988" y="3915953"/>
          <a:ext cx="678894" cy="678894"/>
        </a:xfrm>
        <a:prstGeom prst="triangle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3ADBD-0183-42A7-87C2-83E3BD0DDA22}">
      <dsp:nvSpPr>
        <dsp:cNvPr id="0" name=""/>
        <dsp:cNvSpPr/>
      </dsp:nvSpPr>
      <dsp:spPr>
        <a:xfrm rot="21360000">
          <a:off x="344130" y="3625039"/>
          <a:ext cx="4074610" cy="284924"/>
        </a:xfrm>
        <a:prstGeom prst="rect">
          <a:avLst/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E13C5-4E68-4E28-9046-22124C0B16D6}">
      <dsp:nvSpPr>
        <dsp:cNvPr id="0" name=""/>
        <dsp:cNvSpPr/>
      </dsp:nvSpPr>
      <dsp:spPr>
        <a:xfrm rot="21360000">
          <a:off x="346560" y="2912658"/>
          <a:ext cx="1625731" cy="75742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>
        <a:off x="383534" y="2949632"/>
        <a:ext cx="1551783" cy="683476"/>
      </dsp:txXfrm>
    </dsp:sp>
    <dsp:sp modelId="{FE2540A5-E84A-4E21-A452-1F072D9C6AB6}">
      <dsp:nvSpPr>
        <dsp:cNvPr id="0" name=""/>
        <dsp:cNvSpPr/>
      </dsp:nvSpPr>
      <dsp:spPr>
        <a:xfrm rot="21360000">
          <a:off x="287722" y="2097985"/>
          <a:ext cx="1625731" cy="75742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324696" y="2134959"/>
        <a:ext cx="1551783" cy="683476"/>
      </dsp:txXfrm>
    </dsp:sp>
    <dsp:sp modelId="{5E62FCC1-B399-47DF-B1BB-501E6F7BE5CB}">
      <dsp:nvSpPr>
        <dsp:cNvPr id="0" name=""/>
        <dsp:cNvSpPr/>
      </dsp:nvSpPr>
      <dsp:spPr>
        <a:xfrm rot="21360000">
          <a:off x="228885" y="1301415"/>
          <a:ext cx="1625731" cy="75742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265859" y="1338389"/>
        <a:ext cx="1551783" cy="683476"/>
      </dsp:txXfrm>
    </dsp:sp>
    <dsp:sp modelId="{F12EBC35-4E01-4CED-B592-89DB773BA1E2}">
      <dsp:nvSpPr>
        <dsp:cNvPr id="0" name=""/>
        <dsp:cNvSpPr/>
      </dsp:nvSpPr>
      <dsp:spPr>
        <a:xfrm rot="21360000">
          <a:off x="2677431" y="2749723"/>
          <a:ext cx="1625731" cy="75742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2714405" y="2786697"/>
        <a:ext cx="1551783" cy="683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4583A-64E3-4B93-B0C1-84B989F798A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9A980-BE08-4806-9302-95DB55361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8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Artigo publicado</a:t>
            </a:r>
            <a:r>
              <a:rPr lang="pt-BR" baseline="0" dirty="0" smtClean="0"/>
              <a:t> no jornal Diabetes </a:t>
            </a:r>
            <a:r>
              <a:rPr lang="pt-BR" baseline="0" dirty="0" err="1" smtClean="0"/>
              <a:t>Care</a:t>
            </a:r>
            <a:r>
              <a:rPr lang="pt-BR" baseline="0" dirty="0" smtClean="0"/>
              <a:t> em setembro/2018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1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DVC é a principal causa de mortalidade em pacientes com DM1 de longa data.</a:t>
            </a:r>
          </a:p>
          <a:p>
            <a:r>
              <a:rPr lang="pt-BR" dirty="0" smtClean="0"/>
              <a:t>A</a:t>
            </a:r>
            <a:r>
              <a:rPr lang="pt-BR" baseline="0" dirty="0" smtClean="0"/>
              <a:t> DRC é reconhecidamente um importante </a:t>
            </a:r>
            <a:r>
              <a:rPr lang="pt-BR" baseline="0" dirty="0" err="1" smtClean="0"/>
              <a:t>preditor</a:t>
            </a:r>
            <a:r>
              <a:rPr lang="pt-BR" baseline="0" dirty="0" smtClean="0"/>
              <a:t> de DCV. Entretanto, a associação isolada da RD, que é outra doença microvascular prevalente, com a DCV não é bem estabelecida.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965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Estudos </a:t>
            </a:r>
            <a:r>
              <a:rPr lang="pt-BR" dirty="0" err="1" smtClean="0"/>
              <a:t>previos</a:t>
            </a:r>
            <a:r>
              <a:rPr lang="pt-BR" baseline="0" dirty="0" smtClean="0"/>
              <a:t> mostraram associação entre </a:t>
            </a:r>
            <a:r>
              <a:rPr lang="pt-BR" baseline="0" dirty="0" err="1" smtClean="0"/>
              <a:t>microvasculatura</a:t>
            </a:r>
            <a:r>
              <a:rPr lang="pt-BR" baseline="0" dirty="0" smtClean="0"/>
              <a:t> </a:t>
            </a:r>
            <a:r>
              <a:rPr lang="pt-BR" baseline="0" dirty="0" err="1" smtClean="0"/>
              <a:t>retinal</a:t>
            </a:r>
            <a:r>
              <a:rPr lang="pt-BR" baseline="0" dirty="0" smtClean="0"/>
              <a:t> e doença </a:t>
            </a:r>
            <a:r>
              <a:rPr lang="pt-BR" baseline="0" dirty="0" err="1" smtClean="0"/>
              <a:t>macrovascular</a:t>
            </a:r>
            <a:r>
              <a:rPr lang="pt-BR" baseline="0" dirty="0" smtClean="0"/>
              <a:t>, entretanto, a maioria não conseguiu demonstrar..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66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Este estudo é parte do estudo </a:t>
            </a:r>
            <a:r>
              <a:rPr lang="pt-BR" dirty="0" err="1" smtClean="0"/>
              <a:t>FinnDiane</a:t>
            </a:r>
            <a:r>
              <a:rPr lang="pt-BR" dirty="0" smtClean="0"/>
              <a:t> , ainda em andamento, cujo objetivo</a:t>
            </a:r>
            <a:r>
              <a:rPr lang="pt-BR" baseline="0" dirty="0" smtClean="0"/>
              <a:t> é </a:t>
            </a:r>
            <a:r>
              <a:rPr lang="pt-BR" baseline="0" dirty="0" err="1" smtClean="0"/>
              <a:t>identficar</a:t>
            </a:r>
            <a:r>
              <a:rPr lang="pt-BR" baseline="0" dirty="0" smtClean="0"/>
              <a:t>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101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2 a 3 indivíduos</a:t>
            </a:r>
            <a:r>
              <a:rPr lang="pt-BR" baseline="0" dirty="0" smtClean="0"/>
              <a:t> controles para cada participante da coorte foi selecionado a partir da..</a:t>
            </a:r>
          </a:p>
          <a:p>
            <a:r>
              <a:rPr lang="pt-BR" baseline="0" dirty="0" smtClean="0"/>
              <a:t>Os indivíduos eram correspondentes para sexo..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01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Adicionalmente a</a:t>
            </a:r>
            <a:r>
              <a:rPr lang="pt-BR" baseline="0" dirty="0" smtClean="0"/>
              <a:t> TFG, também foi determinado o status de </a:t>
            </a:r>
            <a:r>
              <a:rPr lang="pt-BR" baseline="0" dirty="0" err="1" smtClean="0"/>
              <a:t>albuminúria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701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RDS</a:t>
            </a:r>
            <a:r>
              <a:rPr lang="pt-BR" baseline="0" dirty="0" smtClean="0"/>
              <a:t> foi definida a </a:t>
            </a:r>
            <a:r>
              <a:rPr lang="pt-BR" baseline="0" dirty="0" err="1" smtClean="0"/>
              <a:t>partr</a:t>
            </a:r>
            <a:r>
              <a:rPr lang="pt-BR" baseline="0" dirty="0" smtClean="0"/>
              <a:t> da historia de inicio de 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74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Os dados foram coletados no..</a:t>
            </a:r>
          </a:p>
          <a:p>
            <a:r>
              <a:rPr lang="pt-BR" dirty="0" smtClean="0"/>
              <a:t>DCV</a:t>
            </a:r>
            <a:r>
              <a:rPr lang="pt-BR" baseline="0" dirty="0" smtClean="0"/>
              <a:t> foi definida como..</a:t>
            </a:r>
          </a:p>
          <a:p>
            <a:r>
              <a:rPr lang="pt-BR" baseline="0" dirty="0" smtClean="0"/>
              <a:t>Amputação em qualquer </a:t>
            </a:r>
            <a:r>
              <a:rPr lang="pt-BR" baseline="0" dirty="0" err="1" smtClean="0"/>
              <a:t>nivel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817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Na </a:t>
            </a:r>
            <a:r>
              <a:rPr lang="pt-BR" dirty="0" err="1" smtClean="0"/>
              <a:t>ausencia</a:t>
            </a:r>
            <a:r>
              <a:rPr lang="pt-BR" dirty="0" smtClean="0"/>
              <a:t> de </a:t>
            </a:r>
            <a:r>
              <a:rPr lang="pt-BR" dirty="0" err="1" smtClean="0"/>
              <a:t>albuminuria</a:t>
            </a:r>
            <a:r>
              <a:rPr lang="pt-BR" dirty="0" smtClean="0"/>
              <a:t>, que</a:t>
            </a:r>
            <a:r>
              <a:rPr lang="pt-BR" baseline="0" dirty="0" smtClean="0"/>
              <a:t> esta relacionado a função renal..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9A980-BE08-4806-9302-95DB55361C23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96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94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51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59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74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0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0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5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89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81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84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9362-ECE2-4FA1-B716-16882B433DE3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F64-3CD0-4C7E-8B8B-34687004F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384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80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492514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                    </a:t>
            </a:r>
            <a:r>
              <a:rPr lang="pt-BR" sz="2400" dirty="0" smtClean="0"/>
              <a:t>DM diagnosticado &lt; 40 anos de idade associado    a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insulina permanente iniciada no 1° ano após </a:t>
            </a:r>
            <a:r>
              <a:rPr lang="pt-BR" sz="2400" dirty="0" err="1" smtClean="0"/>
              <a:t>diag</a:t>
            </a:r>
            <a:r>
              <a:rPr lang="pt-BR" sz="24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PA sistólica &gt;= 140 ou diastólica &gt;= 90 </a:t>
            </a:r>
            <a:r>
              <a:rPr lang="pt-BR" sz="2400" dirty="0" err="1" smtClean="0"/>
              <a:t>mmhg</a:t>
            </a:r>
            <a:r>
              <a:rPr lang="pt-BR" sz="2400" dirty="0" smtClean="0"/>
              <a:t>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(média de 2 medidas) ou uso de </a:t>
            </a:r>
            <a:r>
              <a:rPr lang="pt-BR" sz="2400" dirty="0" err="1" smtClean="0"/>
              <a:t>anti-HAS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/>
              <a:t>                              Prévio ou atual de no mínimo 1 cigarro/dia por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pelo menos 1 ano.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23528" y="1844824"/>
            <a:ext cx="180020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DM 1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23528" y="5301208"/>
            <a:ext cx="180020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Tabagismo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23528" y="3645024"/>
            <a:ext cx="180020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HAS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1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</a:t>
            </a:r>
            <a:r>
              <a:rPr lang="pt-BR" sz="2400" dirty="0" smtClean="0"/>
              <a:t>TFG &lt; 60mL/min  (CKD-EPI)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                       </a:t>
            </a:r>
            <a:r>
              <a:rPr lang="pt-BR" sz="2400" dirty="0" err="1" smtClean="0"/>
              <a:t>Tx</a:t>
            </a:r>
            <a:r>
              <a:rPr lang="pt-BR" sz="2400" dirty="0" smtClean="0"/>
              <a:t> excreção de albumina (TEA) OU urina 24h.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 smtClean="0"/>
              <a:t>       </a:t>
            </a:r>
            <a:r>
              <a:rPr lang="pt-BR" sz="2400" dirty="0" err="1" smtClean="0"/>
              <a:t>Normoalbuminúria</a:t>
            </a:r>
            <a:r>
              <a:rPr lang="pt-BR" sz="2400" dirty="0" smtClean="0"/>
              <a:t>: TEA &lt; 20mcg/min </a:t>
            </a:r>
            <a:r>
              <a:rPr lang="pt-BR" sz="2400" b="1" u="sng" dirty="0" smtClean="0"/>
              <a:t>ou</a:t>
            </a:r>
            <a:r>
              <a:rPr lang="pt-BR" sz="2400" dirty="0" smtClean="0"/>
              <a:t> &lt; 30mg/24h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Microalbuminúria</a:t>
            </a:r>
            <a:r>
              <a:rPr lang="pt-BR" sz="2400" dirty="0" smtClean="0"/>
              <a:t>: TEA &gt;= 20 e &lt; 200 </a:t>
            </a:r>
            <a:r>
              <a:rPr lang="pt-BR" sz="2400" dirty="0" err="1" smtClean="0"/>
              <a:t>mcg</a:t>
            </a:r>
            <a:r>
              <a:rPr lang="pt-BR" sz="2400" dirty="0" smtClean="0"/>
              <a:t>/min </a:t>
            </a:r>
            <a:r>
              <a:rPr lang="pt-BR" sz="2400" b="1" u="sng" dirty="0" smtClean="0"/>
              <a:t>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&gt;= 30 e &lt; 300mg/24h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Macroalbuminúria</a:t>
            </a:r>
            <a:r>
              <a:rPr lang="pt-BR" sz="2400" dirty="0" smtClean="0"/>
              <a:t>:  TEA &gt;= 200 </a:t>
            </a:r>
            <a:r>
              <a:rPr lang="pt-BR" sz="2400" dirty="0" err="1" smtClean="0"/>
              <a:t>mcg</a:t>
            </a:r>
            <a:r>
              <a:rPr lang="pt-BR" sz="2400" dirty="0" smtClean="0"/>
              <a:t>/min </a:t>
            </a:r>
            <a:r>
              <a:rPr lang="pt-BR" sz="2400" b="1" u="sng" dirty="0" smtClean="0"/>
              <a:t>ou</a:t>
            </a:r>
            <a:r>
              <a:rPr lang="pt-BR" sz="2400" dirty="0" smtClean="0"/>
              <a:t>  &gt;= 300mg/24h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51520" y="1628800"/>
            <a:ext cx="187220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DRC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1520" y="2564904"/>
            <a:ext cx="1872208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err="1" smtClean="0">
                <a:solidFill>
                  <a:schemeClr val="tx1"/>
                </a:solidFill>
              </a:rPr>
              <a:t>Albuminúria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11560" y="321297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467544" y="3212976"/>
            <a:ext cx="0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23528" y="3212976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11560" y="3861048"/>
            <a:ext cx="1800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467544" y="4509120"/>
            <a:ext cx="3240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23528" y="5733256"/>
            <a:ext cx="4680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7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691680" y="1988840"/>
            <a:ext cx="5688632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Retinopatia diabética </a:t>
            </a:r>
            <a:r>
              <a:rPr lang="pt-BR" sz="2400" b="1" dirty="0" smtClean="0">
                <a:solidFill>
                  <a:schemeClr val="tx1"/>
                </a:solidFill>
              </a:rPr>
              <a:t>severa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211960" y="3212976"/>
            <a:ext cx="64807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691680" y="4725144"/>
            <a:ext cx="5832648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História prévia de </a:t>
            </a:r>
            <a:r>
              <a:rPr lang="pt-BR" sz="2400" dirty="0" err="1" smtClean="0"/>
              <a:t>fotocoagulação</a:t>
            </a:r>
            <a:r>
              <a:rPr lang="pt-BR" sz="2400" dirty="0" smtClean="0"/>
              <a:t> a laser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5532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u="sng" dirty="0" smtClean="0"/>
              <a:t>Desfechos DCV: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err="1" smtClean="0"/>
              <a:t>Finnish</a:t>
            </a:r>
            <a:r>
              <a:rPr lang="pt-BR" sz="2400" dirty="0" smtClean="0"/>
              <a:t> </a:t>
            </a:r>
            <a:r>
              <a:rPr lang="pt-BR" sz="2400" dirty="0" err="1" smtClean="0"/>
              <a:t>Care</a:t>
            </a:r>
            <a:r>
              <a:rPr lang="pt-BR" sz="2400" dirty="0" smtClean="0"/>
              <a:t> </a:t>
            </a:r>
            <a:r>
              <a:rPr lang="pt-BR" sz="2400" dirty="0" err="1" smtClean="0"/>
              <a:t>Register</a:t>
            </a:r>
            <a:r>
              <a:rPr lang="pt-BR" sz="2400" dirty="0" smtClean="0"/>
              <a:t> for Health </a:t>
            </a:r>
            <a:r>
              <a:rPr lang="pt-BR" sz="2400" dirty="0" err="1" smtClean="0"/>
              <a:t>Care</a:t>
            </a:r>
            <a:r>
              <a:rPr lang="pt-BR" sz="2400" dirty="0" smtClean="0"/>
              <a:t>: casos não fatais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err="1" smtClean="0"/>
              <a:t>Death</a:t>
            </a:r>
            <a:r>
              <a:rPr lang="pt-BR" sz="2400" dirty="0" smtClean="0"/>
              <a:t> </a:t>
            </a:r>
            <a:r>
              <a:rPr lang="pt-BR" sz="2400" dirty="0" err="1" smtClean="0"/>
              <a:t>Register</a:t>
            </a:r>
            <a:r>
              <a:rPr lang="pt-BR" sz="2400" dirty="0" smtClean="0"/>
              <a:t>: casos fatais</a:t>
            </a:r>
          </a:p>
          <a:p>
            <a:pPr algn="just">
              <a:lnSpc>
                <a:spcPct val="150000"/>
              </a:lnSpc>
            </a:pPr>
            <a:r>
              <a:rPr lang="pt-BR" sz="2400" u="sng" dirty="0" smtClean="0"/>
              <a:t>DCV: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smtClean="0"/>
              <a:t>DAC : IAM ou revascularização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smtClean="0"/>
              <a:t>AVE: isquêmico ou hemorrágico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pt-BR" sz="2400" dirty="0" smtClean="0"/>
              <a:t>DAP: amputação </a:t>
            </a:r>
            <a:r>
              <a:rPr lang="pt-BR" sz="2400" dirty="0" err="1" smtClean="0"/>
              <a:t>mmii</a:t>
            </a:r>
            <a:r>
              <a:rPr lang="pt-BR" sz="2400" dirty="0" smtClean="0"/>
              <a:t> não traumática ou revascularização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317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Durante 12.872 pessoas-anos de seguimento, ocorreram 416 eventos DVC.</a:t>
            </a:r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 mediana foi 9,5 anos de seguimento.</a:t>
            </a:r>
          </a:p>
          <a:p>
            <a:pPr algn="just">
              <a:lnSpc>
                <a:spcPct val="150000"/>
              </a:lnSpc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67612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71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b="1" u="sng" dirty="0" smtClean="0"/>
              <a:t>Os mais significativos </a:t>
            </a:r>
            <a:r>
              <a:rPr lang="pt-BR" sz="2400" b="1" u="sng" dirty="0" err="1" smtClean="0"/>
              <a:t>preditores</a:t>
            </a:r>
            <a:r>
              <a:rPr lang="pt-BR" sz="2400" b="1" u="sng" dirty="0" smtClean="0"/>
              <a:t> de risco DCV foram: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Duração do DM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Idade de inicio do DM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A1C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Pressão arterial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Dislipidemia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História de hipoglicemia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Queda da TFG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6156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                                                       </a:t>
            </a:r>
            <a:r>
              <a:rPr lang="pt-BR" sz="2000" dirty="0" smtClean="0"/>
              <a:t>1.90 [1,13-3,17] p&lt;0,05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RDS sozinha   risco                       </a:t>
            </a:r>
            <a:r>
              <a:rPr lang="pt-BR" sz="2000" dirty="0" smtClean="0"/>
              <a:t>1.50 [1.09-2.07] p&lt;0,05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2987824" y="2852936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3995936" y="2204864"/>
            <a:ext cx="360040" cy="8280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995936" y="3068960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3995936" y="3068960"/>
            <a:ext cx="36004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4572000" y="1628800"/>
            <a:ext cx="1224136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DAC</a:t>
            </a:r>
            <a:endParaRPr lang="pt-BR" sz="2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585053" y="2600908"/>
            <a:ext cx="1224136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DAP</a:t>
            </a:r>
            <a:endParaRPr lang="pt-BR" sz="24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572000" y="3645024"/>
            <a:ext cx="1224136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AVE</a:t>
            </a:r>
            <a:endParaRPr lang="pt-BR" sz="24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4499992" y="3645024"/>
            <a:ext cx="1309197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499992" y="3645024"/>
            <a:ext cx="1309197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27584" y="516996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OBS: O risco de </a:t>
            </a:r>
            <a:r>
              <a:rPr lang="pt-BR" dirty="0" err="1" smtClean="0"/>
              <a:t>AVEi</a:t>
            </a:r>
            <a:r>
              <a:rPr lang="pt-BR" dirty="0" smtClean="0"/>
              <a:t> foi o dobro na presença de RDS , porém, após ajustado para fatores de risco tradicionais a associação não foi mais significativa.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611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Comparado com pacientes DRC-/RDS-, o risco DCV geral e DAC foi 2-3 vezes maior a presença de DRC.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Também foi 2-5 vezes maior para AVE  e DAP na presença de DRC.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58786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6" y="1196752"/>
            <a:ext cx="912026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ector de seta reta 5"/>
          <p:cNvCxnSpPr/>
          <p:nvPr/>
        </p:nvCxnSpPr>
        <p:spPr>
          <a:xfrm>
            <a:off x="4067944" y="2276872"/>
            <a:ext cx="144016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5796136" y="2348880"/>
            <a:ext cx="144016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7452320" y="2348880"/>
            <a:ext cx="144016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3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848" y="-27384"/>
            <a:ext cx="8229600" cy="1143000"/>
          </a:xfrm>
        </p:spPr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                     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</a:t>
            </a:r>
            <a:endParaRPr lang="pt-BR" sz="24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pt-BR" sz="2400" dirty="0">
              <a:sym typeface="Wingdings" pitchFamily="2" charset="2"/>
            </a:endParaRP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347864" y="3864795"/>
            <a:ext cx="194421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DCV</a:t>
            </a:r>
            <a:endParaRPr lang="pt-BR" sz="2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619672" y="5229200"/>
            <a:ext cx="5832648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ym typeface="Wingdings" pitchFamily="2" charset="2"/>
              </a:rPr>
              <a:t>Principal causa de morte no DM1</a:t>
            </a:r>
            <a:endParaRPr lang="pt-BR" sz="2400" dirty="0"/>
          </a:p>
        </p:txBody>
      </p:sp>
      <p:sp>
        <p:nvSpPr>
          <p:cNvPr id="6" name="Seta para baixo 5"/>
          <p:cNvSpPr/>
          <p:nvPr/>
        </p:nvSpPr>
        <p:spPr>
          <a:xfrm>
            <a:off x="4211960" y="4797152"/>
            <a:ext cx="324036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>
            <a:off x="2195736" y="1988840"/>
            <a:ext cx="1152128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555776" y="227687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Importante </a:t>
            </a:r>
            <a:r>
              <a:rPr lang="pt-BR" sz="2000" dirty="0" err="1" smtClean="0"/>
              <a:t>preditor</a:t>
            </a:r>
            <a:endParaRPr lang="pt-BR" sz="2000" dirty="0"/>
          </a:p>
        </p:txBody>
      </p:sp>
      <p:sp>
        <p:nvSpPr>
          <p:cNvPr id="10" name="Elipse 9"/>
          <p:cNvSpPr/>
          <p:nvPr/>
        </p:nvSpPr>
        <p:spPr>
          <a:xfrm>
            <a:off x="899592" y="1268760"/>
            <a:ext cx="1152128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DRC</a:t>
            </a:r>
            <a:endParaRPr lang="pt-BR" sz="2400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5148064" y="1988840"/>
            <a:ext cx="792088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6084168" y="1268760"/>
            <a:ext cx="1152128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RD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936104" cy="104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161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Na análise </a:t>
            </a:r>
            <a:r>
              <a:rPr lang="pt-BR" sz="2400" dirty="0" err="1" smtClean="0"/>
              <a:t>univariável</a:t>
            </a:r>
            <a:r>
              <a:rPr lang="pt-BR" sz="2400" dirty="0" smtClean="0"/>
              <a:t> , a RDS foi </a:t>
            </a:r>
            <a:r>
              <a:rPr lang="pt-BR" sz="2400" dirty="0" err="1" smtClean="0"/>
              <a:t>preditor</a:t>
            </a:r>
            <a:r>
              <a:rPr lang="pt-BR" sz="2400" dirty="0" smtClean="0"/>
              <a:t> de eventos DCV em pacientes sem DRC (HR 1.61 [95% IC 1.23-2.10]).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 risco de DCV foi significativamente maior em pacientes com DRC concomitante.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1971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0" y="116632"/>
            <a:ext cx="7342354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reto 2"/>
          <p:cNvCxnSpPr/>
          <p:nvPr/>
        </p:nvCxnSpPr>
        <p:spPr>
          <a:xfrm flipV="1">
            <a:off x="5364088" y="3212976"/>
            <a:ext cx="0" cy="17281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123728" y="3212976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123728" y="28436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36,8%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123728" y="3573016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123728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27,3%</a:t>
            </a:r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5364088" y="1700808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2123728" y="1700808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137048" y="13314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71,5%</a:t>
            </a:r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 flipH="1">
            <a:off x="2123728" y="2276872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137048" y="1916832"/>
            <a:ext cx="128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58,2%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22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1"/>
            <a:ext cx="6768752" cy="663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reto 2"/>
          <p:cNvCxnSpPr/>
          <p:nvPr/>
        </p:nvCxnSpPr>
        <p:spPr>
          <a:xfrm flipV="1">
            <a:off x="5292080" y="3436308"/>
            <a:ext cx="0" cy="14328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123728" y="3436308"/>
            <a:ext cx="3168352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123728" y="30689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29%</a:t>
            </a:r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123728" y="3717032"/>
            <a:ext cx="31683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123728" y="37170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23,2%</a:t>
            </a:r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5292080" y="2204864"/>
            <a:ext cx="0" cy="123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2123728" y="220486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2123728" y="256490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123728" y="18355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59,9%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24928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49,6%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233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Pacientes DRC-/RDS- tinham desde </a:t>
            </a:r>
            <a:r>
              <a:rPr lang="pt-BR" sz="2400" dirty="0" err="1" smtClean="0"/>
              <a:t>baseline</a:t>
            </a:r>
            <a:r>
              <a:rPr lang="pt-BR" sz="2400" dirty="0" smtClean="0"/>
              <a:t> risco 4x maior de eventos DCV do que grupo controle (sem DM) até a idade de 70 anos.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Curiosamente, após essa idade a incidência foi semelhante ao grupo controle.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No grupo DRC-/RDS+ o risco DCV permaneceu maior após 70 anos.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4899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9" y="764704"/>
            <a:ext cx="8979397" cy="544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7811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RDS sozinha, sem DRC concomitante, aumento o risco de doença </a:t>
            </a:r>
            <a:r>
              <a:rPr lang="pt-BR" sz="2400" dirty="0" err="1" smtClean="0"/>
              <a:t>macrovascular</a:t>
            </a:r>
            <a:r>
              <a:rPr lang="pt-BR" sz="2400" dirty="0" smtClean="0"/>
              <a:t>, independente de fatores de risco tradicionais.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 risco é ainda maior na presença de DRC.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5290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papel da RDS como FR independente para DCV é sustentado pelos dados que usaram </a:t>
            </a:r>
            <a:r>
              <a:rPr lang="pt-BR" sz="2400" dirty="0" err="1" smtClean="0"/>
              <a:t>albuminúria</a:t>
            </a:r>
            <a:r>
              <a:rPr lang="pt-BR" sz="2400" dirty="0" smtClean="0"/>
              <a:t> como marcador de DRC.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Isso é relevante pois a </a:t>
            </a:r>
            <a:r>
              <a:rPr lang="pt-BR" sz="2400" dirty="0" err="1" smtClean="0"/>
              <a:t>albuminúria</a:t>
            </a:r>
            <a:r>
              <a:rPr lang="pt-BR" sz="2400" dirty="0" smtClean="0"/>
              <a:t> é um marcador conhecido para DCV.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03830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Os achados tem impacto na prática clínica por enfatizar a importância do </a:t>
            </a:r>
            <a:r>
              <a:rPr lang="pt-BR" sz="2400" dirty="0" err="1" smtClean="0"/>
              <a:t>screening</a:t>
            </a:r>
            <a:r>
              <a:rPr lang="pt-BR" sz="2400" dirty="0" smtClean="0"/>
              <a:t> para RD em pacientes DM1.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 estudo confirma dados prévios de que a doença micro e </a:t>
            </a:r>
            <a:r>
              <a:rPr lang="pt-BR" sz="2400" dirty="0" err="1" smtClean="0"/>
              <a:t>macrovascular</a:t>
            </a:r>
            <a:r>
              <a:rPr lang="pt-BR" sz="2400" dirty="0" smtClean="0"/>
              <a:t> então interconectadas.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475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estudo Wisconsin mostrou pacientes com RD tinham risco maior de mortalidade DCV, DAC e AVC </a:t>
            </a:r>
            <a:r>
              <a:rPr lang="pt-BR" sz="2400" dirty="0" smtClean="0">
                <a:sym typeface="Wingdings" pitchFamily="2" charset="2"/>
              </a:rPr>
              <a:t> o risco no entanto não foi independente da DRC.</a:t>
            </a:r>
            <a:r>
              <a:rPr lang="pt-BR" sz="24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Coorte Pittsburgh mostrou associação diâmetro arteriolar da retina e DAC , ajustes foram feitos para FR tradicionais, mas não para DRC.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46237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Neste estudo foi observado efeito significativo e independente da RDS na incidência de DCV geral e também para DAC e DAP em pacientes sem DRC.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Uma possível razão para essa discrepância pode ser a longa duração de DM incluída neste estudo.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 longo período de DM pode ter efeito protetor contra </a:t>
            </a:r>
            <a:r>
              <a:rPr lang="pt-BR" sz="2400" dirty="0" err="1" smtClean="0"/>
              <a:t>glicotoxicidade</a:t>
            </a:r>
            <a:r>
              <a:rPr lang="pt-BR" sz="2400" dirty="0" smtClean="0"/>
              <a:t> renal.</a:t>
            </a:r>
            <a:endParaRPr lang="pt-BR" sz="2400" dirty="0"/>
          </a:p>
        </p:txBody>
      </p:sp>
      <p:sp>
        <p:nvSpPr>
          <p:cNvPr id="4" name="Seta para baixo 3"/>
          <p:cNvSpPr/>
          <p:nvPr/>
        </p:nvSpPr>
        <p:spPr>
          <a:xfrm>
            <a:off x="4427984" y="4509120"/>
            <a:ext cx="576064" cy="64807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0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Estudos prévios investigaram associação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                                 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                                    </a:t>
            </a:r>
            <a:r>
              <a:rPr lang="pt-BR" sz="2800" dirty="0" smtClean="0"/>
              <a:t>X</a:t>
            </a:r>
          </a:p>
          <a:p>
            <a:pPr marL="0" indent="0">
              <a:buNone/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Não conseguiram dissecar o papel da RD de outros fatores de risco bem estabelecidos, como DRC.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/>
              <a:t>OBS: Estudo recente </a:t>
            </a:r>
            <a:r>
              <a:rPr lang="pt-BR" sz="2400" dirty="0" err="1" smtClean="0"/>
              <a:t>Joslin</a:t>
            </a:r>
            <a:r>
              <a:rPr lang="pt-BR" sz="2400" dirty="0" smtClean="0"/>
              <a:t> 50-year </a:t>
            </a:r>
            <a:r>
              <a:rPr lang="pt-BR" sz="2400" dirty="0" err="1" smtClean="0"/>
              <a:t>Medalist</a:t>
            </a:r>
            <a:r>
              <a:rPr lang="pt-BR" sz="2400" dirty="0" smtClean="0"/>
              <a:t> sugeriu que RDP, sem DRC, aumentou risco de DCV.</a:t>
            </a: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2420888"/>
            <a:ext cx="3744416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Microcirculação da retina </a:t>
            </a:r>
            <a:endParaRPr lang="pt-BR" sz="2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004048" y="2420888"/>
            <a:ext cx="3744416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Doença </a:t>
            </a:r>
            <a:r>
              <a:rPr lang="pt-BR" sz="2400" dirty="0" err="1" smtClean="0"/>
              <a:t>macrovascular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6299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Curiosamente não foi encontrado associação entre RDS e </a:t>
            </a:r>
            <a:r>
              <a:rPr lang="pt-BR" sz="2400" dirty="0" err="1" smtClean="0"/>
              <a:t>AVEi</a:t>
            </a:r>
            <a:r>
              <a:rPr lang="pt-BR" sz="2400" dirty="0" smtClean="0"/>
              <a:t> em pacientes sem DRC.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Como a </a:t>
            </a:r>
            <a:r>
              <a:rPr lang="pt-BR" sz="2400" dirty="0" err="1" smtClean="0"/>
              <a:t>microvasculatura</a:t>
            </a:r>
            <a:r>
              <a:rPr lang="pt-BR" sz="2400" dirty="0" smtClean="0"/>
              <a:t> da retina compartilha características embriológicas e anatômicas com a </a:t>
            </a:r>
            <a:r>
              <a:rPr lang="pt-BR" sz="2400" dirty="0" err="1" smtClean="0"/>
              <a:t>vasculatura</a:t>
            </a:r>
            <a:r>
              <a:rPr lang="pt-BR" sz="2400" dirty="0" smtClean="0"/>
              <a:t> cerebral, era espera alterações compatíveis entre ambas.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/>
              <a:t>P</a:t>
            </a:r>
            <a:r>
              <a:rPr lang="pt-BR" sz="2400" dirty="0" smtClean="0"/>
              <a:t>ossível explicação seria a duração do DM refletindo mudanças de FR vascular em diferentes estágios da doença.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995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u="sng" dirty="0" smtClean="0"/>
              <a:t>Pontos fortes do estudo: </a:t>
            </a:r>
            <a:r>
              <a:rPr lang="pt-BR" sz="2400" dirty="0" smtClean="0"/>
              <a:t>grande número de participantes, coleta de dados em todos os níveis de atenção à saúde, longo tempo de DM e longo tempo de seguimento.</a:t>
            </a:r>
          </a:p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u="sng" dirty="0" smtClean="0"/>
              <a:t>Limitações:</a:t>
            </a:r>
            <a:r>
              <a:rPr lang="pt-BR" sz="2400" dirty="0" smtClean="0"/>
              <a:t> Grupo DRC+/RDS- pequeno, apresentado dados apenas de RD severa.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809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2564904"/>
            <a:ext cx="8352928" cy="26642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pt-BR" sz="2400" dirty="0" smtClean="0">
                <a:solidFill>
                  <a:schemeClr val="tx1"/>
                </a:solidFill>
              </a:rPr>
              <a:t>Avaliar se a RDS sozinha, </a:t>
            </a:r>
            <a:r>
              <a:rPr lang="pt-BR" sz="2400" u="sng" dirty="0" smtClean="0">
                <a:solidFill>
                  <a:schemeClr val="tx1"/>
                </a:solidFill>
              </a:rPr>
              <a:t>independente </a:t>
            </a:r>
            <a:r>
              <a:rPr lang="pt-BR" sz="2400" dirty="0" smtClean="0">
                <a:solidFill>
                  <a:schemeClr val="tx1"/>
                </a:solidFill>
              </a:rPr>
              <a:t>da DRC, tem impacto no risco para  DCV (considerando seus diferentes subtipos) em indivíduos com mais de 30 anos de DM1.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5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Este estudo é parte do estudo </a:t>
            </a:r>
            <a:r>
              <a:rPr lang="pt-BR" sz="2400" dirty="0" err="1" smtClean="0"/>
              <a:t>Finnish</a:t>
            </a:r>
            <a:r>
              <a:rPr lang="pt-BR" sz="2400" dirty="0" smtClean="0"/>
              <a:t> </a:t>
            </a:r>
            <a:r>
              <a:rPr lang="pt-BR" sz="2400" dirty="0" err="1" smtClean="0"/>
              <a:t>Diabetic</a:t>
            </a:r>
            <a:r>
              <a:rPr lang="pt-BR" sz="2400" dirty="0" smtClean="0"/>
              <a:t> </a:t>
            </a:r>
            <a:r>
              <a:rPr lang="pt-BR" sz="2400" dirty="0" err="1" smtClean="0"/>
              <a:t>Nephropathy</a:t>
            </a:r>
            <a:r>
              <a:rPr lang="pt-BR" sz="2400" dirty="0" smtClean="0"/>
              <a:t> (</a:t>
            </a:r>
            <a:r>
              <a:rPr lang="pt-BR" sz="2400" dirty="0" err="1" smtClean="0"/>
              <a:t>FinnDiane</a:t>
            </a:r>
            <a:r>
              <a:rPr lang="pt-BR" sz="2400" dirty="0" smtClean="0"/>
              <a:t>) </a:t>
            </a:r>
            <a:r>
              <a:rPr lang="pt-BR" sz="2400" dirty="0" smtClean="0">
                <a:sym typeface="Wingdings" pitchFamily="2" charset="2"/>
              </a:rPr>
              <a:t> identificar FR para complicações no DM1.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ym typeface="Wingdings" pitchFamily="2" charset="2"/>
              </a:rPr>
              <a:t>Coleta de dados iniciou em 1997 e hoje envolve 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11560" y="4365104"/>
            <a:ext cx="37444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sym typeface="Wingdings" pitchFamily="2" charset="2"/>
              </a:rPr>
              <a:t>5 hospitais universitários 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11560" y="5517232"/>
            <a:ext cx="37444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sym typeface="Wingdings" pitchFamily="2" charset="2"/>
              </a:rPr>
              <a:t>hospitais regionais 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44008" y="5445224"/>
            <a:ext cx="37444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  <a:sym typeface="Wingdings" pitchFamily="2" charset="2"/>
              </a:rPr>
              <a:t>centros de atenção primária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660776" y="4365104"/>
            <a:ext cx="372764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  <a:sym typeface="Wingdings" pitchFamily="2" charset="2"/>
              </a:rPr>
              <a:t>16 hospitais centrais  </a:t>
            </a:r>
            <a:endParaRPr lang="pt-BR" sz="24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210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1.689 indivíduos preencheram o critério de inclusão: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852937"/>
            <a:ext cx="1800199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339752" y="2345750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Ter mais de 30 anos de diagnóstico de DM1  e possuir informações completas sobre estado renal e retina.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1372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935996"/>
              </p:ext>
            </p:extLst>
          </p:nvPr>
        </p:nvGraphicFramePr>
        <p:xfrm>
          <a:off x="457200" y="1600200"/>
          <a:ext cx="47628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637203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 Pessoas sem DM, selecionados a partir do </a:t>
            </a:r>
            <a:r>
              <a:rPr lang="pt-BR" dirty="0" err="1" smtClean="0"/>
              <a:t>Population</a:t>
            </a:r>
            <a:r>
              <a:rPr lang="pt-BR" dirty="0" smtClean="0"/>
              <a:t> </a:t>
            </a:r>
            <a:r>
              <a:rPr lang="pt-BR" dirty="0" err="1" smtClean="0"/>
              <a:t>Register</a:t>
            </a:r>
            <a:r>
              <a:rPr lang="pt-BR" dirty="0" smtClean="0"/>
              <a:t> Center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68144" y="1934830"/>
            <a:ext cx="3024336" cy="286232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Correspondentes para:</a:t>
            </a:r>
            <a:endParaRPr lang="pt-BR" sz="2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Sexo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Idade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Local de residência ao diagnóstico DM1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0432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Participantes foram distribuídos em 4 grupos de acordo com a presença de RDS e DRC: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/>
          </a:p>
        </p:txBody>
      </p:sp>
      <p:sp>
        <p:nvSpPr>
          <p:cNvPr id="5" name="Elipse 4"/>
          <p:cNvSpPr/>
          <p:nvPr/>
        </p:nvSpPr>
        <p:spPr>
          <a:xfrm>
            <a:off x="179512" y="3194573"/>
            <a:ext cx="2376264" cy="2016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DRC +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RDS +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339752" y="4477860"/>
            <a:ext cx="2376264" cy="2016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DRC +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RDS -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588224" y="4437112"/>
            <a:ext cx="2376264" cy="2016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DRC –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tx1"/>
                </a:solidFill>
              </a:rPr>
              <a:t>RDS -</a:t>
            </a:r>
            <a:endParaRPr lang="pt-BR" sz="28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361" y="3186087"/>
            <a:ext cx="2401887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932040" y="3356992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/>
              <a:t>DRC –</a:t>
            </a:r>
          </a:p>
          <a:p>
            <a:pPr algn="ctr">
              <a:lnSpc>
                <a:spcPct val="150000"/>
              </a:lnSpc>
            </a:pPr>
            <a:r>
              <a:rPr lang="pt-BR" sz="2800" b="1" dirty="0" smtClean="0"/>
              <a:t>RDS +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3692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ESTATÍSTICA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acompanhamento dos eventos DCV começou em 1997 e era finalizado na presença de  DCV, morte ou ao fim de 2015.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Para essa análise, eventos DCV prévios foram excluídos.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Foram escolhidas variáveis para se avaliar associação com DCV: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/>
              <a:t>	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4139952" y="4941168"/>
            <a:ext cx="40324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</a:rPr>
              <a:t>hospitalização por hipoglicemia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91880" y="5805264"/>
            <a:ext cx="40324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Idade de diagnóstico DM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23628" y="4941168"/>
            <a:ext cx="10441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HAS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35968" y="4149080"/>
            <a:ext cx="17918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duração diabetes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380312" y="4149080"/>
            <a:ext cx="1224136" cy="43204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WHR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691680" y="5805264"/>
            <a:ext cx="151216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 A1C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55776" y="4941168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 sexo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932040" y="4149079"/>
            <a:ext cx="2160240" cy="43204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 relação TG/HDL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915816" y="4149080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tabagismo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75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1200</Words>
  <Application>Microsoft Office PowerPoint</Application>
  <PresentationFormat>Apresentação na tela (4:3)</PresentationFormat>
  <Paragraphs>197</Paragraphs>
  <Slides>31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Apresentação do PowerPoint</vt:lpstr>
      <vt:lpstr>CONTEXTO</vt:lpstr>
      <vt:lpstr>CONTEXTO</vt:lpstr>
      <vt:lpstr>OBJETIVO</vt:lpstr>
      <vt:lpstr>MÉTODOS</vt:lpstr>
      <vt:lpstr>MÉTODOS</vt:lpstr>
      <vt:lpstr>MÉTODOS</vt:lpstr>
      <vt:lpstr>MÉTODOS</vt:lpstr>
      <vt:lpstr>ANÁLISE ESTATÍSTICA</vt:lpstr>
      <vt:lpstr>CONCEITOS</vt:lpstr>
      <vt:lpstr>CONCEITOS</vt:lpstr>
      <vt:lpstr>CONCEITOS</vt:lpstr>
      <vt:lpstr>CONCEITOS</vt:lpstr>
      <vt:lpstr>RESULTADOS</vt:lpstr>
      <vt:lpstr>Apresentação do PowerPoint</vt:lpstr>
      <vt:lpstr>RESULTADOS</vt:lpstr>
      <vt:lpstr>RESULTADOS</vt:lpstr>
      <vt:lpstr>RESULTADOS</vt:lpstr>
      <vt:lpstr>Apresentação do PowerPoint</vt:lpstr>
      <vt:lpstr>RESULTADOS</vt:lpstr>
      <vt:lpstr>Apresentação do PowerPoint</vt:lpstr>
      <vt:lpstr>Apresentação do PowerPoint</vt:lpstr>
      <vt:lpstr>RESULTADOS</vt:lpstr>
      <vt:lpstr>Apresentação do PowerPoint</vt:lpstr>
      <vt:lpstr>CONCLUSÃO</vt:lpstr>
      <vt:lpstr>CONCLUSÃO</vt:lpstr>
      <vt:lpstr>CONCLUSÃO</vt:lpstr>
      <vt:lpstr>CONCLUSÃO</vt:lpstr>
      <vt:lpstr>CONCLUSÃO</vt:lpstr>
      <vt:lpstr>CONCLUSÃO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Tassia</dc:creator>
  <cp:lastModifiedBy>Tassia</cp:lastModifiedBy>
  <cp:revision>65</cp:revision>
  <dcterms:created xsi:type="dcterms:W3CDTF">2018-10-10T18:59:34Z</dcterms:created>
  <dcterms:modified xsi:type="dcterms:W3CDTF">2018-10-11T04:44:57Z</dcterms:modified>
</cp:coreProperties>
</file>